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7" r:id="rId2"/>
    <p:sldId id="268" r:id="rId3"/>
    <p:sldId id="256" r:id="rId4"/>
    <p:sldId id="259" r:id="rId5"/>
    <p:sldId id="274" r:id="rId6"/>
    <p:sldId id="258" r:id="rId7"/>
    <p:sldId id="270" r:id="rId8"/>
    <p:sldId id="260" r:id="rId9"/>
    <p:sldId id="261" r:id="rId10"/>
    <p:sldId id="271" r:id="rId11"/>
    <p:sldId id="262" r:id="rId12"/>
    <p:sldId id="272" r:id="rId13"/>
    <p:sldId id="263" r:id="rId14"/>
    <p:sldId id="264" r:id="rId15"/>
    <p:sldId id="275" r:id="rId16"/>
    <p:sldId id="276" r:id="rId17"/>
    <p:sldId id="265" r:id="rId18"/>
    <p:sldId id="266" r:id="rId19"/>
    <p:sldId id="273" r:id="rId20"/>
    <p:sldId id="267"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27" autoAdjust="0"/>
    <p:restoredTop sz="75283" autoAdjust="0"/>
  </p:normalViewPr>
  <p:slideViewPr>
    <p:cSldViewPr snapToGrid="0" snapToObjects="1">
      <p:cViewPr varScale="1">
        <p:scale>
          <a:sx n="154" d="100"/>
          <a:sy n="154" d="100"/>
        </p:scale>
        <p:origin x="-71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B5B1D6-BB74-7944-A71D-3FBA946F23F6}" type="datetimeFigureOut">
              <a:rPr lang="en-US" smtClean="0"/>
              <a:t>4/21/15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586147-E8B4-0C4F-BD3F-3F97AA4F0B44}" type="slidenum">
              <a:rPr lang="en-US" smtClean="0"/>
              <a:t>‹#›</a:t>
            </a:fld>
            <a:endParaRPr lang="en-US"/>
          </a:p>
        </p:txBody>
      </p:sp>
    </p:spTree>
    <p:extLst>
      <p:ext uri="{BB962C8B-B14F-4D97-AF65-F5344CB8AC3E}">
        <p14:creationId xmlns:p14="http://schemas.microsoft.com/office/powerpoint/2010/main" val="287851211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dirty="0" smtClean="0"/>
              <a:t>Welcome to the WBL Works website!  This site was created by the Sacramento County Office of Education as a tool to help teachers plan and implement quality work-based learning</a:t>
            </a:r>
            <a:r>
              <a:rPr lang="en-US" baseline="0" dirty="0" smtClean="0"/>
              <a:t> opportunities for their students.</a:t>
            </a:r>
          </a:p>
          <a:p>
            <a:endParaRPr lang="en-US" baseline="0" dirty="0" smtClean="0"/>
          </a:p>
          <a:p>
            <a:r>
              <a:rPr lang="en-US" baseline="0" dirty="0" smtClean="0"/>
              <a:t>The purpose of this presentation is to help our teachers enter their 2014/15 data into our new system, as quickly and easily as possible.</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 first thing you’ll need is a password to the WBL Works! website.  If you do not yet have a password, please check with your CRANE Coordinator or use the ‘forgot your password’ feature on </a:t>
            </a:r>
            <a:r>
              <a:rPr lang="en-US" baseline="0" dirty="0" smtClean="0">
                <a:solidFill>
                  <a:srgbClr val="FF0000"/>
                </a:solidFill>
              </a:rPr>
              <a:t>the login screen.</a:t>
            </a:r>
            <a:endParaRPr lang="en-US" dirty="0" smtClean="0">
              <a:solidFill>
                <a:srgbClr val="FF0000"/>
              </a:solidFill>
            </a:endParaRPr>
          </a:p>
          <a:p>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1</a:t>
            </a:fld>
            <a:endParaRPr lang="en-US"/>
          </a:p>
        </p:txBody>
      </p:sp>
    </p:spTree>
    <p:extLst>
      <p:ext uri="{BB962C8B-B14F-4D97-AF65-F5344CB8AC3E}">
        <p14:creationId xmlns:p14="http://schemas.microsoft.com/office/powerpoint/2010/main" val="2161756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Script:</a:t>
            </a:r>
          </a:p>
          <a:p>
            <a:endParaRPr lang="en-US" baseline="0" dirty="0" smtClean="0"/>
          </a:p>
          <a:p>
            <a:r>
              <a:rPr lang="en-US" baseline="0" dirty="0" smtClean="0"/>
              <a:t>And that’s how you add businesses into WBL Works!  </a:t>
            </a:r>
          </a:p>
          <a:p>
            <a:endParaRPr lang="en-US" baseline="0" dirty="0" smtClean="0"/>
          </a:p>
          <a:p>
            <a:r>
              <a:rPr lang="en-US" baseline="0" dirty="0" smtClean="0"/>
              <a:t>Next you will learn how to enter the work-based learning opportunities that your students completed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10</a:t>
            </a:fld>
            <a:endParaRPr lang="en-US"/>
          </a:p>
        </p:txBody>
      </p:sp>
    </p:spTree>
    <p:extLst>
      <p:ext uri="{BB962C8B-B14F-4D97-AF65-F5344CB8AC3E}">
        <p14:creationId xmlns:p14="http://schemas.microsoft.com/office/powerpoint/2010/main" val="17395775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dirty="0" smtClean="0"/>
              <a:t>Here on the Manage WBL page, </a:t>
            </a:r>
            <a:r>
              <a:rPr lang="en-US" baseline="0" dirty="0" smtClean="0"/>
              <a:t>you’ll enter all of the work-based learning opportunities that your students completed during 2014/15.  To get started, just click this link, which will </a:t>
            </a:r>
            <a:r>
              <a:rPr lang="en-US" baseline="0" dirty="0" smtClean="0"/>
              <a:t>open a form </a:t>
            </a:r>
            <a:r>
              <a:rPr lang="en-US" baseline="0" dirty="0" smtClean="0"/>
              <a:t>to create a new WBL opportunity.</a:t>
            </a:r>
          </a:p>
          <a:p>
            <a:endParaRPr lang="en-US" baseline="0" dirty="0" smtClean="0"/>
          </a:p>
          <a:p>
            <a:r>
              <a:rPr lang="en-US" baseline="0" dirty="0" smtClean="0"/>
              <a:t>Here you will name this new WBL, using a name that will distinguish it </a:t>
            </a:r>
            <a:r>
              <a:rPr lang="en-US" baseline="0" dirty="0" smtClean="0"/>
              <a:t>from your </a:t>
            </a:r>
            <a:r>
              <a:rPr lang="en-US" baseline="0" dirty="0" smtClean="0"/>
              <a:t>other WBLs.  You will use </a:t>
            </a:r>
            <a:r>
              <a:rPr lang="en-US" baseline="0" dirty="0" smtClean="0"/>
              <a:t>pull</a:t>
            </a:r>
            <a:r>
              <a:rPr lang="en-US" baseline="0" dirty="0" smtClean="0"/>
              <a:t>-down menus to indicate which business offers this WBL, what type of WBL it is, and the school year.  Please leave 2014/15 selected at this time.  You will also indicate how many WBLs were completed, the grade levels that participated, and the date of this WBL.</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If you have questions about any of these fields, you can always click the ‘</a:t>
            </a:r>
            <a:r>
              <a:rPr lang="en-US" baseline="0" dirty="0" err="1" smtClean="0"/>
              <a:t>i</a:t>
            </a:r>
            <a:r>
              <a:rPr lang="en-US" baseline="0" dirty="0" smtClean="0"/>
              <a:t>’ icon to learn more details.</a:t>
            </a:r>
            <a:endParaRPr lang="en-US" dirty="0" smtClean="0"/>
          </a:p>
          <a:p>
            <a:endParaRPr lang="en-US" baseline="0" dirty="0" smtClean="0"/>
          </a:p>
          <a:p>
            <a:r>
              <a:rPr lang="en-US" baseline="0" dirty="0" smtClean="0"/>
              <a:t>Once you’re ready to assign the WBL to students, click the </a:t>
            </a:r>
            <a:r>
              <a:rPr lang="en-US" baseline="0" dirty="0" smtClean="0"/>
              <a:t>‘Yes</a:t>
            </a:r>
            <a:r>
              <a:rPr lang="en-US" baseline="0" dirty="0" smtClean="0"/>
              <a:t>’ button, then Save the page.</a:t>
            </a:r>
          </a:p>
          <a:p>
            <a:endParaRPr lang="en-US" baseline="0" dirty="0" smtClean="0"/>
          </a:p>
        </p:txBody>
      </p:sp>
      <p:sp>
        <p:nvSpPr>
          <p:cNvPr id="4" name="Slide Number Placeholder 3"/>
          <p:cNvSpPr>
            <a:spLocks noGrp="1"/>
          </p:cNvSpPr>
          <p:nvPr>
            <p:ph type="sldNum" sz="quarter" idx="10"/>
          </p:nvPr>
        </p:nvSpPr>
        <p:spPr/>
        <p:txBody>
          <a:bodyPr/>
          <a:lstStyle/>
          <a:p>
            <a:fld id="{D8586147-E8B4-0C4F-BD3F-3F97AA4F0B44}" type="slidenum">
              <a:rPr lang="en-US" smtClean="0"/>
              <a:t>11</a:t>
            </a:fld>
            <a:endParaRPr lang="en-US"/>
          </a:p>
        </p:txBody>
      </p:sp>
    </p:spTree>
    <p:extLst>
      <p:ext uri="{BB962C8B-B14F-4D97-AF65-F5344CB8AC3E}">
        <p14:creationId xmlns:p14="http://schemas.microsoft.com/office/powerpoint/2010/main" val="1938541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Script:</a:t>
            </a:r>
          </a:p>
          <a:p>
            <a:endParaRPr lang="en-US" baseline="0" dirty="0" smtClean="0"/>
          </a:p>
          <a:p>
            <a:r>
              <a:rPr lang="en-US" baseline="0" dirty="0" smtClean="0"/>
              <a:t>3 down, 1 to go!  Now you know how to enter your WBL opportunities.  There’s just one more thing to learn today – how to assign WBL opportunities to your students.</a:t>
            </a:r>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12</a:t>
            </a:fld>
            <a:endParaRPr lang="en-US"/>
          </a:p>
        </p:txBody>
      </p:sp>
    </p:spTree>
    <p:extLst>
      <p:ext uri="{BB962C8B-B14F-4D97-AF65-F5344CB8AC3E}">
        <p14:creationId xmlns:p14="http://schemas.microsoft.com/office/powerpoint/2010/main" val="1739577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dirty="0" smtClean="0"/>
              <a:t>This</a:t>
            </a:r>
            <a:r>
              <a:rPr lang="en-US" baseline="0" dirty="0" smtClean="0"/>
              <a:t> is where you assign students to each WBL </a:t>
            </a:r>
            <a:r>
              <a:rPr lang="en-US" baseline="0" dirty="0" smtClean="0"/>
              <a:t>you </a:t>
            </a:r>
            <a:r>
              <a:rPr lang="en-US" baseline="0" dirty="0" smtClean="0"/>
              <a:t>created.  In this example, we will assign individual students to </a:t>
            </a:r>
            <a:r>
              <a:rPr lang="en-US" baseline="0" dirty="0" smtClean="0"/>
              <a:t>“Test WBL” </a:t>
            </a:r>
            <a:r>
              <a:rPr lang="en-US" baseline="0" dirty="0" smtClean="0"/>
              <a:t>by clicking the appropriate boxes in the ‘Match’ column.  The other option is to assign it to all of the students by clicking </a:t>
            </a:r>
            <a:r>
              <a:rPr lang="en-US" baseline="0" dirty="0" smtClean="0"/>
              <a:t>Select All, </a:t>
            </a:r>
            <a:r>
              <a:rPr lang="en-US" baseline="0" dirty="0" smtClean="0"/>
              <a:t>then un-checking boxes as necessary.  Be sure to scroll to the bottom of the page and click </a:t>
            </a:r>
            <a:r>
              <a:rPr lang="en-US" baseline="0" dirty="0" smtClean="0"/>
              <a:t>Save, which takes you to the WBL overview page.</a:t>
            </a:r>
            <a:endParaRPr lang="en-US" baseline="0" dirty="0" smtClean="0"/>
          </a:p>
        </p:txBody>
      </p:sp>
      <p:sp>
        <p:nvSpPr>
          <p:cNvPr id="4" name="Slide Number Placeholder 3"/>
          <p:cNvSpPr>
            <a:spLocks noGrp="1"/>
          </p:cNvSpPr>
          <p:nvPr>
            <p:ph type="sldNum" sz="quarter" idx="10"/>
          </p:nvPr>
        </p:nvSpPr>
        <p:spPr/>
        <p:txBody>
          <a:bodyPr/>
          <a:lstStyle/>
          <a:p>
            <a:fld id="{D8586147-E8B4-0C4F-BD3F-3F97AA4F0B44}" type="slidenum">
              <a:rPr lang="en-US" smtClean="0"/>
              <a:t>13</a:t>
            </a:fld>
            <a:endParaRPr lang="en-US"/>
          </a:p>
        </p:txBody>
      </p:sp>
    </p:spTree>
    <p:extLst>
      <p:ext uri="{BB962C8B-B14F-4D97-AF65-F5344CB8AC3E}">
        <p14:creationId xmlns:p14="http://schemas.microsoft.com/office/powerpoint/2010/main" val="2216927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dirty="0" smtClean="0"/>
              <a:t>On the overview page, you can see that the status of “Test WBL” is ‘incomplete.’  This</a:t>
            </a:r>
            <a:r>
              <a:rPr lang="en-US" baseline="0" dirty="0" smtClean="0"/>
              <a:t> incomplete status basically means that the date of the WBL has already passed, and we need to finish our data entry to change its status to complete.  </a:t>
            </a:r>
          </a:p>
          <a:p>
            <a:endParaRPr lang="en-US" baseline="0" dirty="0" smtClean="0"/>
          </a:p>
          <a:p>
            <a:r>
              <a:rPr lang="en-US" baseline="0" dirty="0" smtClean="0"/>
              <a:t>The first step is to mark which of your assigned students completed the WBL opportunity. Click the “Update students’ completion status for this WBL” link to open a page similar to our student assignment page.</a:t>
            </a:r>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14</a:t>
            </a:fld>
            <a:endParaRPr lang="en-US"/>
          </a:p>
        </p:txBody>
      </p:sp>
    </p:spTree>
    <p:extLst>
      <p:ext uri="{BB962C8B-B14F-4D97-AF65-F5344CB8AC3E}">
        <p14:creationId xmlns:p14="http://schemas.microsoft.com/office/powerpoint/2010/main" val="3228306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baseline="0" dirty="0" smtClean="0"/>
              <a:t>In this example, the students we assigned to “Test WBL” earlier are listed. Check the box in the Complete column for the students who completed the WBL. You also have the option to click Select All and un-check boxes as necessary.  Be sure to scroll to the bottom of the page and click Save, which will take you back to the WBL overview page.</a:t>
            </a:r>
            <a:endParaRPr lang="en-US" baseline="0" dirty="0" smtClean="0"/>
          </a:p>
        </p:txBody>
      </p:sp>
      <p:sp>
        <p:nvSpPr>
          <p:cNvPr id="4" name="Slide Number Placeholder 3"/>
          <p:cNvSpPr>
            <a:spLocks noGrp="1"/>
          </p:cNvSpPr>
          <p:nvPr>
            <p:ph type="sldNum" sz="quarter" idx="10"/>
          </p:nvPr>
        </p:nvSpPr>
        <p:spPr/>
        <p:txBody>
          <a:bodyPr/>
          <a:lstStyle/>
          <a:p>
            <a:fld id="{D8586147-E8B4-0C4F-BD3F-3F97AA4F0B44}" type="slidenum">
              <a:rPr lang="en-US" smtClean="0"/>
              <a:t>15</a:t>
            </a:fld>
            <a:endParaRPr lang="en-US"/>
          </a:p>
        </p:txBody>
      </p:sp>
    </p:spTree>
    <p:extLst>
      <p:ext uri="{BB962C8B-B14F-4D97-AF65-F5344CB8AC3E}">
        <p14:creationId xmlns:p14="http://schemas.microsoft.com/office/powerpoint/2010/main" val="23313575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dirty="0" smtClean="0"/>
              <a:t>Now</a:t>
            </a:r>
            <a:r>
              <a:rPr lang="en-US" baseline="0" dirty="0" smtClean="0"/>
              <a:t> that you are back o</a:t>
            </a:r>
            <a:r>
              <a:rPr lang="en-US" dirty="0" smtClean="0"/>
              <a:t>n the overview page, you can see that the number of</a:t>
            </a:r>
            <a:r>
              <a:rPr lang="en-US" baseline="0" dirty="0" smtClean="0"/>
              <a:t> students completed has changed but the </a:t>
            </a:r>
            <a:r>
              <a:rPr lang="en-US" dirty="0" smtClean="0"/>
              <a:t>status of “Test WBL” is still ‘incomplete.’ </a:t>
            </a:r>
            <a:r>
              <a:rPr lang="en-US" baseline="0" dirty="0" smtClean="0"/>
              <a:t>In order to change the WBL status, click the Edit button in the top right corner of the first box.</a:t>
            </a:r>
            <a:endParaRPr lang="en-US" dirty="0" smtClean="0"/>
          </a:p>
          <a:p>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16</a:t>
            </a:fld>
            <a:endParaRPr lang="en-US"/>
          </a:p>
        </p:txBody>
      </p:sp>
    </p:spTree>
    <p:extLst>
      <p:ext uri="{BB962C8B-B14F-4D97-AF65-F5344CB8AC3E}">
        <p14:creationId xmlns:p14="http://schemas.microsoft.com/office/powerpoint/2010/main" val="23308259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dirty="0" smtClean="0"/>
              <a:t>Next, you will </a:t>
            </a:r>
            <a:r>
              <a:rPr lang="en-US" baseline="0" dirty="0" smtClean="0"/>
              <a:t>click the box to indicate that ‘I have finished entering all student completion data.’  A confirmation box will pop up to double-check that you truly want to </a:t>
            </a:r>
            <a:r>
              <a:rPr lang="en-US" baseline="0" dirty="0" smtClean="0"/>
              <a:t>mark this </a:t>
            </a:r>
            <a:r>
              <a:rPr lang="en-US" baseline="0" dirty="0" smtClean="0"/>
              <a:t>WBL as complete.  Assuming that you’re sure, go ahead and click ‘Yes, I am sure’ and then save your changes.</a:t>
            </a:r>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17</a:t>
            </a:fld>
            <a:endParaRPr lang="en-US"/>
          </a:p>
        </p:txBody>
      </p:sp>
    </p:spTree>
    <p:extLst>
      <p:ext uri="{BB962C8B-B14F-4D97-AF65-F5344CB8AC3E}">
        <p14:creationId xmlns:p14="http://schemas.microsoft.com/office/powerpoint/2010/main" val="1938797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dirty="0" smtClean="0"/>
              <a:t>When the page re-loads, you should see</a:t>
            </a:r>
            <a:r>
              <a:rPr lang="en-US" baseline="0" dirty="0" smtClean="0"/>
              <a:t> that the status has changed to complete.  That’s good!  </a:t>
            </a:r>
            <a:r>
              <a:rPr lang="en-US" baseline="0" dirty="0" smtClean="0"/>
              <a:t>You’ve completed </a:t>
            </a:r>
            <a:r>
              <a:rPr lang="en-US" baseline="0" dirty="0" smtClean="0"/>
              <a:t>the final step in the </a:t>
            </a:r>
            <a:r>
              <a:rPr lang="en-US" baseline="0" dirty="0" smtClean="0"/>
              <a:t>WBL data process</a:t>
            </a:r>
            <a:r>
              <a:rPr lang="en-US" baseline="0" dirty="0" smtClean="0"/>
              <a:t>.</a:t>
            </a:r>
          </a:p>
          <a:p>
            <a:endParaRPr lang="en-US" baseline="0" dirty="0" smtClean="0"/>
          </a:p>
          <a:p>
            <a:r>
              <a:rPr lang="en-US" baseline="0" dirty="0" smtClean="0"/>
              <a:t>Now you just need to create the rest of your WBLs and </a:t>
            </a:r>
            <a:r>
              <a:rPr lang="en-US" baseline="0" dirty="0" smtClean="0"/>
              <a:t>assign </a:t>
            </a:r>
            <a:r>
              <a:rPr lang="en-US" baseline="0" dirty="0" smtClean="0"/>
              <a:t>them to your students -- just </a:t>
            </a:r>
            <a:r>
              <a:rPr lang="en-US" baseline="0" dirty="0" smtClean="0"/>
              <a:t>as we </a:t>
            </a:r>
            <a:r>
              <a:rPr lang="en-US" baseline="0" dirty="0" smtClean="0"/>
              <a:t>did here in this example.</a:t>
            </a:r>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18</a:t>
            </a:fld>
            <a:endParaRPr lang="en-US"/>
          </a:p>
        </p:txBody>
      </p:sp>
    </p:spTree>
    <p:extLst>
      <p:ext uri="{BB962C8B-B14F-4D97-AF65-F5344CB8AC3E}">
        <p14:creationId xmlns:p14="http://schemas.microsoft.com/office/powerpoint/2010/main" val="816381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Script:</a:t>
            </a:r>
          </a:p>
          <a:p>
            <a:endParaRPr lang="en-US" baseline="0" dirty="0" smtClean="0"/>
          </a:p>
          <a:p>
            <a:r>
              <a:rPr lang="en-US" baseline="0" dirty="0" smtClean="0"/>
              <a:t>Good job!  You have learned the four key steps that will make it possible for you to enter your 2014/15 data into WBL Works!  Now you just need to login and give it a try!</a:t>
            </a:r>
            <a:endParaRPr lang="en-US" dirty="0" smtClean="0"/>
          </a:p>
          <a:p>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19</a:t>
            </a:fld>
            <a:endParaRPr lang="en-US"/>
          </a:p>
        </p:txBody>
      </p:sp>
    </p:spTree>
    <p:extLst>
      <p:ext uri="{BB962C8B-B14F-4D97-AF65-F5344CB8AC3E}">
        <p14:creationId xmlns:p14="http://schemas.microsoft.com/office/powerpoint/2010/main" val="1739577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Script:</a:t>
            </a:r>
          </a:p>
          <a:p>
            <a:endParaRPr lang="en-US" baseline="0" dirty="0" smtClean="0"/>
          </a:p>
          <a:p>
            <a:r>
              <a:rPr lang="en-US" baseline="0" dirty="0" smtClean="0"/>
              <a:t>During this brief training, you will learn how to…</a:t>
            </a:r>
          </a:p>
          <a:p>
            <a:endParaRPr lang="en-US" baseline="0" dirty="0" smtClean="0"/>
          </a:p>
          <a:p>
            <a:pPr marL="171450" indent="-171450">
              <a:buFontTx/>
              <a:buChar char="-"/>
            </a:pPr>
            <a:r>
              <a:rPr lang="en-US" baseline="0" dirty="0" smtClean="0"/>
              <a:t>Add your 2014/15 students into the </a:t>
            </a:r>
            <a:r>
              <a:rPr lang="en-US" i="1" baseline="0" dirty="0" smtClean="0"/>
              <a:t>WBL Works! </a:t>
            </a:r>
            <a:r>
              <a:rPr lang="en-US" baseline="0" dirty="0" smtClean="0"/>
              <a:t>website</a:t>
            </a:r>
          </a:p>
          <a:p>
            <a:pPr marL="171450" indent="-171450">
              <a:buFontTx/>
              <a:buChar char="-"/>
            </a:pPr>
            <a:r>
              <a:rPr lang="en-US" baseline="0" dirty="0" smtClean="0"/>
              <a:t>Add your </a:t>
            </a:r>
            <a:r>
              <a:rPr lang="en-US" baseline="0" dirty="0" smtClean="0"/>
              <a:t>business contacts</a:t>
            </a:r>
            <a:endParaRPr lang="en-US" baseline="0" dirty="0" smtClean="0"/>
          </a:p>
          <a:p>
            <a:pPr marL="171450" indent="-171450">
              <a:buFontTx/>
              <a:buChar char="-"/>
            </a:pPr>
            <a:r>
              <a:rPr lang="en-US" baseline="0" dirty="0" smtClean="0"/>
              <a:t>Enter your work-based learning opportunities</a:t>
            </a:r>
          </a:p>
          <a:p>
            <a:pPr marL="171450" indent="-171450">
              <a:buFontTx/>
              <a:buChar char="-"/>
            </a:pPr>
            <a:r>
              <a:rPr lang="en-US" baseline="0" dirty="0" smtClean="0"/>
              <a:t>Assign </a:t>
            </a:r>
            <a:r>
              <a:rPr lang="en-US" baseline="0" dirty="0" smtClean="0"/>
              <a:t>WBL opportunities to your students</a:t>
            </a:r>
            <a:endParaRPr lang="en-US" dirty="0" smtClean="0"/>
          </a:p>
          <a:p>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2</a:t>
            </a:fld>
            <a:endParaRPr lang="en-US"/>
          </a:p>
        </p:txBody>
      </p:sp>
    </p:spTree>
    <p:extLst>
      <p:ext uri="{BB962C8B-B14F-4D97-AF65-F5344CB8AC3E}">
        <p14:creationId xmlns:p14="http://schemas.microsoft.com/office/powerpoint/2010/main" val="17395775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if you</a:t>
            </a:r>
            <a:r>
              <a:rPr lang="en-US" baseline="0" dirty="0" smtClean="0"/>
              <a:t> have any questions or need help, please do not hesitate to contact your CRANE Coordinator or our CRANE office.  We’re here to help you!</a:t>
            </a:r>
          </a:p>
          <a:p>
            <a:endParaRPr lang="en-US" baseline="0" dirty="0" smtClean="0"/>
          </a:p>
          <a:p>
            <a:r>
              <a:rPr lang="en-US" baseline="0" dirty="0" smtClean="0"/>
              <a:t>Thank you for taking the time to watch this training, and thank you in advance for entering your important data into the </a:t>
            </a:r>
            <a:r>
              <a:rPr lang="en-US" i="1" baseline="0" dirty="0" smtClean="0"/>
              <a:t>WBL Works! </a:t>
            </a:r>
            <a:r>
              <a:rPr lang="en-US" i="0" baseline="0" dirty="0" smtClean="0"/>
              <a:t>website.</a:t>
            </a:r>
            <a:endParaRPr lang="en-US" i="0" dirty="0"/>
          </a:p>
        </p:txBody>
      </p:sp>
      <p:sp>
        <p:nvSpPr>
          <p:cNvPr id="4" name="Slide Number Placeholder 3"/>
          <p:cNvSpPr>
            <a:spLocks noGrp="1"/>
          </p:cNvSpPr>
          <p:nvPr>
            <p:ph type="sldNum" sz="quarter" idx="10"/>
          </p:nvPr>
        </p:nvSpPr>
        <p:spPr/>
        <p:txBody>
          <a:bodyPr/>
          <a:lstStyle/>
          <a:p>
            <a:fld id="{D8586147-E8B4-0C4F-BD3F-3F97AA4F0B44}" type="slidenum">
              <a:rPr lang="en-US" smtClean="0"/>
              <a:t>20</a:t>
            </a:fld>
            <a:endParaRPr lang="en-US"/>
          </a:p>
        </p:txBody>
      </p:sp>
    </p:spTree>
    <p:extLst>
      <p:ext uri="{BB962C8B-B14F-4D97-AF65-F5344CB8AC3E}">
        <p14:creationId xmlns:p14="http://schemas.microsoft.com/office/powerpoint/2010/main" val="2098011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baseline="0" dirty="0" smtClean="0"/>
          </a:p>
          <a:p>
            <a:r>
              <a:rPr lang="en-US" dirty="0" smtClean="0"/>
              <a:t>When you log in to your WBL Works account for the first time, your personalized homepage</a:t>
            </a:r>
            <a:r>
              <a:rPr lang="en-US" baseline="0" dirty="0" smtClean="0"/>
              <a:t> page will look something like this.</a:t>
            </a:r>
          </a:p>
          <a:p>
            <a:endParaRPr lang="en-US" baseline="0" dirty="0" smtClean="0"/>
          </a:p>
          <a:p>
            <a:r>
              <a:rPr lang="en-US" baseline="0" dirty="0" smtClean="0"/>
              <a:t>In order to enter your 2014/15 data into the new system, you really only need to focus on 3 navigation buttons:  Students, Businesses and Manage WBL.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3</a:t>
            </a:fld>
            <a:endParaRPr lang="en-US"/>
          </a:p>
        </p:txBody>
      </p:sp>
    </p:spTree>
    <p:extLst>
      <p:ext uri="{BB962C8B-B14F-4D97-AF65-F5344CB8AC3E}">
        <p14:creationId xmlns:p14="http://schemas.microsoft.com/office/powerpoint/2010/main" val="4282672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baseline="0" dirty="0" smtClean="0"/>
              <a:t>Let’s </a:t>
            </a:r>
            <a:r>
              <a:rPr lang="en-US" baseline="0" dirty="0" smtClean="0"/>
              <a:t>take a look at </a:t>
            </a:r>
            <a:r>
              <a:rPr lang="en-US" baseline="0" dirty="0" smtClean="0"/>
              <a:t>the Students </a:t>
            </a:r>
            <a:r>
              <a:rPr lang="en-US" baseline="0" dirty="0" smtClean="0"/>
              <a:t>page, </a:t>
            </a:r>
            <a:r>
              <a:rPr lang="en-US" baseline="0" dirty="0" smtClean="0"/>
              <a:t>where you will be able to upload and view your student data. Our sample Students page uses fake student data for demonstration purposes. </a:t>
            </a:r>
          </a:p>
          <a:p>
            <a:endParaRPr lang="en-US" baseline="0" dirty="0" smtClean="0"/>
          </a:p>
          <a:p>
            <a:r>
              <a:rPr lang="en-US" baseline="0" dirty="0" smtClean="0"/>
              <a:t>Many of our school districts have already provided CRANE staff with their student data, making it possible for us to pre-populate this page for most teachers. If your district has provided us with your student data, then your Student Data page should display a list of your students.  </a:t>
            </a:r>
          </a:p>
          <a:p>
            <a:endParaRPr lang="en-US" baseline="0" dirty="0" smtClean="0"/>
          </a:p>
          <a:p>
            <a:r>
              <a:rPr lang="en-US" baseline="0" dirty="0" smtClean="0"/>
              <a:t>If you’re among the teachers who see a list of students, that’s great!  In order to complete your student data, simply check the list to make sure that all of your students are included. If all your students are listed, then click “YES” to let us know your student data is complete. </a:t>
            </a:r>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4</a:t>
            </a:fld>
            <a:endParaRPr lang="en-US"/>
          </a:p>
        </p:txBody>
      </p:sp>
    </p:spTree>
    <p:extLst>
      <p:ext uri="{BB962C8B-B14F-4D97-AF65-F5344CB8AC3E}">
        <p14:creationId xmlns:p14="http://schemas.microsoft.com/office/powerpoint/2010/main" val="69840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baseline="0" dirty="0" smtClean="0"/>
              <a:t>If any of your students are missing, click “NO – I need to add more student data.” This will open a form for adding individual students. Once you have added each of your missing students, click “YES” to let us know your student data is complete.</a:t>
            </a:r>
            <a:endParaRPr lang="en-US" dirty="0" smtClean="0"/>
          </a:p>
          <a:p>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5</a:t>
            </a:fld>
            <a:endParaRPr lang="en-US"/>
          </a:p>
        </p:txBody>
      </p:sp>
    </p:spTree>
    <p:extLst>
      <p:ext uri="{BB962C8B-B14F-4D97-AF65-F5344CB8AC3E}">
        <p14:creationId xmlns:p14="http://schemas.microsoft.com/office/powerpoint/2010/main" val="2663347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baseline="0" dirty="0" smtClean="0"/>
              <a:t>If your Students page looks more like this, with the ‘Find and upload your file’ section displaying, then your student data has not yet been uploaded into the website.  That’s OK!  You’ll just need to talk with your school’s registrar to request the data, or if you only have a few students, you can enter the data into the spreadsheet yourself.</a:t>
            </a:r>
          </a:p>
          <a:p>
            <a:endParaRPr lang="en-US" baseline="0" dirty="0" smtClean="0"/>
          </a:p>
          <a:p>
            <a:r>
              <a:rPr lang="en-US" baseline="0" dirty="0" smtClean="0"/>
              <a:t>To get started, please download the sample template.  It’s an Excel spreadsheet with </a:t>
            </a:r>
            <a:r>
              <a:rPr lang="en-US" baseline="0" dirty="0" smtClean="0"/>
              <a:t>columns for student’s </a:t>
            </a:r>
            <a:r>
              <a:rPr lang="en-US" baseline="0" dirty="0" smtClean="0"/>
              <a:t>first name, last name, SSID, birthdate, grade level and period.</a:t>
            </a:r>
          </a:p>
          <a:p>
            <a:endParaRPr lang="en-US" baseline="0" dirty="0" smtClean="0"/>
          </a:p>
          <a:p>
            <a:r>
              <a:rPr lang="en-US" baseline="0" dirty="0" smtClean="0"/>
              <a:t>To help ensure that your data is uploaded successfully, we have included some tips for you in the ‘format’ column shown here.  Please be sure that you follow this format in your spreadsheet, in order to avoid alert messages.</a:t>
            </a:r>
          </a:p>
          <a:p>
            <a:endParaRPr lang="en-US" baseline="0" dirty="0" smtClean="0"/>
          </a:p>
          <a:p>
            <a:r>
              <a:rPr lang="en-US" baseline="0" dirty="0" smtClean="0"/>
              <a:t>Once your data has been uploaded successfully using the spreadsheet, you will then have the opportunity to add individual students.</a:t>
            </a:r>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6</a:t>
            </a:fld>
            <a:endParaRPr lang="en-US"/>
          </a:p>
        </p:txBody>
      </p:sp>
    </p:spTree>
    <p:extLst>
      <p:ext uri="{BB962C8B-B14F-4D97-AF65-F5344CB8AC3E}">
        <p14:creationId xmlns:p14="http://schemas.microsoft.com/office/powerpoint/2010/main" val="4078674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Script:</a:t>
            </a:r>
          </a:p>
          <a:p>
            <a:endParaRPr lang="en-US" baseline="0" dirty="0" smtClean="0"/>
          </a:p>
          <a:p>
            <a:r>
              <a:rPr lang="en-US" baseline="0" dirty="0" smtClean="0"/>
              <a:t>Good job!  You have just learned how to add your students into the WBL Works website. </a:t>
            </a:r>
            <a:r>
              <a:rPr lang="en-US" dirty="0" smtClean="0"/>
              <a:t>Now</a:t>
            </a:r>
            <a:r>
              <a:rPr lang="en-US" baseline="0" dirty="0" smtClean="0"/>
              <a:t>, let’s learn how to add businesses. </a:t>
            </a:r>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7</a:t>
            </a:fld>
            <a:endParaRPr lang="en-US"/>
          </a:p>
        </p:txBody>
      </p:sp>
    </p:spTree>
    <p:extLst>
      <p:ext uri="{BB962C8B-B14F-4D97-AF65-F5344CB8AC3E}">
        <p14:creationId xmlns:p14="http://schemas.microsoft.com/office/powerpoint/2010/main" val="1739577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dirty="0" smtClean="0"/>
              <a:t>The first time you visit the Businesses page, it will look something like this.  This</a:t>
            </a:r>
            <a:r>
              <a:rPr lang="en-US" baseline="0" dirty="0" smtClean="0"/>
              <a:t> page functions quite similarly to the Students page that we just looked at.  To get started, you’ll need to download the sample template spreadsheet and save it to your computer.  Then enter your business partnerships and click the button to upload your file.</a:t>
            </a:r>
          </a:p>
          <a:p>
            <a:endParaRPr lang="en-US" baseline="0" dirty="0" smtClean="0"/>
          </a:p>
          <a:p>
            <a:r>
              <a:rPr lang="en-US" baseline="0" dirty="0" smtClean="0"/>
              <a:t>Please notice the data requirements on the right.  The items with a red asterisk are required, so be sure to include those fields in your spreadsheet.</a:t>
            </a:r>
          </a:p>
          <a:p>
            <a:endParaRPr lang="en-US" baseline="0" dirty="0" smtClean="0"/>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8</a:t>
            </a:fld>
            <a:endParaRPr lang="en-US"/>
          </a:p>
        </p:txBody>
      </p:sp>
    </p:spTree>
    <p:extLst>
      <p:ext uri="{BB962C8B-B14F-4D97-AF65-F5344CB8AC3E}">
        <p14:creationId xmlns:p14="http://schemas.microsoft.com/office/powerpoint/2010/main" val="18417181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Script:</a:t>
            </a:r>
          </a:p>
          <a:p>
            <a:endParaRPr lang="en-US" dirty="0" smtClean="0"/>
          </a:p>
          <a:p>
            <a:r>
              <a:rPr lang="en-US" dirty="0" smtClean="0"/>
              <a:t>Once you’ve uploaded your spreadsheet</a:t>
            </a:r>
            <a:r>
              <a:rPr lang="en-US" baseline="0" dirty="0" smtClean="0"/>
              <a:t> of business contacts</a:t>
            </a:r>
            <a:r>
              <a:rPr lang="en-US" dirty="0" smtClean="0"/>
              <a:t>, your Business Data page should look something like this</a:t>
            </a:r>
            <a:r>
              <a:rPr lang="en-US" baseline="0" dirty="0" smtClean="0"/>
              <a:t>.  </a:t>
            </a:r>
            <a:r>
              <a:rPr lang="en-US" baseline="0" dirty="0" smtClean="0"/>
              <a:t>Click “YES” to let us know your business data is complete or “NO” to add more business contacts individually. You will always have the opportunity </a:t>
            </a:r>
            <a:r>
              <a:rPr lang="en-US" baseline="0" dirty="0" smtClean="0"/>
              <a:t>to </a:t>
            </a:r>
            <a:r>
              <a:rPr lang="en-US" baseline="0" dirty="0" smtClean="0"/>
              <a:t>add individual </a:t>
            </a:r>
            <a:r>
              <a:rPr lang="en-US" baseline="0" dirty="0" smtClean="0"/>
              <a:t>business </a:t>
            </a:r>
            <a:r>
              <a:rPr lang="en-US" baseline="0" dirty="0" smtClean="0"/>
              <a:t>contacts later.</a:t>
            </a:r>
            <a:endParaRPr lang="en-US" baseline="0" dirty="0" smtClean="0"/>
          </a:p>
          <a:p>
            <a:endParaRPr lang="en-US" baseline="0" dirty="0" smtClean="0"/>
          </a:p>
          <a:p>
            <a:r>
              <a:rPr lang="en-US" baseline="0" dirty="0" smtClean="0"/>
              <a:t>Now that you have both students and businesses entered into the system, you can enter the WBL opportunities that your students completed this year.</a:t>
            </a:r>
            <a:endParaRPr lang="en-US" dirty="0"/>
          </a:p>
        </p:txBody>
      </p:sp>
      <p:sp>
        <p:nvSpPr>
          <p:cNvPr id="4" name="Slide Number Placeholder 3"/>
          <p:cNvSpPr>
            <a:spLocks noGrp="1"/>
          </p:cNvSpPr>
          <p:nvPr>
            <p:ph type="sldNum" sz="quarter" idx="10"/>
          </p:nvPr>
        </p:nvSpPr>
        <p:spPr/>
        <p:txBody>
          <a:bodyPr/>
          <a:lstStyle/>
          <a:p>
            <a:fld id="{D8586147-E8B4-0C4F-BD3F-3F97AA4F0B44}" type="slidenum">
              <a:rPr lang="en-US" smtClean="0"/>
              <a:t>9</a:t>
            </a:fld>
            <a:endParaRPr lang="en-US"/>
          </a:p>
        </p:txBody>
      </p:sp>
    </p:spTree>
    <p:extLst>
      <p:ext uri="{BB962C8B-B14F-4D97-AF65-F5344CB8AC3E}">
        <p14:creationId xmlns:p14="http://schemas.microsoft.com/office/powerpoint/2010/main" val="418501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FE995BA-B3FC-A54F-970D-68BF9087F0C1}" type="datetimeFigureOut">
              <a:rPr lang="en-US" smtClean="0"/>
              <a:t>4/21/15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2FA64-216E-1946-B6F5-30330E9CF6F5}" type="slidenum">
              <a:rPr lang="en-US" smtClean="0"/>
              <a:t>‹#›</a:t>
            </a:fld>
            <a:endParaRPr lang="en-US"/>
          </a:p>
        </p:txBody>
      </p:sp>
    </p:spTree>
    <p:extLst>
      <p:ext uri="{BB962C8B-B14F-4D97-AF65-F5344CB8AC3E}">
        <p14:creationId xmlns:p14="http://schemas.microsoft.com/office/powerpoint/2010/main" val="42192544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E995BA-B3FC-A54F-970D-68BF9087F0C1}" type="datetimeFigureOut">
              <a:rPr lang="en-US" smtClean="0"/>
              <a:t>4/21/15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2FA64-216E-1946-B6F5-30330E9CF6F5}" type="slidenum">
              <a:rPr lang="en-US" smtClean="0"/>
              <a:t>‹#›</a:t>
            </a:fld>
            <a:endParaRPr lang="en-US"/>
          </a:p>
        </p:txBody>
      </p:sp>
    </p:spTree>
    <p:extLst>
      <p:ext uri="{BB962C8B-B14F-4D97-AF65-F5344CB8AC3E}">
        <p14:creationId xmlns:p14="http://schemas.microsoft.com/office/powerpoint/2010/main" val="31526496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E995BA-B3FC-A54F-970D-68BF9087F0C1}" type="datetimeFigureOut">
              <a:rPr lang="en-US" smtClean="0"/>
              <a:t>4/21/15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2FA64-216E-1946-B6F5-30330E9CF6F5}" type="slidenum">
              <a:rPr lang="en-US" smtClean="0"/>
              <a:t>‹#›</a:t>
            </a:fld>
            <a:endParaRPr lang="en-US"/>
          </a:p>
        </p:txBody>
      </p:sp>
    </p:spTree>
    <p:extLst>
      <p:ext uri="{BB962C8B-B14F-4D97-AF65-F5344CB8AC3E}">
        <p14:creationId xmlns:p14="http://schemas.microsoft.com/office/powerpoint/2010/main" val="2344216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E995BA-B3FC-A54F-970D-68BF9087F0C1}" type="datetimeFigureOut">
              <a:rPr lang="en-US" smtClean="0"/>
              <a:t>4/21/15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2FA64-216E-1946-B6F5-30330E9CF6F5}" type="slidenum">
              <a:rPr lang="en-US" smtClean="0"/>
              <a:t>‹#›</a:t>
            </a:fld>
            <a:endParaRPr lang="en-US"/>
          </a:p>
        </p:txBody>
      </p:sp>
    </p:spTree>
    <p:extLst>
      <p:ext uri="{BB962C8B-B14F-4D97-AF65-F5344CB8AC3E}">
        <p14:creationId xmlns:p14="http://schemas.microsoft.com/office/powerpoint/2010/main" val="1082553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FE995BA-B3FC-A54F-970D-68BF9087F0C1}" type="datetimeFigureOut">
              <a:rPr lang="en-US" smtClean="0"/>
              <a:t>4/21/15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2FA64-216E-1946-B6F5-30330E9CF6F5}" type="slidenum">
              <a:rPr lang="en-US" smtClean="0"/>
              <a:t>‹#›</a:t>
            </a:fld>
            <a:endParaRPr lang="en-US"/>
          </a:p>
        </p:txBody>
      </p:sp>
    </p:spTree>
    <p:extLst>
      <p:ext uri="{BB962C8B-B14F-4D97-AF65-F5344CB8AC3E}">
        <p14:creationId xmlns:p14="http://schemas.microsoft.com/office/powerpoint/2010/main" val="2100163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E995BA-B3FC-A54F-970D-68BF9087F0C1}" type="datetimeFigureOut">
              <a:rPr lang="en-US" smtClean="0"/>
              <a:t>4/21/15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92FA64-216E-1946-B6F5-30330E9CF6F5}" type="slidenum">
              <a:rPr lang="en-US" smtClean="0"/>
              <a:t>‹#›</a:t>
            </a:fld>
            <a:endParaRPr lang="en-US"/>
          </a:p>
        </p:txBody>
      </p:sp>
    </p:spTree>
    <p:extLst>
      <p:ext uri="{BB962C8B-B14F-4D97-AF65-F5344CB8AC3E}">
        <p14:creationId xmlns:p14="http://schemas.microsoft.com/office/powerpoint/2010/main" val="1807089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FE995BA-B3FC-A54F-970D-68BF9087F0C1}" type="datetimeFigureOut">
              <a:rPr lang="en-US" smtClean="0"/>
              <a:t>4/21/15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92FA64-216E-1946-B6F5-30330E9CF6F5}" type="slidenum">
              <a:rPr lang="en-US" smtClean="0"/>
              <a:t>‹#›</a:t>
            </a:fld>
            <a:endParaRPr lang="en-US"/>
          </a:p>
        </p:txBody>
      </p:sp>
    </p:spTree>
    <p:extLst>
      <p:ext uri="{BB962C8B-B14F-4D97-AF65-F5344CB8AC3E}">
        <p14:creationId xmlns:p14="http://schemas.microsoft.com/office/powerpoint/2010/main" val="2996529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FE995BA-B3FC-A54F-970D-68BF9087F0C1}" type="datetimeFigureOut">
              <a:rPr lang="en-US" smtClean="0"/>
              <a:t>4/21/15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92FA64-216E-1946-B6F5-30330E9CF6F5}" type="slidenum">
              <a:rPr lang="en-US" smtClean="0"/>
              <a:t>‹#›</a:t>
            </a:fld>
            <a:endParaRPr lang="en-US"/>
          </a:p>
        </p:txBody>
      </p:sp>
    </p:spTree>
    <p:extLst>
      <p:ext uri="{BB962C8B-B14F-4D97-AF65-F5344CB8AC3E}">
        <p14:creationId xmlns:p14="http://schemas.microsoft.com/office/powerpoint/2010/main" val="164580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E995BA-B3FC-A54F-970D-68BF9087F0C1}" type="datetimeFigureOut">
              <a:rPr lang="en-US" smtClean="0"/>
              <a:t>4/21/15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92FA64-216E-1946-B6F5-30330E9CF6F5}" type="slidenum">
              <a:rPr lang="en-US" smtClean="0"/>
              <a:t>‹#›</a:t>
            </a:fld>
            <a:endParaRPr lang="en-US"/>
          </a:p>
        </p:txBody>
      </p:sp>
    </p:spTree>
    <p:extLst>
      <p:ext uri="{BB962C8B-B14F-4D97-AF65-F5344CB8AC3E}">
        <p14:creationId xmlns:p14="http://schemas.microsoft.com/office/powerpoint/2010/main" val="2894567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E995BA-B3FC-A54F-970D-68BF9087F0C1}" type="datetimeFigureOut">
              <a:rPr lang="en-US" smtClean="0"/>
              <a:t>4/21/15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92FA64-216E-1946-B6F5-30330E9CF6F5}" type="slidenum">
              <a:rPr lang="en-US" smtClean="0"/>
              <a:t>‹#›</a:t>
            </a:fld>
            <a:endParaRPr lang="en-US"/>
          </a:p>
        </p:txBody>
      </p:sp>
    </p:spTree>
    <p:extLst>
      <p:ext uri="{BB962C8B-B14F-4D97-AF65-F5344CB8AC3E}">
        <p14:creationId xmlns:p14="http://schemas.microsoft.com/office/powerpoint/2010/main" val="3264839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E995BA-B3FC-A54F-970D-68BF9087F0C1}" type="datetimeFigureOut">
              <a:rPr lang="en-US" smtClean="0"/>
              <a:t>4/21/15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92FA64-216E-1946-B6F5-30330E9CF6F5}" type="slidenum">
              <a:rPr lang="en-US" smtClean="0"/>
              <a:t>‹#›</a:t>
            </a:fld>
            <a:endParaRPr lang="en-US"/>
          </a:p>
        </p:txBody>
      </p:sp>
    </p:spTree>
    <p:extLst>
      <p:ext uri="{BB962C8B-B14F-4D97-AF65-F5344CB8AC3E}">
        <p14:creationId xmlns:p14="http://schemas.microsoft.com/office/powerpoint/2010/main" val="265854370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E995BA-B3FC-A54F-970D-68BF9087F0C1}" type="datetimeFigureOut">
              <a:rPr lang="en-US" smtClean="0"/>
              <a:t>4/21/15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92FA64-216E-1946-B6F5-30330E9CF6F5}" type="slidenum">
              <a:rPr lang="en-US" smtClean="0"/>
              <a:t>‹#›</a:t>
            </a:fld>
            <a:endParaRPr lang="en-US"/>
          </a:p>
        </p:txBody>
      </p:sp>
    </p:spTree>
    <p:extLst>
      <p:ext uri="{BB962C8B-B14F-4D97-AF65-F5344CB8AC3E}">
        <p14:creationId xmlns:p14="http://schemas.microsoft.com/office/powerpoint/2010/main" val="7115142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746012" y="313367"/>
            <a:ext cx="7556199" cy="5810694"/>
          </a:xfrm>
          <a:prstGeom prst="rect">
            <a:avLst/>
          </a:prstGeom>
        </p:spPr>
      </p:pic>
    </p:spTree>
    <p:extLst>
      <p:ext uri="{BB962C8B-B14F-4D97-AF65-F5344CB8AC3E}">
        <p14:creationId xmlns:p14="http://schemas.microsoft.com/office/powerpoint/2010/main" val="352181980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You have learned to…</a:t>
            </a:r>
            <a:endParaRPr lang="en-US" sz="3600" b="1" dirty="0"/>
          </a:p>
        </p:txBody>
      </p:sp>
      <p:sp>
        <p:nvSpPr>
          <p:cNvPr id="3" name="Content Placeholder 2"/>
          <p:cNvSpPr>
            <a:spLocks noGrp="1"/>
          </p:cNvSpPr>
          <p:nvPr>
            <p:ph idx="1"/>
          </p:nvPr>
        </p:nvSpPr>
        <p:spPr>
          <a:xfrm>
            <a:off x="991419" y="1600200"/>
            <a:ext cx="6948130" cy="4438445"/>
          </a:xfrm>
        </p:spPr>
        <p:txBody>
          <a:bodyPr>
            <a:normAutofit/>
          </a:bodyPr>
          <a:lstStyle/>
          <a:p>
            <a:pPr>
              <a:buFont typeface="Wingdings" charset="2"/>
              <a:buChar char="ü"/>
            </a:pPr>
            <a:r>
              <a:rPr lang="en-US" sz="2400" baseline="0" dirty="0" smtClean="0"/>
              <a:t>Add your students</a:t>
            </a:r>
          </a:p>
          <a:p>
            <a:pPr>
              <a:buFont typeface="Wingdings" charset="2"/>
              <a:buChar char="ü"/>
            </a:pPr>
            <a:r>
              <a:rPr lang="en-US" sz="2400" baseline="0" dirty="0" smtClean="0"/>
              <a:t>Add your businesses</a:t>
            </a:r>
          </a:p>
          <a:p>
            <a:pPr marL="0" indent="0">
              <a:buNone/>
            </a:pPr>
            <a:r>
              <a:rPr lang="en-US" sz="2400" baseline="0" dirty="0" smtClean="0"/>
              <a:t>3 - Enter new WBL opportunities</a:t>
            </a:r>
          </a:p>
          <a:p>
            <a:pPr marL="0" indent="0">
              <a:buNone/>
            </a:pPr>
            <a:r>
              <a:rPr lang="en-US" sz="2400" baseline="0" dirty="0" smtClean="0"/>
              <a:t>4 - Assign WBL opportunities to your students</a:t>
            </a:r>
            <a:endParaRPr lang="en-US" sz="2400" dirty="0" smtClean="0"/>
          </a:p>
          <a:p>
            <a:endParaRPr lang="en-US" sz="2400" dirty="0"/>
          </a:p>
        </p:txBody>
      </p:sp>
    </p:spTree>
    <p:extLst>
      <p:ext uri="{BB962C8B-B14F-4D97-AF65-F5344CB8AC3E}">
        <p14:creationId xmlns:p14="http://schemas.microsoft.com/office/powerpoint/2010/main" val="21568958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17480" y="512249"/>
            <a:ext cx="7023267" cy="2523200"/>
            <a:chOff x="1523050" y="2539901"/>
            <a:chExt cx="7023267" cy="2523200"/>
          </a:xfrm>
        </p:grpSpPr>
        <p:pic>
          <p:nvPicPr>
            <p:cNvPr id="2" name="Picture 1"/>
            <p:cNvPicPr>
              <a:picLocks noChangeAspect="1"/>
            </p:cNvPicPr>
            <p:nvPr/>
          </p:nvPicPr>
          <p:blipFill>
            <a:blip r:embed="rId3"/>
            <a:stretch>
              <a:fillRect/>
            </a:stretch>
          </p:blipFill>
          <p:spPr>
            <a:xfrm>
              <a:off x="1523050" y="2539901"/>
              <a:ext cx="7023267" cy="2523200"/>
            </a:xfrm>
            <a:prstGeom prst="rect">
              <a:avLst/>
            </a:prstGeom>
          </p:spPr>
        </p:pic>
        <p:sp>
          <p:nvSpPr>
            <p:cNvPr id="3" name="Rectangle 2"/>
            <p:cNvSpPr/>
            <p:nvPr/>
          </p:nvSpPr>
          <p:spPr>
            <a:xfrm>
              <a:off x="1867756" y="3991273"/>
              <a:ext cx="2380055" cy="20276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Picture 4"/>
          <p:cNvPicPr>
            <a:picLocks noChangeAspect="1"/>
          </p:cNvPicPr>
          <p:nvPr/>
        </p:nvPicPr>
        <p:blipFill>
          <a:blip r:embed="rId4"/>
          <a:stretch>
            <a:fillRect/>
          </a:stretch>
        </p:blipFill>
        <p:spPr>
          <a:xfrm>
            <a:off x="1782353" y="3158869"/>
            <a:ext cx="5333796" cy="3471107"/>
          </a:xfrm>
          <a:prstGeom prst="rect">
            <a:avLst/>
          </a:prstGeom>
        </p:spPr>
      </p:pic>
    </p:spTree>
    <p:extLst>
      <p:ext uri="{BB962C8B-B14F-4D97-AF65-F5344CB8AC3E}">
        <p14:creationId xmlns:p14="http://schemas.microsoft.com/office/powerpoint/2010/main" val="2091758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You have learned to…</a:t>
            </a:r>
            <a:endParaRPr lang="en-US" sz="3600" b="1" dirty="0"/>
          </a:p>
        </p:txBody>
      </p:sp>
      <p:sp>
        <p:nvSpPr>
          <p:cNvPr id="3" name="Content Placeholder 2"/>
          <p:cNvSpPr>
            <a:spLocks noGrp="1"/>
          </p:cNvSpPr>
          <p:nvPr>
            <p:ph idx="1"/>
          </p:nvPr>
        </p:nvSpPr>
        <p:spPr>
          <a:xfrm>
            <a:off x="991419" y="1600200"/>
            <a:ext cx="6948130" cy="4438445"/>
          </a:xfrm>
        </p:spPr>
        <p:txBody>
          <a:bodyPr>
            <a:normAutofit/>
          </a:bodyPr>
          <a:lstStyle/>
          <a:p>
            <a:pPr>
              <a:buFont typeface="Wingdings" charset="2"/>
              <a:buChar char="ü"/>
            </a:pPr>
            <a:r>
              <a:rPr lang="en-US" sz="2400" baseline="0" dirty="0" smtClean="0"/>
              <a:t>Add your students</a:t>
            </a:r>
          </a:p>
          <a:p>
            <a:pPr>
              <a:buFont typeface="Wingdings" charset="2"/>
              <a:buChar char="ü"/>
            </a:pPr>
            <a:r>
              <a:rPr lang="en-US" sz="2400" baseline="0" dirty="0" smtClean="0"/>
              <a:t>Add your businesses</a:t>
            </a:r>
          </a:p>
          <a:p>
            <a:pPr>
              <a:buFont typeface="Wingdings" charset="2"/>
              <a:buChar char="ü"/>
            </a:pPr>
            <a:r>
              <a:rPr lang="en-US" sz="2400" baseline="0" dirty="0" smtClean="0"/>
              <a:t>Enter new WBL opportunities</a:t>
            </a:r>
          </a:p>
          <a:p>
            <a:pPr marL="0" indent="0">
              <a:buNone/>
            </a:pPr>
            <a:r>
              <a:rPr lang="en-US" sz="2400" baseline="0" dirty="0" smtClean="0"/>
              <a:t>4 - Assign WBL opportunities to your students</a:t>
            </a:r>
            <a:endParaRPr lang="en-US" sz="2400" dirty="0" smtClean="0"/>
          </a:p>
          <a:p>
            <a:endParaRPr lang="en-US" sz="2400" dirty="0"/>
          </a:p>
        </p:txBody>
      </p:sp>
    </p:spTree>
    <p:extLst>
      <p:ext uri="{BB962C8B-B14F-4D97-AF65-F5344CB8AC3E}">
        <p14:creationId xmlns:p14="http://schemas.microsoft.com/office/powerpoint/2010/main" val="2450778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079500" y="0"/>
            <a:ext cx="6978316" cy="6858000"/>
          </a:xfrm>
          <a:prstGeom prst="rect">
            <a:avLst/>
          </a:prstGeom>
        </p:spPr>
      </p:pic>
    </p:spTree>
    <p:extLst>
      <p:ext uri="{BB962C8B-B14F-4D97-AF65-F5344CB8AC3E}">
        <p14:creationId xmlns:p14="http://schemas.microsoft.com/office/powerpoint/2010/main" val="2928435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31900" y="0"/>
            <a:ext cx="6662250" cy="6858000"/>
          </a:xfrm>
          <a:prstGeom prst="rect">
            <a:avLst/>
          </a:prstGeom>
        </p:spPr>
      </p:pic>
    </p:spTree>
    <p:extLst>
      <p:ext uri="{BB962C8B-B14F-4D97-AF65-F5344CB8AC3E}">
        <p14:creationId xmlns:p14="http://schemas.microsoft.com/office/powerpoint/2010/main" val="2702871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231900" y="0"/>
            <a:ext cx="6675210" cy="6858000"/>
          </a:xfrm>
          <a:prstGeom prst="rect">
            <a:avLst/>
          </a:prstGeom>
        </p:spPr>
      </p:pic>
    </p:spTree>
    <p:extLst>
      <p:ext uri="{BB962C8B-B14F-4D97-AF65-F5344CB8AC3E}">
        <p14:creationId xmlns:p14="http://schemas.microsoft.com/office/powerpoint/2010/main" val="3478379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231900" y="0"/>
            <a:ext cx="6675210" cy="6858000"/>
          </a:xfrm>
          <a:prstGeom prst="rect">
            <a:avLst/>
          </a:prstGeom>
        </p:spPr>
      </p:pic>
    </p:spTree>
    <p:extLst>
      <p:ext uri="{BB962C8B-B14F-4D97-AF65-F5344CB8AC3E}">
        <p14:creationId xmlns:p14="http://schemas.microsoft.com/office/powerpoint/2010/main" val="2482707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43000" y="0"/>
            <a:ext cx="6851052" cy="6858000"/>
          </a:xfrm>
          <a:prstGeom prst="rect">
            <a:avLst/>
          </a:prstGeom>
        </p:spPr>
      </p:pic>
    </p:spTree>
    <p:extLst>
      <p:ext uri="{BB962C8B-B14F-4D97-AF65-F5344CB8AC3E}">
        <p14:creationId xmlns:p14="http://schemas.microsoft.com/office/powerpoint/2010/main" val="3547446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219200" y="0"/>
            <a:ext cx="6688583" cy="6858000"/>
          </a:xfrm>
          <a:prstGeom prst="rect">
            <a:avLst/>
          </a:prstGeom>
        </p:spPr>
      </p:pic>
    </p:spTree>
    <p:extLst>
      <p:ext uri="{BB962C8B-B14F-4D97-AF65-F5344CB8AC3E}">
        <p14:creationId xmlns:p14="http://schemas.microsoft.com/office/powerpoint/2010/main" val="16738729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You have learned to…</a:t>
            </a:r>
            <a:endParaRPr lang="en-US" sz="3600" b="1" dirty="0"/>
          </a:p>
        </p:txBody>
      </p:sp>
      <p:sp>
        <p:nvSpPr>
          <p:cNvPr id="3" name="Content Placeholder 2"/>
          <p:cNvSpPr>
            <a:spLocks noGrp="1"/>
          </p:cNvSpPr>
          <p:nvPr>
            <p:ph idx="1"/>
          </p:nvPr>
        </p:nvSpPr>
        <p:spPr>
          <a:xfrm>
            <a:off x="991419" y="1600200"/>
            <a:ext cx="6948130" cy="4438445"/>
          </a:xfrm>
        </p:spPr>
        <p:txBody>
          <a:bodyPr>
            <a:normAutofit/>
          </a:bodyPr>
          <a:lstStyle/>
          <a:p>
            <a:pPr>
              <a:buFont typeface="Wingdings" charset="2"/>
              <a:buChar char="ü"/>
            </a:pPr>
            <a:r>
              <a:rPr lang="en-US" sz="2400" baseline="0" dirty="0" smtClean="0"/>
              <a:t>Add your students</a:t>
            </a:r>
          </a:p>
          <a:p>
            <a:pPr>
              <a:buFont typeface="Wingdings" charset="2"/>
              <a:buChar char="ü"/>
            </a:pPr>
            <a:r>
              <a:rPr lang="en-US" sz="2400" baseline="0" dirty="0" smtClean="0"/>
              <a:t>Add your businesses</a:t>
            </a:r>
          </a:p>
          <a:p>
            <a:pPr>
              <a:buFont typeface="Wingdings" charset="2"/>
              <a:buChar char="ü"/>
            </a:pPr>
            <a:r>
              <a:rPr lang="en-US" sz="2400" baseline="0" dirty="0" smtClean="0"/>
              <a:t>Enter new WBL opportunities</a:t>
            </a:r>
          </a:p>
          <a:p>
            <a:pPr>
              <a:buFont typeface="Wingdings" charset="2"/>
              <a:buChar char="ü"/>
            </a:pPr>
            <a:r>
              <a:rPr lang="en-US" sz="2400" baseline="0" dirty="0" smtClean="0"/>
              <a:t>Assign WBL opportunities to your students</a:t>
            </a:r>
            <a:endParaRPr lang="en-US" sz="2400" dirty="0" smtClean="0"/>
          </a:p>
          <a:p>
            <a:endParaRPr lang="en-US" sz="2400" dirty="0"/>
          </a:p>
        </p:txBody>
      </p:sp>
    </p:spTree>
    <p:extLst>
      <p:ext uri="{BB962C8B-B14F-4D97-AF65-F5344CB8AC3E}">
        <p14:creationId xmlns:p14="http://schemas.microsoft.com/office/powerpoint/2010/main" val="2450778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Goals of Presentation</a:t>
            </a:r>
            <a:endParaRPr lang="en-US" sz="3600" b="1" dirty="0"/>
          </a:p>
        </p:txBody>
      </p:sp>
      <p:sp>
        <p:nvSpPr>
          <p:cNvPr id="3" name="Content Placeholder 2"/>
          <p:cNvSpPr>
            <a:spLocks noGrp="1"/>
          </p:cNvSpPr>
          <p:nvPr>
            <p:ph idx="1"/>
          </p:nvPr>
        </p:nvSpPr>
        <p:spPr>
          <a:xfrm>
            <a:off x="991419" y="1600200"/>
            <a:ext cx="6948130" cy="4438445"/>
          </a:xfrm>
        </p:spPr>
        <p:txBody>
          <a:bodyPr>
            <a:normAutofit/>
          </a:bodyPr>
          <a:lstStyle/>
          <a:p>
            <a:pPr marL="0" indent="0">
              <a:buNone/>
            </a:pPr>
            <a:r>
              <a:rPr lang="en-US" sz="2400" baseline="0" dirty="0" smtClean="0"/>
              <a:t>1 – Add students</a:t>
            </a:r>
          </a:p>
          <a:p>
            <a:pPr marL="0" indent="0">
              <a:buNone/>
            </a:pPr>
            <a:r>
              <a:rPr lang="en-US" sz="2400" baseline="0" dirty="0" smtClean="0"/>
              <a:t>2 – Add </a:t>
            </a:r>
            <a:r>
              <a:rPr lang="en-US" sz="2400" baseline="0" dirty="0" smtClean="0"/>
              <a:t>businesses</a:t>
            </a:r>
            <a:endParaRPr lang="en-US" sz="2400" baseline="0" dirty="0" smtClean="0"/>
          </a:p>
          <a:p>
            <a:pPr marL="0" indent="0">
              <a:buNone/>
            </a:pPr>
            <a:r>
              <a:rPr lang="en-US" sz="2400" baseline="0" dirty="0" smtClean="0"/>
              <a:t>3 – Enter WBL opportunities</a:t>
            </a:r>
          </a:p>
          <a:p>
            <a:pPr marL="0" indent="0">
              <a:buNone/>
            </a:pPr>
            <a:r>
              <a:rPr lang="en-US" sz="2400" baseline="0" dirty="0" smtClean="0"/>
              <a:t>4 </a:t>
            </a:r>
            <a:r>
              <a:rPr lang="en-US" sz="2400" dirty="0"/>
              <a:t>– </a:t>
            </a:r>
            <a:r>
              <a:rPr lang="en-US" sz="2400" baseline="0" dirty="0" smtClean="0"/>
              <a:t>Assign WBL opportunities to students</a:t>
            </a:r>
            <a:endParaRPr lang="en-US" sz="2400" dirty="0" smtClean="0"/>
          </a:p>
          <a:p>
            <a:endParaRPr lang="en-US" sz="2400" dirty="0"/>
          </a:p>
        </p:txBody>
      </p:sp>
    </p:spTree>
    <p:extLst>
      <p:ext uri="{BB962C8B-B14F-4D97-AF65-F5344CB8AC3E}">
        <p14:creationId xmlns:p14="http://schemas.microsoft.com/office/powerpoint/2010/main" val="32502669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97068" y="491612"/>
            <a:ext cx="6609706" cy="4686360"/>
          </a:xfrm>
          <a:prstGeom prst="rect">
            <a:avLst/>
          </a:prstGeom>
        </p:spPr>
      </p:pic>
      <p:sp>
        <p:nvSpPr>
          <p:cNvPr id="3" name="TextBox 2"/>
          <p:cNvSpPr txBox="1"/>
          <p:nvPr/>
        </p:nvSpPr>
        <p:spPr>
          <a:xfrm>
            <a:off x="2220452" y="5702126"/>
            <a:ext cx="5366774" cy="523220"/>
          </a:xfrm>
          <a:prstGeom prst="rect">
            <a:avLst/>
          </a:prstGeom>
          <a:noFill/>
        </p:spPr>
        <p:txBody>
          <a:bodyPr wrap="square" rtlCol="0">
            <a:spAutoFit/>
          </a:bodyPr>
          <a:lstStyle/>
          <a:p>
            <a:pPr algn="ctr"/>
            <a:r>
              <a:rPr lang="en-US" sz="2800" b="1" dirty="0" smtClean="0"/>
              <a:t>Have questions?  Just ask! </a:t>
            </a:r>
            <a:endParaRPr lang="en-US" sz="2800" b="1" dirty="0"/>
          </a:p>
        </p:txBody>
      </p:sp>
    </p:spTree>
    <p:extLst>
      <p:ext uri="{BB962C8B-B14F-4D97-AF65-F5344CB8AC3E}">
        <p14:creationId xmlns:p14="http://schemas.microsoft.com/office/powerpoint/2010/main" val="11060187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76400" y="0"/>
            <a:ext cx="5780398" cy="6858000"/>
          </a:xfrm>
          <a:prstGeom prst="rect">
            <a:avLst/>
          </a:prstGeom>
        </p:spPr>
      </p:pic>
    </p:spTree>
    <p:extLst>
      <p:ext uri="{BB962C8B-B14F-4D97-AF65-F5344CB8AC3E}">
        <p14:creationId xmlns:p14="http://schemas.microsoft.com/office/powerpoint/2010/main" val="179350841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48160" y="0"/>
            <a:ext cx="995840" cy="830997"/>
          </a:xfrm>
          <a:prstGeom prst="rect">
            <a:avLst/>
          </a:prstGeom>
          <a:solidFill>
            <a:srgbClr val="FFFF00"/>
          </a:solidFill>
        </p:spPr>
        <p:txBody>
          <a:bodyPr wrap="square" rtlCol="0">
            <a:spAutoFit/>
          </a:bodyPr>
          <a:lstStyle/>
          <a:p>
            <a:r>
              <a:rPr lang="en-US" sz="1200" dirty="0" smtClean="0"/>
              <a:t>Mike:  Please hide all the ‘test site’ text.’</a:t>
            </a:r>
            <a:endParaRPr lang="en-US" sz="1200" dirty="0"/>
          </a:p>
        </p:txBody>
      </p:sp>
      <p:pic>
        <p:nvPicPr>
          <p:cNvPr id="5" name="Picture 4"/>
          <p:cNvPicPr>
            <a:picLocks noChangeAspect="1"/>
          </p:cNvPicPr>
          <p:nvPr/>
        </p:nvPicPr>
        <p:blipFill>
          <a:blip r:embed="rId3"/>
          <a:stretch>
            <a:fillRect/>
          </a:stretch>
        </p:blipFill>
        <p:spPr>
          <a:xfrm>
            <a:off x="1181100" y="0"/>
            <a:ext cx="6768757" cy="6858000"/>
          </a:xfrm>
          <a:prstGeom prst="rect">
            <a:avLst/>
          </a:prstGeom>
        </p:spPr>
      </p:pic>
    </p:spTree>
    <p:extLst>
      <p:ext uri="{BB962C8B-B14F-4D97-AF65-F5344CB8AC3E}">
        <p14:creationId xmlns:p14="http://schemas.microsoft.com/office/powerpoint/2010/main" val="64396518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143000" y="0"/>
            <a:ext cx="6837197" cy="6858000"/>
          </a:xfrm>
          <a:prstGeom prst="rect">
            <a:avLst/>
          </a:prstGeom>
        </p:spPr>
      </p:pic>
    </p:spTree>
    <p:extLst>
      <p:ext uri="{BB962C8B-B14F-4D97-AF65-F5344CB8AC3E}">
        <p14:creationId xmlns:p14="http://schemas.microsoft.com/office/powerpoint/2010/main" val="3349012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76264" y="143383"/>
            <a:ext cx="7709116" cy="6467222"/>
          </a:xfrm>
          <a:prstGeom prst="rect">
            <a:avLst/>
          </a:prstGeom>
        </p:spPr>
      </p:pic>
    </p:spTree>
    <p:extLst>
      <p:ext uri="{BB962C8B-B14F-4D97-AF65-F5344CB8AC3E}">
        <p14:creationId xmlns:p14="http://schemas.microsoft.com/office/powerpoint/2010/main" val="134989492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You have learned to…</a:t>
            </a:r>
            <a:endParaRPr lang="en-US" sz="3600" b="1" dirty="0"/>
          </a:p>
        </p:txBody>
      </p:sp>
      <p:sp>
        <p:nvSpPr>
          <p:cNvPr id="3" name="Content Placeholder 2"/>
          <p:cNvSpPr>
            <a:spLocks noGrp="1"/>
          </p:cNvSpPr>
          <p:nvPr>
            <p:ph idx="1"/>
          </p:nvPr>
        </p:nvSpPr>
        <p:spPr>
          <a:xfrm>
            <a:off x="991419" y="1600200"/>
            <a:ext cx="6948130" cy="4438445"/>
          </a:xfrm>
        </p:spPr>
        <p:txBody>
          <a:bodyPr>
            <a:normAutofit/>
          </a:bodyPr>
          <a:lstStyle/>
          <a:p>
            <a:pPr>
              <a:buFont typeface="Wingdings" charset="2"/>
              <a:buChar char="ü"/>
            </a:pPr>
            <a:r>
              <a:rPr lang="en-US" sz="2400" baseline="0" dirty="0" smtClean="0"/>
              <a:t>Add students</a:t>
            </a:r>
          </a:p>
          <a:p>
            <a:pPr marL="0" indent="0">
              <a:buNone/>
            </a:pPr>
            <a:r>
              <a:rPr lang="en-US" sz="2400" baseline="0" dirty="0" smtClean="0"/>
              <a:t>2 – Add businesses</a:t>
            </a:r>
          </a:p>
          <a:p>
            <a:pPr marL="0" indent="0">
              <a:buNone/>
            </a:pPr>
            <a:r>
              <a:rPr lang="en-US" sz="2400" baseline="0" dirty="0" smtClean="0"/>
              <a:t>3 – Enter WBL opportunities</a:t>
            </a:r>
          </a:p>
          <a:p>
            <a:pPr marL="0" indent="0">
              <a:buNone/>
            </a:pPr>
            <a:r>
              <a:rPr lang="en-US" sz="2400" baseline="0" dirty="0" smtClean="0"/>
              <a:t>4 - Assign WBL opportunities to students</a:t>
            </a:r>
            <a:endParaRPr lang="en-US" sz="2400" dirty="0" smtClean="0"/>
          </a:p>
          <a:p>
            <a:endParaRPr lang="en-US" sz="2400" dirty="0"/>
          </a:p>
        </p:txBody>
      </p:sp>
    </p:spTree>
    <p:extLst>
      <p:ext uri="{BB962C8B-B14F-4D97-AF65-F5344CB8AC3E}">
        <p14:creationId xmlns:p14="http://schemas.microsoft.com/office/powerpoint/2010/main" val="2058426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320800" y="0"/>
            <a:ext cx="6483210" cy="6858000"/>
          </a:xfrm>
          <a:prstGeom prst="rect">
            <a:avLst/>
          </a:prstGeom>
        </p:spPr>
      </p:pic>
    </p:spTree>
    <p:extLst>
      <p:ext uri="{BB962C8B-B14F-4D97-AF65-F5344CB8AC3E}">
        <p14:creationId xmlns:p14="http://schemas.microsoft.com/office/powerpoint/2010/main" val="4276527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155700" y="0"/>
            <a:ext cx="6823433" cy="6858000"/>
          </a:xfrm>
          <a:prstGeom prst="rect">
            <a:avLst/>
          </a:prstGeom>
        </p:spPr>
      </p:pic>
    </p:spTree>
    <p:extLst>
      <p:ext uri="{BB962C8B-B14F-4D97-AF65-F5344CB8AC3E}">
        <p14:creationId xmlns:p14="http://schemas.microsoft.com/office/powerpoint/2010/main" val="32822409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272</TotalTime>
  <Words>1741</Words>
  <Application>Microsoft Macintosh PowerPoint</Application>
  <PresentationFormat>On-screen Show (4:3)</PresentationFormat>
  <Paragraphs>146</Paragraphs>
  <Slides>20</Slides>
  <Notes>20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Goals of Presentation</vt:lpstr>
      <vt:lpstr>PowerPoint Presentation</vt:lpstr>
      <vt:lpstr>PowerPoint Presentation</vt:lpstr>
      <vt:lpstr>PowerPoint Presentation</vt:lpstr>
      <vt:lpstr>PowerPoint Presentation</vt:lpstr>
      <vt:lpstr>You have learned to…</vt:lpstr>
      <vt:lpstr>PowerPoint Presentation</vt:lpstr>
      <vt:lpstr>PowerPoint Presentation</vt:lpstr>
      <vt:lpstr>You have learned to…</vt:lpstr>
      <vt:lpstr>PowerPoint Presentation</vt:lpstr>
      <vt:lpstr>You have learned to…</vt:lpstr>
      <vt:lpstr>PowerPoint Presentation</vt:lpstr>
      <vt:lpstr>PowerPoint Presentation</vt:lpstr>
      <vt:lpstr>PowerPoint Presentation</vt:lpstr>
      <vt:lpstr>PowerPoint Presentation</vt:lpstr>
      <vt:lpstr>PowerPoint Presentation</vt:lpstr>
      <vt:lpstr>PowerPoint Presentation</vt:lpstr>
      <vt:lpstr>You have learned to…</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Willis</dc:creator>
  <cp:lastModifiedBy>Carolyn Foster</cp:lastModifiedBy>
  <cp:revision>47</cp:revision>
  <dcterms:created xsi:type="dcterms:W3CDTF">2015-04-21T21:09:20Z</dcterms:created>
  <dcterms:modified xsi:type="dcterms:W3CDTF">2015-04-22T01:51:22Z</dcterms:modified>
</cp:coreProperties>
</file>