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
  </p:notes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p:clrMru>
    <a:srgbClr val="D6D53E"/>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50963" autoAdjust="0"/>
  </p:normalViewPr>
  <p:slideViewPr>
    <p:cSldViewPr snapToGrid="0" snapToObjects="1">
      <p:cViewPr varScale="1">
        <p:scale>
          <a:sx n="76" d="100"/>
          <a:sy n="76" d="100"/>
        </p:scale>
        <p:origin x="-3392"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EECA9E7-A63E-0F43-90F9-F51BE674D530}" type="datetimeFigureOut">
              <a:rPr lang="en-US" smtClean="0"/>
              <a:t>7/22/14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833CFA7-7648-6444-BF9D-18F46DE215E2}" type="slidenum">
              <a:rPr lang="en-US" smtClean="0"/>
              <a:t>‹#›</a:t>
            </a:fld>
            <a:endParaRPr lang="en-US"/>
          </a:p>
        </p:txBody>
      </p:sp>
    </p:spTree>
    <p:extLst>
      <p:ext uri="{BB962C8B-B14F-4D97-AF65-F5344CB8AC3E}">
        <p14:creationId xmlns:p14="http://schemas.microsoft.com/office/powerpoint/2010/main" val="269309063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Public domain logo here:  https://</a:t>
            </a:r>
            <a:r>
              <a:rPr lang="en-US" dirty="0" err="1" smtClean="0"/>
              <a:t>creativecommons.org</a:t>
            </a:r>
            <a:r>
              <a:rPr lang="en-US" dirty="0" smtClean="0"/>
              <a:t>/about/cc0</a:t>
            </a:r>
          </a:p>
          <a:p>
            <a:r>
              <a:rPr lang="en-US" dirty="0" smtClean="0"/>
              <a:t>Other logos here:  https://</a:t>
            </a:r>
            <a:r>
              <a:rPr lang="en-US" dirty="0" err="1" smtClean="0"/>
              <a:t>creativecommons.org</a:t>
            </a:r>
            <a:r>
              <a:rPr lang="en-US" dirty="0" smtClean="0"/>
              <a:t>/licenses/</a:t>
            </a:r>
          </a:p>
          <a:p>
            <a:endParaRPr lang="en-US" dirty="0" smtClean="0"/>
          </a:p>
          <a:p>
            <a:r>
              <a:rPr lang="en-US" dirty="0" smtClean="0"/>
              <a:t>Text for</a:t>
            </a:r>
            <a:r>
              <a:rPr lang="en-US" baseline="0" dirty="0" smtClean="0"/>
              <a:t> box:</a:t>
            </a:r>
          </a:p>
          <a:p>
            <a:endParaRPr lang="en-US" baseline="0" dirty="0" smtClean="0"/>
          </a:p>
          <a:p>
            <a:r>
              <a:rPr lang="en-US" b="1" dirty="0" smtClean="0"/>
              <a:t>CC BY  </a:t>
            </a:r>
            <a:r>
              <a:rPr lang="en-US" dirty="0" smtClean="0"/>
              <a:t>(see above)</a:t>
            </a:r>
          </a:p>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b="1" dirty="0" err="1" smtClean="0"/>
              <a:t>ShareAlike</a:t>
            </a:r>
            <a:endParaRPr lang="en-US" sz="1200" b="1"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sz="1000" b="1" dirty="0" smtClean="0"/>
          </a:p>
          <a:p>
            <a:r>
              <a:rPr lang="en-US" sz="1200" kern="1200" dirty="0" smtClean="0">
                <a:solidFill>
                  <a:schemeClr val="tx1"/>
                </a:solidFill>
                <a:effectLst/>
                <a:latin typeface="+mn-lt"/>
                <a:ea typeface="+mn-ea"/>
                <a:cs typeface="+mn-cs"/>
              </a:rPr>
              <a:t>This license lets others remix, tweak, and build upon your work even for commercial purposes, as long as they credit you and license their new creations under the identical terms. This license is often compared to “</a:t>
            </a:r>
            <a:r>
              <a:rPr lang="en-US" sz="1200" kern="1200" dirty="0" err="1" smtClean="0">
                <a:solidFill>
                  <a:schemeClr val="tx1"/>
                </a:solidFill>
                <a:effectLst/>
                <a:latin typeface="+mn-lt"/>
                <a:ea typeface="+mn-ea"/>
                <a:cs typeface="+mn-cs"/>
              </a:rPr>
              <a:t>copyleft</a:t>
            </a:r>
            <a:r>
              <a:rPr lang="en-US" sz="1200" kern="1200" dirty="0" smtClean="0">
                <a:solidFill>
                  <a:schemeClr val="tx1"/>
                </a:solidFill>
                <a:effectLst/>
                <a:latin typeface="+mn-lt"/>
                <a:ea typeface="+mn-ea"/>
                <a:cs typeface="+mn-cs"/>
              </a:rPr>
              <a:t>” free and open source software licenses. All new works based on yours will carry the same license, so any derivatives will also allow commercial use. This is the license used by Wikipedia, and is recommended for materials that would benefit from incorporating content from Wikipedia and similarly licensed projects.</a:t>
            </a:r>
          </a:p>
          <a:p>
            <a:r>
              <a:rPr lang="en-US" sz="1200" kern="1200" dirty="0" smtClean="0">
                <a:solidFill>
                  <a:schemeClr val="tx1"/>
                </a:solidFill>
                <a:effectLst/>
                <a:latin typeface="+mn-lt"/>
                <a:ea typeface="+mn-ea"/>
                <a:cs typeface="+mn-cs"/>
              </a:rPr>
              <a:t> </a:t>
            </a:r>
          </a:p>
          <a:p>
            <a:r>
              <a:rPr lang="en-US" sz="1200" b="1" kern="1200" dirty="0" smtClean="0">
                <a:solidFill>
                  <a:schemeClr val="tx1"/>
                </a:solidFill>
                <a:effectLst/>
                <a:latin typeface="+mn-lt"/>
                <a:ea typeface="+mn-ea"/>
                <a:cs typeface="+mn-cs"/>
              </a:rPr>
              <a:t>Public Domain</a:t>
            </a:r>
          </a:p>
          <a:p>
            <a:endParaRPr lang="en-US" sz="1200" b="1"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When a work is in the </a:t>
            </a:r>
            <a:r>
              <a:rPr lang="en-US" sz="1200" b="0" kern="1200" dirty="0" smtClean="0">
                <a:solidFill>
                  <a:schemeClr val="tx1"/>
                </a:solidFill>
                <a:effectLst/>
                <a:latin typeface="+mn-lt"/>
                <a:ea typeface="+mn-ea"/>
                <a:cs typeface="+mn-cs"/>
              </a:rPr>
              <a:t>public domain</a:t>
            </a:r>
            <a:r>
              <a:rPr lang="en-US" sz="1200" kern="1200" dirty="0" smtClean="0">
                <a:solidFill>
                  <a:schemeClr val="tx1"/>
                </a:solidFill>
                <a:effectLst/>
                <a:latin typeface="+mn-lt"/>
                <a:ea typeface="+mn-ea"/>
                <a:cs typeface="+mn-cs"/>
              </a:rPr>
              <a:t>, it is free for use by anyone for any purpose without restriction under copyright law. Public domain is the purest form of open/free, since no one owns or controls the material in any way.</a:t>
            </a:r>
            <a:r>
              <a:rPr lang="en-US" dirty="0" smtClean="0">
                <a:effectLst/>
              </a:rPr>
              <a:t> </a:t>
            </a:r>
            <a:endParaRPr lang="en-US" sz="1200" b="1"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800" b="1" dirty="0" smtClean="0"/>
          </a:p>
          <a:p>
            <a:endParaRPr lang="en-US" dirty="0" smtClean="0"/>
          </a:p>
          <a:p>
            <a:endParaRPr lang="en-US" dirty="0" smtClean="0"/>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B833CFA7-7648-6444-BF9D-18F46DE215E2}" type="slidenum">
              <a:rPr lang="en-US" smtClean="0"/>
              <a:t>1</a:t>
            </a:fld>
            <a:endParaRPr lang="en-US"/>
          </a:p>
        </p:txBody>
      </p:sp>
    </p:spTree>
    <p:extLst>
      <p:ext uri="{BB962C8B-B14F-4D97-AF65-F5344CB8AC3E}">
        <p14:creationId xmlns:p14="http://schemas.microsoft.com/office/powerpoint/2010/main" val="19815844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Public domain logo here:  https://</a:t>
            </a:r>
            <a:r>
              <a:rPr lang="en-US" dirty="0" err="1" smtClean="0"/>
              <a:t>creativecommons.org</a:t>
            </a:r>
            <a:r>
              <a:rPr lang="en-US" dirty="0" smtClean="0"/>
              <a:t>/about/cc0</a:t>
            </a:r>
          </a:p>
          <a:p>
            <a:r>
              <a:rPr lang="en-US" dirty="0" smtClean="0"/>
              <a:t>Other logos here:  https://</a:t>
            </a:r>
            <a:r>
              <a:rPr lang="en-US" dirty="0" err="1" smtClean="0"/>
              <a:t>creativecommons.org</a:t>
            </a:r>
            <a:r>
              <a:rPr lang="en-US" dirty="0" smtClean="0"/>
              <a:t>/licenses/</a:t>
            </a:r>
          </a:p>
          <a:p>
            <a:endParaRPr lang="en-US" dirty="0" smtClean="0"/>
          </a:p>
          <a:p>
            <a:r>
              <a:rPr lang="en-US" dirty="0" smtClean="0"/>
              <a:t>Text for page:</a:t>
            </a:r>
          </a:p>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b="1" dirty="0" err="1" smtClean="0"/>
              <a:t>NoDerivs</a:t>
            </a:r>
            <a:r>
              <a:rPr lang="en-US" sz="1200" dirty="0" smtClean="0"/>
              <a:t> (see</a:t>
            </a:r>
            <a:r>
              <a:rPr lang="en-US" sz="1200" baseline="0" dirty="0" smtClean="0"/>
              <a:t> above)</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b="1" dirty="0" err="1" smtClean="0"/>
              <a:t>NonCommercial-ShareAlike</a:t>
            </a:r>
            <a:r>
              <a:rPr lang="en-US" sz="1200" b="1" dirty="0" smtClean="0"/>
              <a:t>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baseline="0" dirty="0" smtClean="0"/>
          </a:p>
          <a:p>
            <a:r>
              <a:rPr lang="en-US" sz="1200" kern="1200" dirty="0" smtClean="0">
                <a:solidFill>
                  <a:schemeClr val="tx1"/>
                </a:solidFill>
                <a:effectLst/>
                <a:latin typeface="+mn-lt"/>
                <a:ea typeface="+mn-ea"/>
                <a:cs typeface="+mn-cs"/>
              </a:rPr>
              <a:t>This license lets others remix, tweak, and build upon your work non-commercially, as long as they credit you and license their new creations under the identical terms.</a:t>
            </a:r>
          </a:p>
          <a:p>
            <a:endParaRPr lang="en-US" sz="1200"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b="1"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b="1" dirty="0" err="1" smtClean="0"/>
              <a:t>NonCommercial-NoDerivs</a:t>
            </a:r>
            <a:endParaRPr lang="en-US" sz="1000" b="1"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This license is the most restrictive of our six main licenses, only allowing others to download your works and share them with others as long as they credit you, but they can’t change them in any way or use them commercially.</a:t>
            </a:r>
          </a:p>
          <a:p>
            <a:endParaRPr lang="en-US" sz="1200"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b="1" baseline="0" dirty="0" err="1" smtClean="0"/>
              <a:t>NonCommercial</a:t>
            </a:r>
            <a:endParaRPr lang="en-US" sz="1200" b="1"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This license lets others remix, tweak, and build upon your work non-commercially, and although their new works must also acknowledge you and be non-commercial, they don’t have to license their derivative works on the same terms.</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B833CFA7-7648-6444-BF9D-18F46DE215E2}" type="slidenum">
              <a:rPr lang="en-US" smtClean="0"/>
              <a:t>2</a:t>
            </a:fld>
            <a:endParaRPr lang="en-US"/>
          </a:p>
        </p:txBody>
      </p:sp>
    </p:spTree>
    <p:extLst>
      <p:ext uri="{BB962C8B-B14F-4D97-AF65-F5344CB8AC3E}">
        <p14:creationId xmlns:p14="http://schemas.microsoft.com/office/powerpoint/2010/main" val="19815844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04A044B-0A16-C941-B175-CA8243FE3B8B}" type="datetimeFigureOut">
              <a:rPr lang="en-US" smtClean="0"/>
              <a:t>7/22/14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59EA7F-8605-0D46-AFE5-5A328748DAEA}" type="slidenum">
              <a:rPr lang="en-US" smtClean="0"/>
              <a:t>‹#›</a:t>
            </a:fld>
            <a:endParaRPr lang="en-US"/>
          </a:p>
        </p:txBody>
      </p:sp>
    </p:spTree>
    <p:extLst>
      <p:ext uri="{BB962C8B-B14F-4D97-AF65-F5344CB8AC3E}">
        <p14:creationId xmlns:p14="http://schemas.microsoft.com/office/powerpoint/2010/main" val="10139634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4A044B-0A16-C941-B175-CA8243FE3B8B}" type="datetimeFigureOut">
              <a:rPr lang="en-US" smtClean="0"/>
              <a:t>7/22/14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59EA7F-8605-0D46-AFE5-5A328748DAEA}" type="slidenum">
              <a:rPr lang="en-US" smtClean="0"/>
              <a:t>‹#›</a:t>
            </a:fld>
            <a:endParaRPr lang="en-US"/>
          </a:p>
        </p:txBody>
      </p:sp>
    </p:spTree>
    <p:extLst>
      <p:ext uri="{BB962C8B-B14F-4D97-AF65-F5344CB8AC3E}">
        <p14:creationId xmlns:p14="http://schemas.microsoft.com/office/powerpoint/2010/main" val="22765174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4A044B-0A16-C941-B175-CA8243FE3B8B}" type="datetimeFigureOut">
              <a:rPr lang="en-US" smtClean="0"/>
              <a:t>7/22/14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59EA7F-8605-0D46-AFE5-5A328748DAEA}" type="slidenum">
              <a:rPr lang="en-US" smtClean="0"/>
              <a:t>‹#›</a:t>
            </a:fld>
            <a:endParaRPr lang="en-US"/>
          </a:p>
        </p:txBody>
      </p:sp>
    </p:spTree>
    <p:extLst>
      <p:ext uri="{BB962C8B-B14F-4D97-AF65-F5344CB8AC3E}">
        <p14:creationId xmlns:p14="http://schemas.microsoft.com/office/powerpoint/2010/main" val="3044913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4A044B-0A16-C941-B175-CA8243FE3B8B}" type="datetimeFigureOut">
              <a:rPr lang="en-US" smtClean="0"/>
              <a:t>7/22/14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59EA7F-8605-0D46-AFE5-5A328748DAEA}" type="slidenum">
              <a:rPr lang="en-US" smtClean="0"/>
              <a:t>‹#›</a:t>
            </a:fld>
            <a:endParaRPr lang="en-US"/>
          </a:p>
        </p:txBody>
      </p:sp>
    </p:spTree>
    <p:extLst>
      <p:ext uri="{BB962C8B-B14F-4D97-AF65-F5344CB8AC3E}">
        <p14:creationId xmlns:p14="http://schemas.microsoft.com/office/powerpoint/2010/main" val="10624410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04A044B-0A16-C941-B175-CA8243FE3B8B}" type="datetimeFigureOut">
              <a:rPr lang="en-US" smtClean="0"/>
              <a:t>7/22/14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59EA7F-8605-0D46-AFE5-5A328748DAEA}" type="slidenum">
              <a:rPr lang="en-US" smtClean="0"/>
              <a:t>‹#›</a:t>
            </a:fld>
            <a:endParaRPr lang="en-US"/>
          </a:p>
        </p:txBody>
      </p:sp>
    </p:spTree>
    <p:extLst>
      <p:ext uri="{BB962C8B-B14F-4D97-AF65-F5344CB8AC3E}">
        <p14:creationId xmlns:p14="http://schemas.microsoft.com/office/powerpoint/2010/main" val="22955023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04A044B-0A16-C941-B175-CA8243FE3B8B}" type="datetimeFigureOut">
              <a:rPr lang="en-US" smtClean="0"/>
              <a:t>7/22/14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59EA7F-8605-0D46-AFE5-5A328748DAEA}" type="slidenum">
              <a:rPr lang="en-US" smtClean="0"/>
              <a:t>‹#›</a:t>
            </a:fld>
            <a:endParaRPr lang="en-US"/>
          </a:p>
        </p:txBody>
      </p:sp>
    </p:spTree>
    <p:extLst>
      <p:ext uri="{BB962C8B-B14F-4D97-AF65-F5344CB8AC3E}">
        <p14:creationId xmlns:p14="http://schemas.microsoft.com/office/powerpoint/2010/main" val="34712407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04A044B-0A16-C941-B175-CA8243FE3B8B}" type="datetimeFigureOut">
              <a:rPr lang="en-US" smtClean="0"/>
              <a:t>7/22/14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C59EA7F-8605-0D46-AFE5-5A328748DAEA}" type="slidenum">
              <a:rPr lang="en-US" smtClean="0"/>
              <a:t>‹#›</a:t>
            </a:fld>
            <a:endParaRPr lang="en-US"/>
          </a:p>
        </p:txBody>
      </p:sp>
    </p:spTree>
    <p:extLst>
      <p:ext uri="{BB962C8B-B14F-4D97-AF65-F5344CB8AC3E}">
        <p14:creationId xmlns:p14="http://schemas.microsoft.com/office/powerpoint/2010/main" val="3158485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04A044B-0A16-C941-B175-CA8243FE3B8B}" type="datetimeFigureOut">
              <a:rPr lang="en-US" smtClean="0"/>
              <a:t>7/22/14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C59EA7F-8605-0D46-AFE5-5A328748DAEA}" type="slidenum">
              <a:rPr lang="en-US" smtClean="0"/>
              <a:t>‹#›</a:t>
            </a:fld>
            <a:endParaRPr lang="en-US"/>
          </a:p>
        </p:txBody>
      </p:sp>
    </p:spTree>
    <p:extLst>
      <p:ext uri="{BB962C8B-B14F-4D97-AF65-F5344CB8AC3E}">
        <p14:creationId xmlns:p14="http://schemas.microsoft.com/office/powerpoint/2010/main" val="26811391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4A044B-0A16-C941-B175-CA8243FE3B8B}" type="datetimeFigureOut">
              <a:rPr lang="en-US" smtClean="0"/>
              <a:t>7/22/14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C59EA7F-8605-0D46-AFE5-5A328748DAEA}" type="slidenum">
              <a:rPr lang="en-US" smtClean="0"/>
              <a:t>‹#›</a:t>
            </a:fld>
            <a:endParaRPr lang="en-US"/>
          </a:p>
        </p:txBody>
      </p:sp>
    </p:spTree>
    <p:extLst>
      <p:ext uri="{BB962C8B-B14F-4D97-AF65-F5344CB8AC3E}">
        <p14:creationId xmlns:p14="http://schemas.microsoft.com/office/powerpoint/2010/main" val="26234864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4A044B-0A16-C941-B175-CA8243FE3B8B}" type="datetimeFigureOut">
              <a:rPr lang="en-US" smtClean="0"/>
              <a:t>7/22/14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59EA7F-8605-0D46-AFE5-5A328748DAEA}" type="slidenum">
              <a:rPr lang="en-US" smtClean="0"/>
              <a:t>‹#›</a:t>
            </a:fld>
            <a:endParaRPr lang="en-US"/>
          </a:p>
        </p:txBody>
      </p:sp>
    </p:spTree>
    <p:extLst>
      <p:ext uri="{BB962C8B-B14F-4D97-AF65-F5344CB8AC3E}">
        <p14:creationId xmlns:p14="http://schemas.microsoft.com/office/powerpoint/2010/main" val="21173043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4A044B-0A16-C941-B175-CA8243FE3B8B}" type="datetimeFigureOut">
              <a:rPr lang="en-US" smtClean="0"/>
              <a:t>7/22/14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59EA7F-8605-0D46-AFE5-5A328748DAEA}" type="slidenum">
              <a:rPr lang="en-US" smtClean="0"/>
              <a:t>‹#›</a:t>
            </a:fld>
            <a:endParaRPr lang="en-US"/>
          </a:p>
        </p:txBody>
      </p:sp>
    </p:spTree>
    <p:extLst>
      <p:ext uri="{BB962C8B-B14F-4D97-AF65-F5344CB8AC3E}">
        <p14:creationId xmlns:p14="http://schemas.microsoft.com/office/powerpoint/2010/main" val="186259566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4A044B-0A16-C941-B175-CA8243FE3B8B}" type="datetimeFigureOut">
              <a:rPr lang="en-US" smtClean="0"/>
              <a:t>7/22/14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59EA7F-8605-0D46-AFE5-5A328748DAEA}" type="slidenum">
              <a:rPr lang="en-US" smtClean="0"/>
              <a:t>‹#›</a:t>
            </a:fld>
            <a:endParaRPr lang="en-US"/>
          </a:p>
        </p:txBody>
      </p:sp>
    </p:spTree>
    <p:extLst>
      <p:ext uri="{BB962C8B-B14F-4D97-AF65-F5344CB8AC3E}">
        <p14:creationId xmlns:p14="http://schemas.microsoft.com/office/powerpoint/2010/main" val="31424447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image" Target="../media/image3.png"/><Relationship Id="rId6" Type="http://schemas.openxmlformats.org/officeDocument/2006/relationships/image" Target="../media/image4.png"/><Relationship Id="rId7" Type="http://schemas.openxmlformats.org/officeDocument/2006/relationships/image" Target="../media/image5.pn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7" Type="http://schemas.openxmlformats.org/officeDocument/2006/relationships/image" Target="../media/image9.png"/><Relationship Id="rId8" Type="http://schemas.openxmlformats.org/officeDocument/2006/relationships/image" Target="../media/image10.pn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0" y="546100"/>
            <a:ext cx="9144000" cy="5751204"/>
          </a:xfrm>
          <a:prstGeom prst="rect">
            <a:avLst/>
          </a:prstGeom>
          <a:solidFill>
            <a:schemeClr val="bg1"/>
          </a:solidFill>
        </p:spPr>
      </p:pic>
      <p:sp>
        <p:nvSpPr>
          <p:cNvPr id="5" name="Rectangle 4"/>
          <p:cNvSpPr/>
          <p:nvPr/>
        </p:nvSpPr>
        <p:spPr>
          <a:xfrm>
            <a:off x="879231" y="2513947"/>
            <a:ext cx="3875128" cy="3170099"/>
          </a:xfrm>
          <a:prstGeom prst="rect">
            <a:avLst/>
          </a:prstGeom>
          <a:solidFill>
            <a:srgbClr val="FFFFFF"/>
          </a:solidFill>
          <a:ln>
            <a:solidFill>
              <a:schemeClr val="accent1"/>
            </a:solidFill>
          </a:ln>
        </p:spPr>
        <p:txBody>
          <a:bodyPr wrap="square">
            <a:spAutoFit/>
          </a:bodyPr>
          <a:lstStyle/>
          <a:p>
            <a:r>
              <a:rPr lang="en-US" sz="2000" b="1" dirty="0" smtClean="0"/>
              <a:t>CC BY</a:t>
            </a:r>
          </a:p>
          <a:p>
            <a:endParaRPr lang="en-US" dirty="0" smtClean="0"/>
          </a:p>
          <a:p>
            <a:r>
              <a:rPr lang="en-US" dirty="0" smtClean="0"/>
              <a:t>This </a:t>
            </a:r>
            <a:r>
              <a:rPr lang="en-US" dirty="0"/>
              <a:t>license lets others distribute, remix, tweak, and build upon your work, even commercially, as long as they credit you for the original creation. This is the most accommodating of licenses offered. Recommended for maximum dissemination and use of licensed materials.</a:t>
            </a:r>
          </a:p>
        </p:txBody>
      </p:sp>
      <p:sp>
        <p:nvSpPr>
          <p:cNvPr id="6" name="TextBox 5"/>
          <p:cNvSpPr txBox="1"/>
          <p:nvPr/>
        </p:nvSpPr>
        <p:spPr>
          <a:xfrm>
            <a:off x="5106051" y="3360615"/>
            <a:ext cx="1302564" cy="1384995"/>
          </a:xfrm>
          <a:prstGeom prst="rect">
            <a:avLst/>
          </a:prstGeom>
          <a:solidFill>
            <a:schemeClr val="accent3">
              <a:lumMod val="60000"/>
              <a:lumOff val="40000"/>
            </a:schemeClr>
          </a:solidFill>
        </p:spPr>
        <p:txBody>
          <a:bodyPr wrap="square" rtlCol="0">
            <a:spAutoFit/>
          </a:bodyPr>
          <a:lstStyle/>
          <a:p>
            <a:endParaRPr lang="en-US" dirty="0" smtClean="0"/>
          </a:p>
          <a:p>
            <a:endParaRPr lang="en-US" sz="1200" dirty="0" smtClean="0"/>
          </a:p>
          <a:p>
            <a:endParaRPr lang="en-US" sz="1200" dirty="0"/>
          </a:p>
          <a:p>
            <a:r>
              <a:rPr lang="en-US" sz="1200" dirty="0" smtClean="0"/>
              <a:t>Attribution </a:t>
            </a:r>
          </a:p>
          <a:p>
            <a:r>
              <a:rPr lang="en-US" sz="1200" dirty="0" smtClean="0"/>
              <a:t>CC </a:t>
            </a:r>
            <a:r>
              <a:rPr lang="en-US" sz="1200" dirty="0"/>
              <a:t>BY</a:t>
            </a:r>
          </a:p>
          <a:p>
            <a:endParaRPr lang="en-US" dirty="0"/>
          </a:p>
        </p:txBody>
      </p:sp>
      <p:pic>
        <p:nvPicPr>
          <p:cNvPr id="7" name="Picture 6"/>
          <p:cNvPicPr>
            <a:picLocks noChangeAspect="1"/>
          </p:cNvPicPr>
          <p:nvPr/>
        </p:nvPicPr>
        <p:blipFill>
          <a:blip r:embed="rId4"/>
          <a:stretch>
            <a:fillRect/>
          </a:stretch>
        </p:blipFill>
        <p:spPr>
          <a:xfrm>
            <a:off x="5106051" y="3447237"/>
            <a:ext cx="1398751" cy="535692"/>
          </a:xfrm>
          <a:prstGeom prst="rect">
            <a:avLst/>
          </a:prstGeom>
        </p:spPr>
      </p:pic>
      <p:sp>
        <p:nvSpPr>
          <p:cNvPr id="9" name="Rectangle 8"/>
          <p:cNvSpPr/>
          <p:nvPr/>
        </p:nvSpPr>
        <p:spPr>
          <a:xfrm>
            <a:off x="4923692" y="1413282"/>
            <a:ext cx="1732411" cy="3516923"/>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Rectangle 9"/>
          <p:cNvSpPr/>
          <p:nvPr/>
        </p:nvSpPr>
        <p:spPr>
          <a:xfrm>
            <a:off x="4923692" y="1413282"/>
            <a:ext cx="1680308" cy="194733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TextBox 14"/>
          <p:cNvSpPr txBox="1"/>
          <p:nvPr/>
        </p:nvSpPr>
        <p:spPr>
          <a:xfrm>
            <a:off x="7020821" y="3057118"/>
            <a:ext cx="1302564" cy="1261884"/>
          </a:xfrm>
          <a:prstGeom prst="rect">
            <a:avLst/>
          </a:prstGeom>
          <a:solidFill>
            <a:srgbClr val="C3D69B"/>
          </a:solidFill>
        </p:spPr>
        <p:txBody>
          <a:bodyPr wrap="square" rtlCol="0">
            <a:spAutoFit/>
          </a:bodyPr>
          <a:lstStyle/>
          <a:p>
            <a:endParaRPr lang="en-US" sz="1100" dirty="0" smtClean="0"/>
          </a:p>
          <a:p>
            <a:endParaRPr lang="en-US" sz="1100" dirty="0"/>
          </a:p>
          <a:p>
            <a:endParaRPr lang="en-US" sz="1100" dirty="0" smtClean="0"/>
          </a:p>
          <a:p>
            <a:endParaRPr lang="en-US" sz="1100" dirty="0"/>
          </a:p>
          <a:p>
            <a:endParaRPr lang="en-US" sz="1100" dirty="0" smtClean="0"/>
          </a:p>
          <a:p>
            <a:r>
              <a:rPr lang="en-US" sz="1100" dirty="0" smtClean="0"/>
              <a:t>Attribution </a:t>
            </a:r>
          </a:p>
          <a:p>
            <a:r>
              <a:rPr lang="en-US" sz="1000" dirty="0" err="1" smtClean="0"/>
              <a:t>ShareAlike</a:t>
            </a:r>
            <a:endParaRPr lang="en-US" sz="1000" dirty="0"/>
          </a:p>
        </p:txBody>
      </p:sp>
      <p:sp>
        <p:nvSpPr>
          <p:cNvPr id="17" name="TextBox 16"/>
          <p:cNvSpPr txBox="1"/>
          <p:nvPr/>
        </p:nvSpPr>
        <p:spPr>
          <a:xfrm>
            <a:off x="7020821" y="4577211"/>
            <a:ext cx="1302564" cy="1246495"/>
          </a:xfrm>
          <a:prstGeom prst="rect">
            <a:avLst/>
          </a:prstGeom>
          <a:solidFill>
            <a:srgbClr val="C3D69B"/>
          </a:solidFill>
        </p:spPr>
        <p:txBody>
          <a:bodyPr wrap="square" rtlCol="0">
            <a:spAutoFit/>
          </a:bodyPr>
          <a:lstStyle/>
          <a:p>
            <a:endParaRPr lang="en-US" sz="1100" dirty="0" smtClean="0"/>
          </a:p>
          <a:p>
            <a:endParaRPr lang="en-US" sz="1100" dirty="0"/>
          </a:p>
          <a:p>
            <a:endParaRPr lang="en-US" sz="1100" dirty="0" smtClean="0"/>
          </a:p>
          <a:p>
            <a:endParaRPr lang="en-US" sz="1100" dirty="0"/>
          </a:p>
          <a:p>
            <a:endParaRPr lang="en-US" sz="1100" dirty="0" smtClean="0"/>
          </a:p>
          <a:p>
            <a:r>
              <a:rPr lang="en-US" sz="1100" dirty="0" smtClean="0"/>
              <a:t>Public Domain</a:t>
            </a:r>
          </a:p>
          <a:p>
            <a:endParaRPr lang="en-US" sz="900" dirty="0"/>
          </a:p>
        </p:txBody>
      </p:sp>
      <p:pic>
        <p:nvPicPr>
          <p:cNvPr id="18" name="Picture 17"/>
          <p:cNvPicPr>
            <a:picLocks noChangeAspect="1"/>
          </p:cNvPicPr>
          <p:nvPr/>
        </p:nvPicPr>
        <p:blipFill>
          <a:blip r:embed="rId5"/>
          <a:stretch>
            <a:fillRect/>
          </a:stretch>
        </p:blipFill>
        <p:spPr>
          <a:xfrm>
            <a:off x="7100277" y="3277904"/>
            <a:ext cx="1117600" cy="393700"/>
          </a:xfrm>
          <a:prstGeom prst="rect">
            <a:avLst/>
          </a:prstGeom>
        </p:spPr>
      </p:pic>
      <p:pic>
        <p:nvPicPr>
          <p:cNvPr id="19" name="Picture 18"/>
          <p:cNvPicPr>
            <a:picLocks noChangeAspect="1"/>
          </p:cNvPicPr>
          <p:nvPr/>
        </p:nvPicPr>
        <p:blipFill>
          <a:blip r:embed="rId6"/>
          <a:stretch>
            <a:fillRect/>
          </a:stretch>
        </p:blipFill>
        <p:spPr>
          <a:xfrm>
            <a:off x="7100277" y="4785459"/>
            <a:ext cx="1117600" cy="393700"/>
          </a:xfrm>
          <a:prstGeom prst="rect">
            <a:avLst/>
          </a:prstGeom>
        </p:spPr>
      </p:pic>
      <p:sp>
        <p:nvSpPr>
          <p:cNvPr id="20" name="TextBox 19"/>
          <p:cNvSpPr txBox="1"/>
          <p:nvPr/>
        </p:nvSpPr>
        <p:spPr>
          <a:xfrm>
            <a:off x="6161128" y="546100"/>
            <a:ext cx="2813539" cy="646331"/>
          </a:xfrm>
          <a:prstGeom prst="rect">
            <a:avLst/>
          </a:prstGeom>
          <a:solidFill>
            <a:srgbClr val="C3D69B"/>
          </a:solidFill>
        </p:spPr>
        <p:txBody>
          <a:bodyPr wrap="square" rtlCol="0">
            <a:spAutoFit/>
          </a:bodyPr>
          <a:lstStyle/>
          <a:p>
            <a:r>
              <a:rPr lang="en-US" dirty="0" smtClean="0"/>
              <a:t>Mike, Post Its should be green color.</a:t>
            </a:r>
            <a:endParaRPr lang="en-US" dirty="0"/>
          </a:p>
        </p:txBody>
      </p:sp>
      <p:sp>
        <p:nvSpPr>
          <p:cNvPr id="22" name="TextBox 21"/>
          <p:cNvSpPr txBox="1"/>
          <p:nvPr/>
        </p:nvSpPr>
        <p:spPr>
          <a:xfrm>
            <a:off x="5086512" y="1478410"/>
            <a:ext cx="3595077" cy="1569660"/>
          </a:xfrm>
          <a:prstGeom prst="rect">
            <a:avLst/>
          </a:prstGeom>
          <a:solidFill>
            <a:srgbClr val="FFFFFF"/>
          </a:solidFill>
        </p:spPr>
        <p:txBody>
          <a:bodyPr wrap="square" rtlCol="0">
            <a:spAutoFit/>
          </a:bodyPr>
          <a:lstStyle/>
          <a:p>
            <a:endParaRPr lang="en-US" b="1" dirty="0" smtClean="0"/>
          </a:p>
          <a:p>
            <a:r>
              <a:rPr lang="en-US" b="1" dirty="0" smtClean="0"/>
              <a:t>The most open </a:t>
            </a:r>
          </a:p>
          <a:p>
            <a:r>
              <a:rPr lang="en-US" b="1" dirty="0" smtClean="0"/>
              <a:t>licensing options!</a:t>
            </a:r>
            <a:endParaRPr lang="en-US" sz="1050" b="1" dirty="0"/>
          </a:p>
          <a:p>
            <a:r>
              <a:rPr lang="en-US" sz="1050" b="1" dirty="0" smtClean="0"/>
              <a:t> </a:t>
            </a:r>
          </a:p>
          <a:p>
            <a:endParaRPr lang="en-US" sz="1050" b="1" dirty="0"/>
          </a:p>
          <a:p>
            <a:endParaRPr lang="en-US" sz="1050" b="1" dirty="0" smtClean="0"/>
          </a:p>
          <a:p>
            <a:endParaRPr lang="en-US" sz="1050" b="1" dirty="0"/>
          </a:p>
        </p:txBody>
      </p:sp>
      <p:sp>
        <p:nvSpPr>
          <p:cNvPr id="23" name="TextBox 22"/>
          <p:cNvSpPr txBox="1"/>
          <p:nvPr/>
        </p:nvSpPr>
        <p:spPr>
          <a:xfrm>
            <a:off x="449385" y="1569590"/>
            <a:ext cx="4357077" cy="584776"/>
          </a:xfrm>
          <a:prstGeom prst="rect">
            <a:avLst/>
          </a:prstGeom>
          <a:noFill/>
        </p:spPr>
        <p:txBody>
          <a:bodyPr wrap="square" rtlCol="0">
            <a:spAutoFit/>
          </a:bodyPr>
          <a:lstStyle/>
          <a:p>
            <a:r>
              <a:rPr lang="en-US" sz="1600" dirty="0" smtClean="0"/>
              <a:t>Select a sticky note on the right to learn more about each licensing type.  </a:t>
            </a:r>
            <a:endParaRPr lang="en-US" sz="1600" dirty="0"/>
          </a:p>
        </p:txBody>
      </p:sp>
      <p:pic>
        <p:nvPicPr>
          <p:cNvPr id="25" name="Picture 24" descr="http://creativecommons.org/images/deed/seal.png"/>
          <p:cNvPicPr/>
          <p:nvPr/>
        </p:nvPicPr>
        <p:blipFill>
          <a:blip r:embed="rId7">
            <a:extLst>
              <a:ext uri="{28A0092B-C50C-407E-A947-70E740481C1C}">
                <a14:useLocalDpi xmlns:a14="http://schemas.microsoft.com/office/drawing/2010/main" val="0"/>
              </a:ext>
            </a:extLst>
          </a:blip>
          <a:srcRect/>
          <a:stretch>
            <a:fillRect/>
          </a:stretch>
        </p:blipFill>
        <p:spPr bwMode="auto">
          <a:xfrm>
            <a:off x="7437641" y="1616717"/>
            <a:ext cx="989949" cy="894743"/>
          </a:xfrm>
          <a:prstGeom prst="rect">
            <a:avLst/>
          </a:prstGeom>
          <a:noFill/>
          <a:ln>
            <a:noFill/>
          </a:ln>
        </p:spPr>
      </p:pic>
    </p:spTree>
    <p:extLst>
      <p:ext uri="{BB962C8B-B14F-4D97-AF65-F5344CB8AC3E}">
        <p14:creationId xmlns:p14="http://schemas.microsoft.com/office/powerpoint/2010/main" val="8251966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24"/>
          <p:cNvSpPr/>
          <p:nvPr/>
        </p:nvSpPr>
        <p:spPr>
          <a:xfrm>
            <a:off x="4923692" y="1403995"/>
            <a:ext cx="3734954" cy="461976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TextBox 15"/>
          <p:cNvSpPr txBox="1"/>
          <p:nvPr/>
        </p:nvSpPr>
        <p:spPr>
          <a:xfrm>
            <a:off x="5121577" y="1403995"/>
            <a:ext cx="3396133" cy="1223412"/>
          </a:xfrm>
          <a:prstGeom prst="rect">
            <a:avLst/>
          </a:prstGeom>
          <a:solidFill>
            <a:schemeClr val="accent1">
              <a:lumMod val="20000"/>
              <a:lumOff val="80000"/>
            </a:schemeClr>
          </a:solidFill>
        </p:spPr>
        <p:txBody>
          <a:bodyPr wrap="square" rtlCol="0">
            <a:spAutoFit/>
          </a:bodyPr>
          <a:lstStyle/>
          <a:p>
            <a:r>
              <a:rPr lang="en-US" sz="1050" b="1" dirty="0" smtClean="0"/>
              <a:t>Caution with these licensing options!</a:t>
            </a:r>
          </a:p>
          <a:p>
            <a:endParaRPr lang="en-US" sz="1050" b="1" dirty="0"/>
          </a:p>
          <a:p>
            <a:endParaRPr lang="en-US" sz="1050" b="1" dirty="0" smtClean="0"/>
          </a:p>
          <a:p>
            <a:endParaRPr lang="en-US" sz="1050" b="1" dirty="0"/>
          </a:p>
          <a:p>
            <a:endParaRPr lang="en-US" sz="1050" b="1" dirty="0" smtClean="0"/>
          </a:p>
          <a:p>
            <a:endParaRPr lang="en-US" sz="1050" b="1" dirty="0"/>
          </a:p>
          <a:p>
            <a:endParaRPr lang="en-US" sz="1050" b="1" dirty="0"/>
          </a:p>
        </p:txBody>
      </p:sp>
      <p:sp>
        <p:nvSpPr>
          <p:cNvPr id="24" name="Rectangle 23"/>
          <p:cNvSpPr/>
          <p:nvPr/>
        </p:nvSpPr>
        <p:spPr>
          <a:xfrm>
            <a:off x="5121577" y="1403995"/>
            <a:ext cx="3770923" cy="1506887"/>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3"/>
          <a:stretch>
            <a:fillRect/>
          </a:stretch>
        </p:blipFill>
        <p:spPr>
          <a:xfrm>
            <a:off x="0" y="546100"/>
            <a:ext cx="9144000" cy="5751204"/>
          </a:xfrm>
          <a:prstGeom prst="rect">
            <a:avLst/>
          </a:prstGeom>
          <a:solidFill>
            <a:schemeClr val="bg1"/>
          </a:solidFill>
        </p:spPr>
      </p:pic>
      <p:sp>
        <p:nvSpPr>
          <p:cNvPr id="5" name="Rectangle 4"/>
          <p:cNvSpPr/>
          <p:nvPr/>
        </p:nvSpPr>
        <p:spPr>
          <a:xfrm>
            <a:off x="879231" y="2513947"/>
            <a:ext cx="3875128" cy="1754327"/>
          </a:xfrm>
          <a:prstGeom prst="rect">
            <a:avLst/>
          </a:prstGeom>
          <a:solidFill>
            <a:srgbClr val="FFFFFF"/>
          </a:solidFill>
          <a:ln>
            <a:solidFill>
              <a:srgbClr val="4F81BD"/>
            </a:solidFill>
          </a:ln>
        </p:spPr>
        <p:txBody>
          <a:bodyPr wrap="square">
            <a:spAutoFit/>
          </a:bodyPr>
          <a:lstStyle/>
          <a:p>
            <a:r>
              <a:rPr lang="en-US" b="1" dirty="0" err="1" smtClean="0"/>
              <a:t>NoDerivs</a:t>
            </a:r>
            <a:endParaRPr lang="en-US" b="1" dirty="0" smtClean="0"/>
          </a:p>
          <a:p>
            <a:endParaRPr lang="en-US" b="1" dirty="0" smtClean="0"/>
          </a:p>
          <a:p>
            <a:r>
              <a:rPr lang="en-US" dirty="0" smtClean="0"/>
              <a:t>This license allows for redistribution, commercial and non-commercial, as long as it is passed along unchanged and in whole, with credit to you.</a:t>
            </a:r>
          </a:p>
        </p:txBody>
      </p:sp>
      <p:sp>
        <p:nvSpPr>
          <p:cNvPr id="6" name="TextBox 5"/>
          <p:cNvSpPr txBox="1"/>
          <p:nvPr/>
        </p:nvSpPr>
        <p:spPr>
          <a:xfrm>
            <a:off x="5236308" y="3356056"/>
            <a:ext cx="1302564" cy="1107996"/>
          </a:xfrm>
          <a:prstGeom prst="rect">
            <a:avLst/>
          </a:prstGeom>
          <a:solidFill>
            <a:srgbClr val="D6D53E"/>
          </a:solidFill>
        </p:spPr>
        <p:txBody>
          <a:bodyPr wrap="square" rtlCol="0">
            <a:spAutoFit/>
          </a:bodyPr>
          <a:lstStyle/>
          <a:p>
            <a:endParaRPr lang="en-US" dirty="0" smtClean="0"/>
          </a:p>
          <a:p>
            <a:endParaRPr lang="en-US" sz="1200" dirty="0" smtClean="0"/>
          </a:p>
          <a:p>
            <a:endParaRPr lang="en-US" sz="1200" dirty="0"/>
          </a:p>
          <a:p>
            <a:r>
              <a:rPr lang="en-US" sz="1200" dirty="0" smtClean="0"/>
              <a:t>Attribution </a:t>
            </a:r>
          </a:p>
          <a:p>
            <a:r>
              <a:rPr lang="en-US" sz="1200" dirty="0" err="1" smtClean="0"/>
              <a:t>NoDerivs</a:t>
            </a:r>
            <a:r>
              <a:rPr lang="en-US" sz="1200" dirty="0" smtClean="0"/>
              <a:t> </a:t>
            </a:r>
            <a:endParaRPr lang="en-US" sz="1200" dirty="0"/>
          </a:p>
        </p:txBody>
      </p:sp>
      <p:sp>
        <p:nvSpPr>
          <p:cNvPr id="9" name="Rectangle 8"/>
          <p:cNvSpPr/>
          <p:nvPr/>
        </p:nvSpPr>
        <p:spPr>
          <a:xfrm>
            <a:off x="4923692" y="1413282"/>
            <a:ext cx="1732411" cy="3516923"/>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TextBox 14"/>
          <p:cNvSpPr txBox="1"/>
          <p:nvPr/>
        </p:nvSpPr>
        <p:spPr>
          <a:xfrm>
            <a:off x="7020821" y="3057118"/>
            <a:ext cx="1302564" cy="1446550"/>
          </a:xfrm>
          <a:prstGeom prst="rect">
            <a:avLst/>
          </a:prstGeom>
          <a:solidFill>
            <a:srgbClr val="D6D53E"/>
          </a:solidFill>
        </p:spPr>
        <p:txBody>
          <a:bodyPr wrap="square" rtlCol="0">
            <a:spAutoFit/>
          </a:bodyPr>
          <a:lstStyle/>
          <a:p>
            <a:endParaRPr lang="en-US" sz="1100" dirty="0" smtClean="0"/>
          </a:p>
          <a:p>
            <a:endParaRPr lang="en-US" sz="1100" dirty="0"/>
          </a:p>
          <a:p>
            <a:endParaRPr lang="en-US" sz="1100" dirty="0" smtClean="0"/>
          </a:p>
          <a:p>
            <a:endParaRPr lang="en-US" sz="1100" dirty="0"/>
          </a:p>
          <a:p>
            <a:endParaRPr lang="en-US" sz="1100" dirty="0" smtClean="0"/>
          </a:p>
          <a:p>
            <a:r>
              <a:rPr lang="en-US" sz="1100" dirty="0" smtClean="0"/>
              <a:t>Attribution</a:t>
            </a:r>
          </a:p>
          <a:p>
            <a:r>
              <a:rPr lang="en-US" sz="1100" dirty="0" err="1" smtClean="0"/>
              <a:t>NonCommercial-ShareAlike</a:t>
            </a:r>
            <a:r>
              <a:rPr lang="en-US" sz="1100" dirty="0" smtClean="0"/>
              <a:t> </a:t>
            </a:r>
          </a:p>
        </p:txBody>
      </p:sp>
      <p:sp>
        <p:nvSpPr>
          <p:cNvPr id="17" name="TextBox 16"/>
          <p:cNvSpPr txBox="1"/>
          <p:nvPr/>
        </p:nvSpPr>
        <p:spPr>
          <a:xfrm>
            <a:off x="7020821" y="4577211"/>
            <a:ext cx="1302564" cy="1277273"/>
          </a:xfrm>
          <a:prstGeom prst="rect">
            <a:avLst/>
          </a:prstGeom>
          <a:solidFill>
            <a:srgbClr val="D6D53E"/>
          </a:solidFill>
        </p:spPr>
        <p:txBody>
          <a:bodyPr wrap="square" rtlCol="0">
            <a:spAutoFit/>
          </a:bodyPr>
          <a:lstStyle/>
          <a:p>
            <a:endParaRPr lang="en-US" sz="1100" dirty="0" smtClean="0"/>
          </a:p>
          <a:p>
            <a:endParaRPr lang="en-US" sz="1100" dirty="0"/>
          </a:p>
          <a:p>
            <a:endParaRPr lang="en-US" sz="1100" dirty="0" smtClean="0"/>
          </a:p>
          <a:p>
            <a:endParaRPr lang="en-US" sz="1100" dirty="0"/>
          </a:p>
          <a:p>
            <a:endParaRPr lang="en-US" sz="1100" dirty="0" smtClean="0"/>
          </a:p>
          <a:p>
            <a:r>
              <a:rPr lang="en-US" sz="1100" dirty="0" smtClean="0"/>
              <a:t>Attribution </a:t>
            </a:r>
          </a:p>
          <a:p>
            <a:r>
              <a:rPr lang="en-US" sz="1100" dirty="0" err="1" smtClean="0"/>
              <a:t>NonCommercial</a:t>
            </a:r>
            <a:endParaRPr lang="en-US" sz="900" dirty="0"/>
          </a:p>
        </p:txBody>
      </p:sp>
      <p:sp>
        <p:nvSpPr>
          <p:cNvPr id="20" name="TextBox 19"/>
          <p:cNvSpPr txBox="1"/>
          <p:nvPr/>
        </p:nvSpPr>
        <p:spPr>
          <a:xfrm>
            <a:off x="6161128" y="546100"/>
            <a:ext cx="2813539" cy="646331"/>
          </a:xfrm>
          <a:prstGeom prst="rect">
            <a:avLst/>
          </a:prstGeom>
          <a:solidFill>
            <a:srgbClr val="D6D53E"/>
          </a:solidFill>
        </p:spPr>
        <p:txBody>
          <a:bodyPr wrap="square" rtlCol="0">
            <a:spAutoFit/>
          </a:bodyPr>
          <a:lstStyle/>
          <a:p>
            <a:r>
              <a:rPr lang="en-US" dirty="0" smtClean="0"/>
              <a:t>Mike, Post Its should be yellow.</a:t>
            </a:r>
            <a:endParaRPr lang="en-US" dirty="0"/>
          </a:p>
        </p:txBody>
      </p:sp>
      <p:sp>
        <p:nvSpPr>
          <p:cNvPr id="22" name="TextBox 21"/>
          <p:cNvSpPr txBox="1"/>
          <p:nvPr/>
        </p:nvSpPr>
        <p:spPr>
          <a:xfrm>
            <a:off x="5353539" y="4577211"/>
            <a:ext cx="1302564" cy="1446550"/>
          </a:xfrm>
          <a:prstGeom prst="rect">
            <a:avLst/>
          </a:prstGeom>
          <a:solidFill>
            <a:srgbClr val="D6D53E"/>
          </a:solidFill>
        </p:spPr>
        <p:txBody>
          <a:bodyPr wrap="square" rtlCol="0">
            <a:spAutoFit/>
          </a:bodyPr>
          <a:lstStyle/>
          <a:p>
            <a:endParaRPr lang="en-US" sz="1100" dirty="0" smtClean="0"/>
          </a:p>
          <a:p>
            <a:endParaRPr lang="en-US" sz="1100" dirty="0"/>
          </a:p>
          <a:p>
            <a:endParaRPr lang="en-US" sz="1100" dirty="0" smtClean="0"/>
          </a:p>
          <a:p>
            <a:endParaRPr lang="en-US" sz="1100" dirty="0"/>
          </a:p>
          <a:p>
            <a:endParaRPr lang="en-US" sz="1100" dirty="0" smtClean="0"/>
          </a:p>
          <a:p>
            <a:r>
              <a:rPr lang="en-US" sz="1100" dirty="0" smtClean="0"/>
              <a:t>Attribution </a:t>
            </a:r>
          </a:p>
          <a:p>
            <a:r>
              <a:rPr lang="en-US" sz="1100" dirty="0" err="1" smtClean="0"/>
              <a:t>NonCommercial-NoDerivs</a:t>
            </a:r>
            <a:endParaRPr lang="en-US" sz="900" dirty="0"/>
          </a:p>
        </p:txBody>
      </p:sp>
      <p:pic>
        <p:nvPicPr>
          <p:cNvPr id="8" name="Picture 7"/>
          <p:cNvPicPr>
            <a:picLocks noChangeAspect="1"/>
          </p:cNvPicPr>
          <p:nvPr/>
        </p:nvPicPr>
        <p:blipFill>
          <a:blip r:embed="rId4"/>
          <a:stretch>
            <a:fillRect/>
          </a:stretch>
        </p:blipFill>
        <p:spPr>
          <a:xfrm>
            <a:off x="5421272" y="4890969"/>
            <a:ext cx="1117600" cy="393700"/>
          </a:xfrm>
          <a:prstGeom prst="rect">
            <a:avLst/>
          </a:prstGeom>
        </p:spPr>
      </p:pic>
      <p:pic>
        <p:nvPicPr>
          <p:cNvPr id="12" name="Picture 11"/>
          <p:cNvPicPr>
            <a:picLocks noChangeAspect="1"/>
          </p:cNvPicPr>
          <p:nvPr/>
        </p:nvPicPr>
        <p:blipFill>
          <a:blip r:embed="rId5"/>
          <a:stretch>
            <a:fillRect/>
          </a:stretch>
        </p:blipFill>
        <p:spPr>
          <a:xfrm>
            <a:off x="7020821" y="4801902"/>
            <a:ext cx="1117600" cy="393700"/>
          </a:xfrm>
          <a:prstGeom prst="rect">
            <a:avLst/>
          </a:prstGeom>
        </p:spPr>
      </p:pic>
      <p:pic>
        <p:nvPicPr>
          <p:cNvPr id="13" name="Picture 12"/>
          <p:cNvPicPr>
            <a:picLocks noChangeAspect="1"/>
          </p:cNvPicPr>
          <p:nvPr/>
        </p:nvPicPr>
        <p:blipFill>
          <a:blip r:embed="rId6"/>
          <a:stretch>
            <a:fillRect/>
          </a:stretch>
        </p:blipFill>
        <p:spPr>
          <a:xfrm>
            <a:off x="7119815" y="3356056"/>
            <a:ext cx="1117600" cy="393700"/>
          </a:xfrm>
          <a:prstGeom prst="rect">
            <a:avLst/>
          </a:prstGeom>
        </p:spPr>
      </p:pic>
      <p:pic>
        <p:nvPicPr>
          <p:cNvPr id="14" name="Picture 13"/>
          <p:cNvPicPr>
            <a:picLocks noChangeAspect="1"/>
          </p:cNvPicPr>
          <p:nvPr/>
        </p:nvPicPr>
        <p:blipFill>
          <a:blip r:embed="rId7"/>
          <a:stretch>
            <a:fillRect/>
          </a:stretch>
        </p:blipFill>
        <p:spPr>
          <a:xfrm>
            <a:off x="5335302" y="3559908"/>
            <a:ext cx="1117600" cy="393700"/>
          </a:xfrm>
          <a:prstGeom prst="rect">
            <a:avLst/>
          </a:prstGeom>
        </p:spPr>
      </p:pic>
      <p:sp>
        <p:nvSpPr>
          <p:cNvPr id="26" name="TextBox 25"/>
          <p:cNvSpPr txBox="1"/>
          <p:nvPr/>
        </p:nvSpPr>
        <p:spPr>
          <a:xfrm>
            <a:off x="5021102" y="1403995"/>
            <a:ext cx="3503765" cy="1600438"/>
          </a:xfrm>
          <a:prstGeom prst="rect">
            <a:avLst/>
          </a:prstGeom>
          <a:solidFill>
            <a:srgbClr val="FFFFFF"/>
          </a:solidFill>
        </p:spPr>
        <p:txBody>
          <a:bodyPr wrap="square" rtlCol="0">
            <a:spAutoFit/>
          </a:bodyPr>
          <a:lstStyle/>
          <a:p>
            <a:endParaRPr lang="en-US" sz="800" dirty="0" smtClean="0"/>
          </a:p>
          <a:p>
            <a:r>
              <a:rPr lang="en-US" b="1" dirty="0" smtClean="0"/>
              <a:t>Less open – </a:t>
            </a:r>
          </a:p>
          <a:p>
            <a:r>
              <a:rPr lang="en-US" b="1" dirty="0" smtClean="0"/>
              <a:t>read the license!</a:t>
            </a:r>
          </a:p>
          <a:p>
            <a:endParaRPr lang="en-US" b="1" dirty="0" smtClean="0"/>
          </a:p>
          <a:p>
            <a:endParaRPr lang="en-US" b="1" dirty="0"/>
          </a:p>
          <a:p>
            <a:endParaRPr lang="en-US" dirty="0"/>
          </a:p>
        </p:txBody>
      </p:sp>
      <p:pic>
        <p:nvPicPr>
          <p:cNvPr id="27" name="Picture 26"/>
          <p:cNvPicPr>
            <a:picLocks noChangeAspect="1"/>
          </p:cNvPicPr>
          <p:nvPr/>
        </p:nvPicPr>
        <p:blipFill>
          <a:blip r:embed="rId8"/>
          <a:stretch>
            <a:fillRect/>
          </a:stretch>
        </p:blipFill>
        <p:spPr>
          <a:xfrm>
            <a:off x="7221546" y="1540670"/>
            <a:ext cx="845234" cy="816707"/>
          </a:xfrm>
          <a:prstGeom prst="rect">
            <a:avLst/>
          </a:prstGeom>
        </p:spPr>
      </p:pic>
    </p:spTree>
    <p:extLst>
      <p:ext uri="{BB962C8B-B14F-4D97-AF65-F5344CB8AC3E}">
        <p14:creationId xmlns:p14="http://schemas.microsoft.com/office/powerpoint/2010/main" val="25218706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1084</TotalTime>
  <Words>452</Words>
  <Application>Microsoft Macintosh PowerPoint</Application>
  <PresentationFormat>On-screen Show (4:3)</PresentationFormat>
  <Paragraphs>114</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Andrea Willis</dc:creator>
  <cp:lastModifiedBy>Mike Fox</cp:lastModifiedBy>
  <cp:revision>19</cp:revision>
  <cp:lastPrinted>2014-07-22T16:30:08Z</cp:lastPrinted>
  <dcterms:created xsi:type="dcterms:W3CDTF">2014-07-21T22:47:48Z</dcterms:created>
  <dcterms:modified xsi:type="dcterms:W3CDTF">2014-07-22T16:59:29Z</dcterms:modified>
</cp:coreProperties>
</file>