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9.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6.xml" ContentType="application/vnd.openxmlformats-officedocument.presentationml.notesSlide+xml"/>
  <Override PartName="/ppt/notesSlides/notesSlide11.xml" ContentType="application/vnd.openxmlformats-officedocument.presentationml.notesSlide+xml"/>
  <Override PartName="/ppt/notesSlides/notesSlide27.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theme/theme1.xml" ContentType="application/vnd.openxmlformats-officedocument.them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Masters/notesMaster1.xml" ContentType="application/vnd.openxmlformats-officedocument.presentationml.notesMaster+xml"/>
  <Override PartName="/ppt/diagrams/drawing3.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60" r:id="rId4"/>
    <p:sldId id="275" r:id="rId5"/>
    <p:sldId id="261" r:id="rId6"/>
    <p:sldId id="262" r:id="rId7"/>
    <p:sldId id="263" r:id="rId8"/>
    <p:sldId id="277" r:id="rId9"/>
    <p:sldId id="278" r:id="rId10"/>
    <p:sldId id="279" r:id="rId11"/>
    <p:sldId id="264" r:id="rId12"/>
    <p:sldId id="281" r:id="rId13"/>
    <p:sldId id="280" r:id="rId14"/>
    <p:sldId id="265" r:id="rId15"/>
    <p:sldId id="282" r:id="rId16"/>
    <p:sldId id="283" r:id="rId17"/>
    <p:sldId id="266" r:id="rId18"/>
    <p:sldId id="267" r:id="rId19"/>
    <p:sldId id="268" r:id="rId20"/>
    <p:sldId id="284" r:id="rId21"/>
    <p:sldId id="288" r:id="rId22"/>
    <p:sldId id="270" r:id="rId23"/>
    <p:sldId id="271" r:id="rId24"/>
    <p:sldId id="285" r:id="rId25"/>
    <p:sldId id="273" r:id="rId26"/>
    <p:sldId id="287" r:id="rId27"/>
    <p:sldId id="286" r:id="rId28"/>
    <p:sldId id="274"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1859C"/>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5" autoAdjust="0"/>
    <p:restoredTop sz="65154" autoAdjust="0"/>
  </p:normalViewPr>
  <p:slideViewPr>
    <p:cSldViewPr>
      <p:cViewPr varScale="1">
        <p:scale>
          <a:sx n="62" d="100"/>
          <a:sy n="62" d="100"/>
        </p:scale>
        <p:origin x="160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7B2EC5-F551-497B-A6FC-9B20414BAC40}" type="doc">
      <dgm:prSet loTypeId="urn:microsoft.com/office/officeart/2009/3/layout/CircleRelationship" loCatId="relationship" qsTypeId="urn:microsoft.com/office/officeart/2005/8/quickstyle/simple1" qsCatId="simple" csTypeId="urn:microsoft.com/office/officeart/2005/8/colors/accent1_3" csCatId="accent1" phldr="1"/>
      <dgm:spPr/>
      <dgm:t>
        <a:bodyPr/>
        <a:lstStyle/>
        <a:p>
          <a:endParaRPr lang="en-US"/>
        </a:p>
      </dgm:t>
    </dgm:pt>
    <dgm:pt modelId="{39BA0975-AF1C-436E-AC86-3D64648BDE86}">
      <dgm:prSet phldrT="[Text]" custT="1"/>
      <dgm:spPr/>
      <dgm:t>
        <a:bodyPr/>
        <a:lstStyle/>
        <a:p>
          <a:r>
            <a:rPr lang="en-US" sz="3600" dirty="0" smtClean="0"/>
            <a:t>Open  Pedagogy</a:t>
          </a:r>
          <a:endParaRPr lang="en-US" sz="3600" dirty="0"/>
        </a:p>
      </dgm:t>
    </dgm:pt>
    <dgm:pt modelId="{5B3FD396-B57A-473B-805D-2D19B34B67D4}" type="parTrans" cxnId="{ACF84735-F7AD-440D-B91B-0C148C0563F0}">
      <dgm:prSet/>
      <dgm:spPr/>
      <dgm:t>
        <a:bodyPr/>
        <a:lstStyle/>
        <a:p>
          <a:endParaRPr lang="en-US" sz="2000"/>
        </a:p>
      </dgm:t>
    </dgm:pt>
    <dgm:pt modelId="{FBF820F8-760A-49C2-9EF3-AE124169905D}" type="sibTrans" cxnId="{ACF84735-F7AD-440D-B91B-0C148C0563F0}">
      <dgm:prSet/>
      <dgm:spPr/>
      <dgm:t>
        <a:bodyPr/>
        <a:lstStyle/>
        <a:p>
          <a:endParaRPr lang="en-US" sz="2000"/>
        </a:p>
      </dgm:t>
    </dgm:pt>
    <dgm:pt modelId="{C7CB4978-45C1-44DE-93CE-128B8A64435C}">
      <dgm:prSet phldrT="[Text]" custT="1"/>
      <dgm:spPr/>
      <dgm:t>
        <a:bodyPr/>
        <a:lstStyle/>
        <a:p>
          <a:r>
            <a:rPr lang="en-US" sz="2000" dirty="0" smtClean="0"/>
            <a:t>Universal Design for Learning</a:t>
          </a:r>
          <a:endParaRPr lang="en-US" sz="2000" dirty="0"/>
        </a:p>
      </dgm:t>
    </dgm:pt>
    <dgm:pt modelId="{89EA7960-02E0-4D64-AF96-EDF8B02A033A}" type="parTrans" cxnId="{79878E24-DE7C-4163-A145-A391527A0EE8}">
      <dgm:prSet/>
      <dgm:spPr/>
      <dgm:t>
        <a:bodyPr/>
        <a:lstStyle/>
        <a:p>
          <a:endParaRPr lang="en-US" sz="2000"/>
        </a:p>
      </dgm:t>
    </dgm:pt>
    <dgm:pt modelId="{349B0F26-7E1D-4240-9EDD-06A8257B96BA}" type="sibTrans" cxnId="{79878E24-DE7C-4163-A145-A391527A0EE8}">
      <dgm:prSet/>
      <dgm:spPr/>
      <dgm:t>
        <a:bodyPr/>
        <a:lstStyle/>
        <a:p>
          <a:endParaRPr lang="en-US" sz="2000"/>
        </a:p>
      </dgm:t>
    </dgm:pt>
    <dgm:pt modelId="{E236306C-D7BD-4EAC-B3BA-1E24190EF6FA}">
      <dgm:prSet phldrT="[Text]" custT="1"/>
      <dgm:spPr/>
      <dgm:t>
        <a:bodyPr/>
        <a:lstStyle/>
        <a:p>
          <a:r>
            <a:rPr lang="en-US" sz="1800" dirty="0" smtClean="0"/>
            <a:t>Formative </a:t>
          </a:r>
          <a:r>
            <a:rPr lang="en-US" sz="1600" dirty="0" smtClean="0"/>
            <a:t>Assessment</a:t>
          </a:r>
        </a:p>
        <a:p>
          <a:endParaRPr lang="en-US" sz="1800" dirty="0"/>
        </a:p>
      </dgm:t>
    </dgm:pt>
    <dgm:pt modelId="{35BB8A72-9BDE-45BE-AD60-545CB50E1643}" type="parTrans" cxnId="{F6719F10-90DF-4734-A2E4-6BD3C19BF754}">
      <dgm:prSet/>
      <dgm:spPr/>
      <dgm:t>
        <a:bodyPr/>
        <a:lstStyle/>
        <a:p>
          <a:endParaRPr lang="en-US" sz="2000"/>
        </a:p>
      </dgm:t>
    </dgm:pt>
    <dgm:pt modelId="{36B39C89-E18F-4BCA-AE86-ED67CF9F85C0}" type="sibTrans" cxnId="{F6719F10-90DF-4734-A2E4-6BD3C19BF754}">
      <dgm:prSet/>
      <dgm:spPr/>
      <dgm:t>
        <a:bodyPr/>
        <a:lstStyle/>
        <a:p>
          <a:endParaRPr lang="en-US" sz="2000"/>
        </a:p>
      </dgm:t>
    </dgm:pt>
    <dgm:pt modelId="{405589F8-73A5-4C7A-BF25-4EB04DC296A4}">
      <dgm:prSet custT="1"/>
      <dgm:spPr/>
      <dgm:t>
        <a:bodyPr/>
        <a:lstStyle/>
        <a:p>
          <a:r>
            <a:rPr lang="en-US" sz="1800" dirty="0" smtClean="0"/>
            <a:t>Student-Centered </a:t>
          </a:r>
          <a:r>
            <a:rPr lang="en-US" sz="1600" dirty="0" smtClean="0"/>
            <a:t>Instruction</a:t>
          </a:r>
          <a:endParaRPr lang="en-US" sz="1600" dirty="0"/>
        </a:p>
      </dgm:t>
    </dgm:pt>
    <dgm:pt modelId="{FE0D4E04-8EA2-43FD-AA6D-FE07916CD4F4}" type="parTrans" cxnId="{08519511-51D3-4E8D-B331-AC929BE150B5}">
      <dgm:prSet/>
      <dgm:spPr/>
      <dgm:t>
        <a:bodyPr/>
        <a:lstStyle/>
        <a:p>
          <a:endParaRPr lang="en-US" sz="2000"/>
        </a:p>
      </dgm:t>
    </dgm:pt>
    <dgm:pt modelId="{D8C6EB97-D5DD-4E53-BC9B-5971CCA635B2}" type="sibTrans" cxnId="{08519511-51D3-4E8D-B331-AC929BE150B5}">
      <dgm:prSet/>
      <dgm:spPr/>
      <dgm:t>
        <a:bodyPr/>
        <a:lstStyle/>
        <a:p>
          <a:endParaRPr lang="en-US" sz="2000"/>
        </a:p>
      </dgm:t>
    </dgm:pt>
    <dgm:pt modelId="{E52A88A8-5985-4625-A846-54FDF8B83077}">
      <dgm:prSet/>
      <dgm:spPr/>
      <dgm:t>
        <a:bodyPr/>
        <a:lstStyle/>
        <a:p>
          <a:r>
            <a:rPr lang="en-US" dirty="0" smtClean="0"/>
            <a:t>Differentiated Instruction</a:t>
          </a:r>
          <a:endParaRPr lang="en-US" dirty="0"/>
        </a:p>
      </dgm:t>
    </dgm:pt>
    <dgm:pt modelId="{325A4EAE-6DB3-45C6-BBE0-9E0EA22EC527}" type="parTrans" cxnId="{42144FCB-15A9-499F-84E6-D34C43B0CF64}">
      <dgm:prSet/>
      <dgm:spPr/>
      <dgm:t>
        <a:bodyPr/>
        <a:lstStyle/>
        <a:p>
          <a:endParaRPr lang="en-US"/>
        </a:p>
      </dgm:t>
    </dgm:pt>
    <dgm:pt modelId="{B1CF2331-C921-4858-8765-83AEC3F0A8DC}" type="sibTrans" cxnId="{42144FCB-15A9-499F-84E6-D34C43B0CF64}">
      <dgm:prSet/>
      <dgm:spPr/>
      <dgm:t>
        <a:bodyPr/>
        <a:lstStyle/>
        <a:p>
          <a:endParaRPr lang="en-US"/>
        </a:p>
      </dgm:t>
    </dgm:pt>
    <dgm:pt modelId="{66F611F4-EB47-4D18-A8A7-7CB2FF56F13F}" type="pres">
      <dgm:prSet presAssocID="{DF7B2EC5-F551-497B-A6FC-9B20414BAC40}" presName="Name0" presStyleCnt="0">
        <dgm:presLayoutVars>
          <dgm:chMax val="1"/>
          <dgm:chPref val="1"/>
        </dgm:presLayoutVars>
      </dgm:prSet>
      <dgm:spPr/>
      <dgm:t>
        <a:bodyPr/>
        <a:lstStyle/>
        <a:p>
          <a:endParaRPr lang="en-US"/>
        </a:p>
      </dgm:t>
    </dgm:pt>
    <dgm:pt modelId="{CE9DFB63-F2F1-4110-B45C-7AE5D1EE7853}" type="pres">
      <dgm:prSet presAssocID="{39BA0975-AF1C-436E-AC86-3D64648BDE86}" presName="Parent" presStyleLbl="node0" presStyleIdx="0" presStyleCnt="1" custLinFactNeighborX="12805" custLinFactNeighborY="7152">
        <dgm:presLayoutVars>
          <dgm:chMax val="5"/>
          <dgm:chPref val="5"/>
        </dgm:presLayoutVars>
      </dgm:prSet>
      <dgm:spPr/>
      <dgm:t>
        <a:bodyPr/>
        <a:lstStyle/>
        <a:p>
          <a:endParaRPr lang="en-US"/>
        </a:p>
      </dgm:t>
    </dgm:pt>
    <dgm:pt modelId="{EBC721F4-A373-4674-AF66-2CEB49545B91}" type="pres">
      <dgm:prSet presAssocID="{39BA0975-AF1C-436E-AC86-3D64648BDE86}" presName="Accent1" presStyleLbl="node1" presStyleIdx="0" presStyleCnt="17"/>
      <dgm:spPr/>
      <dgm:t>
        <a:bodyPr/>
        <a:lstStyle/>
        <a:p>
          <a:endParaRPr lang="en-US"/>
        </a:p>
      </dgm:t>
    </dgm:pt>
    <dgm:pt modelId="{FA1EA1DF-9864-43BB-BF68-B8FB471A92C9}" type="pres">
      <dgm:prSet presAssocID="{39BA0975-AF1C-436E-AC86-3D64648BDE86}" presName="Accent2" presStyleLbl="node1" presStyleIdx="1" presStyleCnt="17"/>
      <dgm:spPr/>
      <dgm:t>
        <a:bodyPr/>
        <a:lstStyle/>
        <a:p>
          <a:endParaRPr lang="en-US"/>
        </a:p>
      </dgm:t>
    </dgm:pt>
    <dgm:pt modelId="{FF8EE8A7-D13E-4479-BFC4-28151FE9DDBB}" type="pres">
      <dgm:prSet presAssocID="{39BA0975-AF1C-436E-AC86-3D64648BDE86}" presName="Accent3" presStyleLbl="node1" presStyleIdx="2" presStyleCnt="17"/>
      <dgm:spPr/>
      <dgm:t>
        <a:bodyPr/>
        <a:lstStyle/>
        <a:p>
          <a:endParaRPr lang="en-US"/>
        </a:p>
      </dgm:t>
    </dgm:pt>
    <dgm:pt modelId="{74353567-7763-4A6C-9AA6-080B4EB050F3}" type="pres">
      <dgm:prSet presAssocID="{39BA0975-AF1C-436E-AC86-3D64648BDE86}" presName="Accent4" presStyleLbl="node1" presStyleIdx="3" presStyleCnt="17"/>
      <dgm:spPr/>
      <dgm:t>
        <a:bodyPr/>
        <a:lstStyle/>
        <a:p>
          <a:endParaRPr lang="en-US"/>
        </a:p>
      </dgm:t>
    </dgm:pt>
    <dgm:pt modelId="{9C83D8D0-0D58-4A05-A870-C680C114AD26}" type="pres">
      <dgm:prSet presAssocID="{39BA0975-AF1C-436E-AC86-3D64648BDE86}" presName="Accent5" presStyleLbl="node1" presStyleIdx="4" presStyleCnt="17"/>
      <dgm:spPr/>
      <dgm:t>
        <a:bodyPr/>
        <a:lstStyle/>
        <a:p>
          <a:endParaRPr lang="en-US"/>
        </a:p>
      </dgm:t>
    </dgm:pt>
    <dgm:pt modelId="{EACFD312-2D94-43D2-9D93-5A0C60653E22}" type="pres">
      <dgm:prSet presAssocID="{39BA0975-AF1C-436E-AC86-3D64648BDE86}" presName="Accent6" presStyleLbl="node1" presStyleIdx="5" presStyleCnt="17"/>
      <dgm:spPr/>
      <dgm:t>
        <a:bodyPr/>
        <a:lstStyle/>
        <a:p>
          <a:endParaRPr lang="en-US"/>
        </a:p>
      </dgm:t>
    </dgm:pt>
    <dgm:pt modelId="{4C4A67C7-ECA0-497F-BAA2-F1811FAF322F}" type="pres">
      <dgm:prSet presAssocID="{C7CB4978-45C1-44DE-93CE-128B8A64435C}" presName="Child1" presStyleLbl="node1" presStyleIdx="6" presStyleCnt="17">
        <dgm:presLayoutVars>
          <dgm:chMax val="0"/>
          <dgm:chPref val="0"/>
        </dgm:presLayoutVars>
      </dgm:prSet>
      <dgm:spPr/>
      <dgm:t>
        <a:bodyPr/>
        <a:lstStyle/>
        <a:p>
          <a:endParaRPr lang="en-US"/>
        </a:p>
      </dgm:t>
    </dgm:pt>
    <dgm:pt modelId="{F15E02F8-E480-44AF-8432-919F285AC785}" type="pres">
      <dgm:prSet presAssocID="{C7CB4978-45C1-44DE-93CE-128B8A64435C}" presName="Accent7" presStyleCnt="0"/>
      <dgm:spPr/>
      <dgm:t>
        <a:bodyPr/>
        <a:lstStyle/>
        <a:p>
          <a:endParaRPr lang="en-US"/>
        </a:p>
      </dgm:t>
    </dgm:pt>
    <dgm:pt modelId="{D6849291-F560-407A-9B7E-A20D0352D86D}" type="pres">
      <dgm:prSet presAssocID="{C7CB4978-45C1-44DE-93CE-128B8A64435C}" presName="AccentHold1" presStyleLbl="node1" presStyleIdx="7" presStyleCnt="17"/>
      <dgm:spPr/>
      <dgm:t>
        <a:bodyPr/>
        <a:lstStyle/>
        <a:p>
          <a:endParaRPr lang="en-US"/>
        </a:p>
      </dgm:t>
    </dgm:pt>
    <dgm:pt modelId="{FB6F038E-C9BC-40ED-BE7D-3C214C830FC5}" type="pres">
      <dgm:prSet presAssocID="{C7CB4978-45C1-44DE-93CE-128B8A64435C}" presName="Accent8" presStyleCnt="0"/>
      <dgm:spPr/>
      <dgm:t>
        <a:bodyPr/>
        <a:lstStyle/>
        <a:p>
          <a:endParaRPr lang="en-US"/>
        </a:p>
      </dgm:t>
    </dgm:pt>
    <dgm:pt modelId="{91B3DBD1-BBE1-4692-A29C-892875F6E96D}" type="pres">
      <dgm:prSet presAssocID="{C7CB4978-45C1-44DE-93CE-128B8A64435C}" presName="AccentHold2" presStyleLbl="node1" presStyleIdx="8" presStyleCnt="17"/>
      <dgm:spPr/>
      <dgm:t>
        <a:bodyPr/>
        <a:lstStyle/>
        <a:p>
          <a:endParaRPr lang="en-US"/>
        </a:p>
      </dgm:t>
    </dgm:pt>
    <dgm:pt modelId="{8C64F049-67CE-4996-800E-2355190F9859}" type="pres">
      <dgm:prSet presAssocID="{E236306C-D7BD-4EAC-B3BA-1E24190EF6FA}" presName="Child2" presStyleLbl="node1" presStyleIdx="9" presStyleCnt="17">
        <dgm:presLayoutVars>
          <dgm:chMax val="0"/>
          <dgm:chPref val="0"/>
        </dgm:presLayoutVars>
      </dgm:prSet>
      <dgm:spPr/>
      <dgm:t>
        <a:bodyPr/>
        <a:lstStyle/>
        <a:p>
          <a:endParaRPr lang="en-US"/>
        </a:p>
      </dgm:t>
    </dgm:pt>
    <dgm:pt modelId="{410D13BF-8A1C-4435-B752-EAF5F62C4BBE}" type="pres">
      <dgm:prSet presAssocID="{E236306C-D7BD-4EAC-B3BA-1E24190EF6FA}" presName="Accent9" presStyleCnt="0"/>
      <dgm:spPr/>
      <dgm:t>
        <a:bodyPr/>
        <a:lstStyle/>
        <a:p>
          <a:endParaRPr lang="en-US"/>
        </a:p>
      </dgm:t>
    </dgm:pt>
    <dgm:pt modelId="{6E739F1A-92BE-48FE-94AB-90659DDB773B}" type="pres">
      <dgm:prSet presAssocID="{E236306C-D7BD-4EAC-B3BA-1E24190EF6FA}" presName="AccentHold1" presStyleLbl="node1" presStyleIdx="10" presStyleCnt="17"/>
      <dgm:spPr/>
      <dgm:t>
        <a:bodyPr/>
        <a:lstStyle/>
        <a:p>
          <a:endParaRPr lang="en-US"/>
        </a:p>
      </dgm:t>
    </dgm:pt>
    <dgm:pt modelId="{E6FB46F7-19A8-4100-BA9E-8FFE488F1965}" type="pres">
      <dgm:prSet presAssocID="{E236306C-D7BD-4EAC-B3BA-1E24190EF6FA}" presName="Accent10" presStyleCnt="0"/>
      <dgm:spPr/>
      <dgm:t>
        <a:bodyPr/>
        <a:lstStyle/>
        <a:p>
          <a:endParaRPr lang="en-US"/>
        </a:p>
      </dgm:t>
    </dgm:pt>
    <dgm:pt modelId="{1C91AC20-781F-461F-80AD-C6768A763706}" type="pres">
      <dgm:prSet presAssocID="{E236306C-D7BD-4EAC-B3BA-1E24190EF6FA}" presName="AccentHold2" presStyleLbl="node1" presStyleIdx="11" presStyleCnt="17"/>
      <dgm:spPr/>
      <dgm:t>
        <a:bodyPr/>
        <a:lstStyle/>
        <a:p>
          <a:endParaRPr lang="en-US"/>
        </a:p>
      </dgm:t>
    </dgm:pt>
    <dgm:pt modelId="{A459BFF5-D3E4-4062-B801-86495556FE48}" type="pres">
      <dgm:prSet presAssocID="{E236306C-D7BD-4EAC-B3BA-1E24190EF6FA}" presName="Accent11" presStyleCnt="0"/>
      <dgm:spPr/>
      <dgm:t>
        <a:bodyPr/>
        <a:lstStyle/>
        <a:p>
          <a:endParaRPr lang="en-US"/>
        </a:p>
      </dgm:t>
    </dgm:pt>
    <dgm:pt modelId="{11952C60-1BA2-4D92-AEAF-DB3F5E9FAAE4}" type="pres">
      <dgm:prSet presAssocID="{E236306C-D7BD-4EAC-B3BA-1E24190EF6FA}" presName="AccentHold3" presStyleLbl="node1" presStyleIdx="12" presStyleCnt="17"/>
      <dgm:spPr/>
      <dgm:t>
        <a:bodyPr/>
        <a:lstStyle/>
        <a:p>
          <a:endParaRPr lang="en-US"/>
        </a:p>
      </dgm:t>
    </dgm:pt>
    <dgm:pt modelId="{36AC4589-B207-434C-9A42-8B7E041AC601}" type="pres">
      <dgm:prSet presAssocID="{405589F8-73A5-4C7A-BF25-4EB04DC296A4}" presName="Child3" presStyleLbl="node1" presStyleIdx="13" presStyleCnt="17">
        <dgm:presLayoutVars>
          <dgm:chMax val="0"/>
          <dgm:chPref val="0"/>
        </dgm:presLayoutVars>
      </dgm:prSet>
      <dgm:spPr/>
      <dgm:t>
        <a:bodyPr/>
        <a:lstStyle/>
        <a:p>
          <a:endParaRPr lang="en-US"/>
        </a:p>
      </dgm:t>
    </dgm:pt>
    <dgm:pt modelId="{B56908DA-0D44-4989-83CC-D88EF28F7EFC}" type="pres">
      <dgm:prSet presAssocID="{405589F8-73A5-4C7A-BF25-4EB04DC296A4}" presName="Accent12" presStyleCnt="0"/>
      <dgm:spPr/>
      <dgm:t>
        <a:bodyPr/>
        <a:lstStyle/>
        <a:p>
          <a:endParaRPr lang="en-US"/>
        </a:p>
      </dgm:t>
    </dgm:pt>
    <dgm:pt modelId="{981FB0A1-2A38-4B5E-8ACA-B6DBFD5A7662}" type="pres">
      <dgm:prSet presAssocID="{405589F8-73A5-4C7A-BF25-4EB04DC296A4}" presName="AccentHold1" presStyleLbl="node1" presStyleIdx="14" presStyleCnt="17"/>
      <dgm:spPr/>
      <dgm:t>
        <a:bodyPr/>
        <a:lstStyle/>
        <a:p>
          <a:endParaRPr lang="en-US"/>
        </a:p>
      </dgm:t>
    </dgm:pt>
    <dgm:pt modelId="{A7B00478-45E5-4E20-8445-A5C85BD2B5DD}" type="pres">
      <dgm:prSet presAssocID="{E52A88A8-5985-4625-A846-54FDF8B83077}" presName="Child4" presStyleLbl="node1" presStyleIdx="15" presStyleCnt="17">
        <dgm:presLayoutVars>
          <dgm:chMax val="0"/>
          <dgm:chPref val="0"/>
        </dgm:presLayoutVars>
      </dgm:prSet>
      <dgm:spPr/>
      <dgm:t>
        <a:bodyPr/>
        <a:lstStyle/>
        <a:p>
          <a:endParaRPr lang="en-US"/>
        </a:p>
      </dgm:t>
    </dgm:pt>
    <dgm:pt modelId="{C3685C6D-ED5D-4565-A99A-870CB2078BE6}" type="pres">
      <dgm:prSet presAssocID="{E52A88A8-5985-4625-A846-54FDF8B83077}" presName="Accent13" presStyleCnt="0"/>
      <dgm:spPr/>
      <dgm:t>
        <a:bodyPr/>
        <a:lstStyle/>
        <a:p>
          <a:endParaRPr lang="en-US"/>
        </a:p>
      </dgm:t>
    </dgm:pt>
    <dgm:pt modelId="{28DEB5B0-1831-41CC-BB10-ABF83E2586CE}" type="pres">
      <dgm:prSet presAssocID="{E52A88A8-5985-4625-A846-54FDF8B83077}" presName="AccentHold1" presStyleLbl="node1" presStyleIdx="16" presStyleCnt="17"/>
      <dgm:spPr/>
      <dgm:t>
        <a:bodyPr/>
        <a:lstStyle/>
        <a:p>
          <a:endParaRPr lang="en-US"/>
        </a:p>
      </dgm:t>
    </dgm:pt>
  </dgm:ptLst>
  <dgm:cxnLst>
    <dgm:cxn modelId="{BC480D39-2A93-4447-BF5E-8121F91FB46A}" type="presOf" srcId="{39BA0975-AF1C-436E-AC86-3D64648BDE86}" destId="{CE9DFB63-F2F1-4110-B45C-7AE5D1EE7853}" srcOrd="0" destOrd="0" presId="urn:microsoft.com/office/officeart/2009/3/layout/CircleRelationship"/>
    <dgm:cxn modelId="{ACF84735-F7AD-440D-B91B-0C148C0563F0}" srcId="{DF7B2EC5-F551-497B-A6FC-9B20414BAC40}" destId="{39BA0975-AF1C-436E-AC86-3D64648BDE86}" srcOrd="0" destOrd="0" parTransId="{5B3FD396-B57A-473B-805D-2D19B34B67D4}" sibTransId="{FBF820F8-760A-49C2-9EF3-AE124169905D}"/>
    <dgm:cxn modelId="{42144FCB-15A9-499F-84E6-D34C43B0CF64}" srcId="{39BA0975-AF1C-436E-AC86-3D64648BDE86}" destId="{E52A88A8-5985-4625-A846-54FDF8B83077}" srcOrd="3" destOrd="0" parTransId="{325A4EAE-6DB3-45C6-BBE0-9E0EA22EC527}" sibTransId="{B1CF2331-C921-4858-8765-83AEC3F0A8DC}"/>
    <dgm:cxn modelId="{A19E0F62-0223-4A63-9DBD-6F84917FC754}" type="presOf" srcId="{DF7B2EC5-F551-497B-A6FC-9B20414BAC40}" destId="{66F611F4-EB47-4D18-A8A7-7CB2FF56F13F}" srcOrd="0" destOrd="0" presId="urn:microsoft.com/office/officeart/2009/3/layout/CircleRelationship"/>
    <dgm:cxn modelId="{2E8C4315-49E6-424D-AFC4-A49705512C89}" type="presOf" srcId="{405589F8-73A5-4C7A-BF25-4EB04DC296A4}" destId="{36AC4589-B207-434C-9A42-8B7E041AC601}" srcOrd="0" destOrd="0" presId="urn:microsoft.com/office/officeart/2009/3/layout/CircleRelationship"/>
    <dgm:cxn modelId="{F6719F10-90DF-4734-A2E4-6BD3C19BF754}" srcId="{39BA0975-AF1C-436E-AC86-3D64648BDE86}" destId="{E236306C-D7BD-4EAC-B3BA-1E24190EF6FA}" srcOrd="1" destOrd="0" parTransId="{35BB8A72-9BDE-45BE-AD60-545CB50E1643}" sibTransId="{36B39C89-E18F-4BCA-AE86-ED67CF9F85C0}"/>
    <dgm:cxn modelId="{F5768100-FEEF-4739-9931-1AB6737D6306}" type="presOf" srcId="{E52A88A8-5985-4625-A846-54FDF8B83077}" destId="{A7B00478-45E5-4E20-8445-A5C85BD2B5DD}" srcOrd="0" destOrd="0" presId="urn:microsoft.com/office/officeart/2009/3/layout/CircleRelationship"/>
    <dgm:cxn modelId="{79878E24-DE7C-4163-A145-A391527A0EE8}" srcId="{39BA0975-AF1C-436E-AC86-3D64648BDE86}" destId="{C7CB4978-45C1-44DE-93CE-128B8A64435C}" srcOrd="0" destOrd="0" parTransId="{89EA7960-02E0-4D64-AF96-EDF8B02A033A}" sibTransId="{349B0F26-7E1D-4240-9EDD-06A8257B96BA}"/>
    <dgm:cxn modelId="{C0347D4A-E7A7-4194-9D63-3280785CEC20}" type="presOf" srcId="{E236306C-D7BD-4EAC-B3BA-1E24190EF6FA}" destId="{8C64F049-67CE-4996-800E-2355190F9859}" srcOrd="0" destOrd="0" presId="urn:microsoft.com/office/officeart/2009/3/layout/CircleRelationship"/>
    <dgm:cxn modelId="{08519511-51D3-4E8D-B331-AC929BE150B5}" srcId="{39BA0975-AF1C-436E-AC86-3D64648BDE86}" destId="{405589F8-73A5-4C7A-BF25-4EB04DC296A4}" srcOrd="2" destOrd="0" parTransId="{FE0D4E04-8EA2-43FD-AA6D-FE07916CD4F4}" sibTransId="{D8C6EB97-D5DD-4E53-BC9B-5971CCA635B2}"/>
    <dgm:cxn modelId="{32490D76-78F2-41C8-8FF4-8C5DC8A80442}" type="presOf" srcId="{C7CB4978-45C1-44DE-93CE-128B8A64435C}" destId="{4C4A67C7-ECA0-497F-BAA2-F1811FAF322F}" srcOrd="0" destOrd="0" presId="urn:microsoft.com/office/officeart/2009/3/layout/CircleRelationship"/>
    <dgm:cxn modelId="{E79B72F3-7A79-495B-986A-5247D217B30D}" type="presParOf" srcId="{66F611F4-EB47-4D18-A8A7-7CB2FF56F13F}" destId="{CE9DFB63-F2F1-4110-B45C-7AE5D1EE7853}" srcOrd="0" destOrd="0" presId="urn:microsoft.com/office/officeart/2009/3/layout/CircleRelationship"/>
    <dgm:cxn modelId="{469C6313-FAEC-4EBB-8D57-199F391BFF5E}" type="presParOf" srcId="{66F611F4-EB47-4D18-A8A7-7CB2FF56F13F}" destId="{EBC721F4-A373-4674-AF66-2CEB49545B91}" srcOrd="1" destOrd="0" presId="urn:microsoft.com/office/officeart/2009/3/layout/CircleRelationship"/>
    <dgm:cxn modelId="{8AEA6898-3571-4E9B-8858-3F82FD02CA63}" type="presParOf" srcId="{66F611F4-EB47-4D18-A8A7-7CB2FF56F13F}" destId="{FA1EA1DF-9864-43BB-BF68-B8FB471A92C9}" srcOrd="2" destOrd="0" presId="urn:microsoft.com/office/officeart/2009/3/layout/CircleRelationship"/>
    <dgm:cxn modelId="{6F072E4E-715E-44A5-B0EA-59A373760E4F}" type="presParOf" srcId="{66F611F4-EB47-4D18-A8A7-7CB2FF56F13F}" destId="{FF8EE8A7-D13E-4479-BFC4-28151FE9DDBB}" srcOrd="3" destOrd="0" presId="urn:microsoft.com/office/officeart/2009/3/layout/CircleRelationship"/>
    <dgm:cxn modelId="{A1288758-A7BF-4221-AD20-CAF1716DC652}" type="presParOf" srcId="{66F611F4-EB47-4D18-A8A7-7CB2FF56F13F}" destId="{74353567-7763-4A6C-9AA6-080B4EB050F3}" srcOrd="4" destOrd="0" presId="urn:microsoft.com/office/officeart/2009/3/layout/CircleRelationship"/>
    <dgm:cxn modelId="{EB6D92BF-F990-4BD3-B43F-72E4461D395F}" type="presParOf" srcId="{66F611F4-EB47-4D18-A8A7-7CB2FF56F13F}" destId="{9C83D8D0-0D58-4A05-A870-C680C114AD26}" srcOrd="5" destOrd="0" presId="urn:microsoft.com/office/officeart/2009/3/layout/CircleRelationship"/>
    <dgm:cxn modelId="{F79CE839-DCF9-4377-A214-73178AAC7903}" type="presParOf" srcId="{66F611F4-EB47-4D18-A8A7-7CB2FF56F13F}" destId="{EACFD312-2D94-43D2-9D93-5A0C60653E22}" srcOrd="6" destOrd="0" presId="urn:microsoft.com/office/officeart/2009/3/layout/CircleRelationship"/>
    <dgm:cxn modelId="{4ACD9013-F544-428C-BA96-75591246A930}" type="presParOf" srcId="{66F611F4-EB47-4D18-A8A7-7CB2FF56F13F}" destId="{4C4A67C7-ECA0-497F-BAA2-F1811FAF322F}" srcOrd="7" destOrd="0" presId="urn:microsoft.com/office/officeart/2009/3/layout/CircleRelationship"/>
    <dgm:cxn modelId="{D41E5E9B-DCF1-41B1-9C3A-1184F246F5B5}" type="presParOf" srcId="{66F611F4-EB47-4D18-A8A7-7CB2FF56F13F}" destId="{F15E02F8-E480-44AF-8432-919F285AC785}" srcOrd="8" destOrd="0" presId="urn:microsoft.com/office/officeart/2009/3/layout/CircleRelationship"/>
    <dgm:cxn modelId="{D6B9C4A8-CFEF-4BA8-B099-D2DF9A485C85}" type="presParOf" srcId="{F15E02F8-E480-44AF-8432-919F285AC785}" destId="{D6849291-F560-407A-9B7E-A20D0352D86D}" srcOrd="0" destOrd="0" presId="urn:microsoft.com/office/officeart/2009/3/layout/CircleRelationship"/>
    <dgm:cxn modelId="{522B6E71-317C-4FA9-BAEB-19971F34F379}" type="presParOf" srcId="{66F611F4-EB47-4D18-A8A7-7CB2FF56F13F}" destId="{FB6F038E-C9BC-40ED-BE7D-3C214C830FC5}" srcOrd="9" destOrd="0" presId="urn:microsoft.com/office/officeart/2009/3/layout/CircleRelationship"/>
    <dgm:cxn modelId="{E2728CC7-AF90-4E80-A2B7-8B926A797301}" type="presParOf" srcId="{FB6F038E-C9BC-40ED-BE7D-3C214C830FC5}" destId="{91B3DBD1-BBE1-4692-A29C-892875F6E96D}" srcOrd="0" destOrd="0" presId="urn:microsoft.com/office/officeart/2009/3/layout/CircleRelationship"/>
    <dgm:cxn modelId="{7E0AB298-A87D-449E-B4FF-8C50E70444BB}" type="presParOf" srcId="{66F611F4-EB47-4D18-A8A7-7CB2FF56F13F}" destId="{8C64F049-67CE-4996-800E-2355190F9859}" srcOrd="10" destOrd="0" presId="urn:microsoft.com/office/officeart/2009/3/layout/CircleRelationship"/>
    <dgm:cxn modelId="{D4D7480F-9253-4DBF-B96F-07CE81657471}" type="presParOf" srcId="{66F611F4-EB47-4D18-A8A7-7CB2FF56F13F}" destId="{410D13BF-8A1C-4435-B752-EAF5F62C4BBE}" srcOrd="11" destOrd="0" presId="urn:microsoft.com/office/officeart/2009/3/layout/CircleRelationship"/>
    <dgm:cxn modelId="{2CCD5E13-1C27-4F07-84CB-E592A91388D3}" type="presParOf" srcId="{410D13BF-8A1C-4435-B752-EAF5F62C4BBE}" destId="{6E739F1A-92BE-48FE-94AB-90659DDB773B}" srcOrd="0" destOrd="0" presId="urn:microsoft.com/office/officeart/2009/3/layout/CircleRelationship"/>
    <dgm:cxn modelId="{0876C406-9CE2-45EC-AB62-249DACE8E313}" type="presParOf" srcId="{66F611F4-EB47-4D18-A8A7-7CB2FF56F13F}" destId="{E6FB46F7-19A8-4100-BA9E-8FFE488F1965}" srcOrd="12" destOrd="0" presId="urn:microsoft.com/office/officeart/2009/3/layout/CircleRelationship"/>
    <dgm:cxn modelId="{127AEC76-F94A-4917-B9C2-4B07D8EBB81C}" type="presParOf" srcId="{E6FB46F7-19A8-4100-BA9E-8FFE488F1965}" destId="{1C91AC20-781F-461F-80AD-C6768A763706}" srcOrd="0" destOrd="0" presId="urn:microsoft.com/office/officeart/2009/3/layout/CircleRelationship"/>
    <dgm:cxn modelId="{B38E2B42-ECDD-4BC3-8876-51C1A42185DF}" type="presParOf" srcId="{66F611F4-EB47-4D18-A8A7-7CB2FF56F13F}" destId="{A459BFF5-D3E4-4062-B801-86495556FE48}" srcOrd="13" destOrd="0" presId="urn:microsoft.com/office/officeart/2009/3/layout/CircleRelationship"/>
    <dgm:cxn modelId="{C6A3812F-5D86-4A34-90AD-500B698E3EF8}" type="presParOf" srcId="{A459BFF5-D3E4-4062-B801-86495556FE48}" destId="{11952C60-1BA2-4D92-AEAF-DB3F5E9FAAE4}" srcOrd="0" destOrd="0" presId="urn:microsoft.com/office/officeart/2009/3/layout/CircleRelationship"/>
    <dgm:cxn modelId="{B6B478E1-4B3E-4D87-87EB-6F21E5D6FE20}" type="presParOf" srcId="{66F611F4-EB47-4D18-A8A7-7CB2FF56F13F}" destId="{36AC4589-B207-434C-9A42-8B7E041AC601}" srcOrd="14" destOrd="0" presId="urn:microsoft.com/office/officeart/2009/3/layout/CircleRelationship"/>
    <dgm:cxn modelId="{2650DFAB-C5A2-48EE-BA92-01211386C849}" type="presParOf" srcId="{66F611F4-EB47-4D18-A8A7-7CB2FF56F13F}" destId="{B56908DA-0D44-4989-83CC-D88EF28F7EFC}" srcOrd="15" destOrd="0" presId="urn:microsoft.com/office/officeart/2009/3/layout/CircleRelationship"/>
    <dgm:cxn modelId="{12F1D8BB-E680-418A-8F7E-7E6E29885342}" type="presParOf" srcId="{B56908DA-0D44-4989-83CC-D88EF28F7EFC}" destId="{981FB0A1-2A38-4B5E-8ACA-B6DBFD5A7662}" srcOrd="0" destOrd="0" presId="urn:microsoft.com/office/officeart/2009/3/layout/CircleRelationship"/>
    <dgm:cxn modelId="{04AEEDE9-EED0-40C5-A20F-B6752AFEF1E3}" type="presParOf" srcId="{66F611F4-EB47-4D18-A8A7-7CB2FF56F13F}" destId="{A7B00478-45E5-4E20-8445-A5C85BD2B5DD}" srcOrd="16" destOrd="0" presId="urn:microsoft.com/office/officeart/2009/3/layout/CircleRelationship"/>
    <dgm:cxn modelId="{5758FA01-57EB-4EEE-8CC0-08B88ED320BF}" type="presParOf" srcId="{66F611F4-EB47-4D18-A8A7-7CB2FF56F13F}" destId="{C3685C6D-ED5D-4565-A99A-870CB2078BE6}" srcOrd="17" destOrd="0" presId="urn:microsoft.com/office/officeart/2009/3/layout/CircleRelationship"/>
    <dgm:cxn modelId="{D179BCF3-931F-4508-8CDF-1E0750B6591E}" type="presParOf" srcId="{C3685C6D-ED5D-4565-A99A-870CB2078BE6}" destId="{28DEB5B0-1831-41CC-BB10-ABF83E2586CE}"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023DD-521C-48E3-8F6C-57F963E556F2}" type="doc">
      <dgm:prSet loTypeId="urn:microsoft.com/office/officeart/2008/layout/LinedList" loCatId="hierarchy" qsTypeId="urn:microsoft.com/office/officeart/2005/8/quickstyle/simple1" qsCatId="simple" csTypeId="urn:microsoft.com/office/officeart/2005/8/colors/colorful1" csCatId="colorful" phldr="1"/>
      <dgm:spPr/>
      <dgm:t>
        <a:bodyPr/>
        <a:lstStyle/>
        <a:p>
          <a:endParaRPr lang="en-US"/>
        </a:p>
      </dgm:t>
    </dgm:pt>
    <dgm:pt modelId="{64A66163-1FB9-4600-85FC-4721B3177D4F}">
      <dgm:prSet/>
      <dgm:spPr/>
      <dgm:t>
        <a:bodyPr/>
        <a:lstStyle/>
        <a:p>
          <a:pPr rtl="0"/>
          <a:r>
            <a:rPr lang="en-US" dirty="0" smtClean="0"/>
            <a:t>Reasoning and Explaining</a:t>
          </a:r>
          <a:endParaRPr lang="en-US" dirty="0"/>
        </a:p>
      </dgm:t>
    </dgm:pt>
    <dgm:pt modelId="{3E3376AA-2D9D-49C3-BDE5-DF3CFE1BB985}" type="parTrans" cxnId="{8B71F2E4-B7FA-4C48-8126-3729E97D5AFA}">
      <dgm:prSet/>
      <dgm:spPr/>
      <dgm:t>
        <a:bodyPr/>
        <a:lstStyle/>
        <a:p>
          <a:endParaRPr lang="en-US"/>
        </a:p>
      </dgm:t>
    </dgm:pt>
    <dgm:pt modelId="{C774B30B-E322-48FF-8FBB-513A9247CCA4}" type="sibTrans" cxnId="{8B71F2E4-B7FA-4C48-8126-3729E97D5AFA}">
      <dgm:prSet/>
      <dgm:spPr/>
      <dgm:t>
        <a:bodyPr/>
        <a:lstStyle/>
        <a:p>
          <a:endParaRPr lang="en-US"/>
        </a:p>
      </dgm:t>
    </dgm:pt>
    <dgm:pt modelId="{FBF7E619-5CD3-48CD-AF83-F6BEB6C4FCD2}">
      <dgm:prSet custT="1"/>
      <dgm:spPr/>
      <dgm:t>
        <a:bodyPr/>
        <a:lstStyle/>
        <a:p>
          <a:pPr rtl="0"/>
          <a:r>
            <a:rPr lang="en-US" sz="1800" dirty="0" smtClean="0"/>
            <a:t>Make sense of problems and persevere in solving them</a:t>
          </a:r>
          <a:endParaRPr lang="en-US" sz="1800" dirty="0"/>
        </a:p>
      </dgm:t>
    </dgm:pt>
    <dgm:pt modelId="{8A6152BB-3586-40CA-9495-A3CDC29EBD1F}" type="parTrans" cxnId="{75C11243-FD39-4530-9901-AEEF7994E05F}">
      <dgm:prSet/>
      <dgm:spPr/>
      <dgm:t>
        <a:bodyPr/>
        <a:lstStyle/>
        <a:p>
          <a:endParaRPr lang="en-US"/>
        </a:p>
      </dgm:t>
    </dgm:pt>
    <dgm:pt modelId="{4D463679-B926-4446-9BA0-9183D99221C0}" type="sibTrans" cxnId="{75C11243-FD39-4530-9901-AEEF7994E05F}">
      <dgm:prSet/>
      <dgm:spPr/>
      <dgm:t>
        <a:bodyPr/>
        <a:lstStyle/>
        <a:p>
          <a:endParaRPr lang="en-US"/>
        </a:p>
      </dgm:t>
    </dgm:pt>
    <dgm:pt modelId="{3B8E884D-CD3C-4E04-863A-5ECBA42E9C9C}">
      <dgm:prSet/>
      <dgm:spPr/>
      <dgm:t>
        <a:bodyPr/>
        <a:lstStyle/>
        <a:p>
          <a:pPr rtl="0"/>
          <a:r>
            <a:rPr lang="en-US" dirty="0" smtClean="0"/>
            <a:t>Reason abstractly and quantitatively</a:t>
          </a:r>
          <a:endParaRPr lang="en-US" dirty="0"/>
        </a:p>
      </dgm:t>
    </dgm:pt>
    <dgm:pt modelId="{86CF3783-64C5-4415-AE97-D8A5739959AA}" type="parTrans" cxnId="{400104FF-1EE7-4212-B924-300D2E3B3297}">
      <dgm:prSet/>
      <dgm:spPr/>
      <dgm:t>
        <a:bodyPr/>
        <a:lstStyle/>
        <a:p>
          <a:endParaRPr lang="en-US"/>
        </a:p>
      </dgm:t>
    </dgm:pt>
    <dgm:pt modelId="{BE5BB8F2-C616-4FA1-A600-16AB41D6B3C4}" type="sibTrans" cxnId="{400104FF-1EE7-4212-B924-300D2E3B3297}">
      <dgm:prSet/>
      <dgm:spPr/>
      <dgm:t>
        <a:bodyPr/>
        <a:lstStyle/>
        <a:p>
          <a:endParaRPr lang="en-US"/>
        </a:p>
      </dgm:t>
    </dgm:pt>
    <dgm:pt modelId="{7634E32D-B739-48C5-9B9D-7917CA3E0546}">
      <dgm:prSet/>
      <dgm:spPr/>
      <dgm:t>
        <a:bodyPr/>
        <a:lstStyle/>
        <a:p>
          <a:pPr rtl="0"/>
          <a:r>
            <a:rPr lang="en-US" dirty="0" smtClean="0"/>
            <a:t>Construct viable arguments and critique the reasoning of others</a:t>
          </a:r>
          <a:endParaRPr lang="en-US" dirty="0"/>
        </a:p>
      </dgm:t>
    </dgm:pt>
    <dgm:pt modelId="{A60EFA5A-B1DC-410E-B3B3-B2719F5BF247}" type="parTrans" cxnId="{389BE89A-15EB-4B5B-B2B6-2447F3368E03}">
      <dgm:prSet/>
      <dgm:spPr/>
      <dgm:t>
        <a:bodyPr/>
        <a:lstStyle/>
        <a:p>
          <a:endParaRPr lang="en-US"/>
        </a:p>
      </dgm:t>
    </dgm:pt>
    <dgm:pt modelId="{C1DC2CA9-00E3-460C-993C-55A77FFC312C}" type="sibTrans" cxnId="{389BE89A-15EB-4B5B-B2B6-2447F3368E03}">
      <dgm:prSet/>
      <dgm:spPr/>
      <dgm:t>
        <a:bodyPr/>
        <a:lstStyle/>
        <a:p>
          <a:endParaRPr lang="en-US"/>
        </a:p>
      </dgm:t>
    </dgm:pt>
    <dgm:pt modelId="{D1AE6B38-0163-4889-8E75-9723094C90B1}">
      <dgm:prSet/>
      <dgm:spPr/>
      <dgm:t>
        <a:bodyPr/>
        <a:lstStyle/>
        <a:p>
          <a:pPr rtl="0"/>
          <a:r>
            <a:rPr lang="en-US" dirty="0" smtClean="0"/>
            <a:t>Modeling and Using Tools</a:t>
          </a:r>
          <a:endParaRPr lang="en-US" dirty="0"/>
        </a:p>
      </dgm:t>
    </dgm:pt>
    <dgm:pt modelId="{D38D2E3F-F6EF-4A5F-9E9D-8552688B1BE1}" type="parTrans" cxnId="{45198A90-E840-4ABC-93B0-0421DBBAFDC8}">
      <dgm:prSet/>
      <dgm:spPr/>
      <dgm:t>
        <a:bodyPr/>
        <a:lstStyle/>
        <a:p>
          <a:endParaRPr lang="en-US"/>
        </a:p>
      </dgm:t>
    </dgm:pt>
    <dgm:pt modelId="{CD0532A0-DB7F-4CCC-8796-A00D0069604C}" type="sibTrans" cxnId="{45198A90-E840-4ABC-93B0-0421DBBAFDC8}">
      <dgm:prSet/>
      <dgm:spPr/>
      <dgm:t>
        <a:bodyPr/>
        <a:lstStyle/>
        <a:p>
          <a:endParaRPr lang="en-US"/>
        </a:p>
      </dgm:t>
    </dgm:pt>
    <dgm:pt modelId="{1C8FEE24-6536-4F81-B0A4-755A1E95F392}">
      <dgm:prSet/>
      <dgm:spPr/>
      <dgm:t>
        <a:bodyPr/>
        <a:lstStyle/>
        <a:p>
          <a:pPr rtl="0"/>
          <a:r>
            <a:rPr lang="en-US" dirty="0" smtClean="0"/>
            <a:t>Make sense of problems and persevere in solving them</a:t>
          </a:r>
          <a:endParaRPr lang="en-US" dirty="0"/>
        </a:p>
      </dgm:t>
    </dgm:pt>
    <dgm:pt modelId="{372FDD11-DB49-4D92-9FAA-E1597E27BFF9}" type="parTrans" cxnId="{13A446D3-C10D-45C9-B7BF-87646C39D49E}">
      <dgm:prSet/>
      <dgm:spPr/>
      <dgm:t>
        <a:bodyPr/>
        <a:lstStyle/>
        <a:p>
          <a:endParaRPr lang="en-US"/>
        </a:p>
      </dgm:t>
    </dgm:pt>
    <dgm:pt modelId="{7DBFC26B-7A77-4D12-A5E3-E68BB5F49DF0}" type="sibTrans" cxnId="{13A446D3-C10D-45C9-B7BF-87646C39D49E}">
      <dgm:prSet/>
      <dgm:spPr/>
      <dgm:t>
        <a:bodyPr/>
        <a:lstStyle/>
        <a:p>
          <a:endParaRPr lang="en-US"/>
        </a:p>
      </dgm:t>
    </dgm:pt>
    <dgm:pt modelId="{61CBFC98-BF2F-48E8-B051-AD0A62D5B77D}">
      <dgm:prSet/>
      <dgm:spPr/>
      <dgm:t>
        <a:bodyPr/>
        <a:lstStyle/>
        <a:p>
          <a:pPr rtl="0"/>
          <a:r>
            <a:rPr lang="en-US" smtClean="0"/>
            <a:t>Use appropriate tools strategically</a:t>
          </a:r>
          <a:endParaRPr lang="en-US"/>
        </a:p>
      </dgm:t>
    </dgm:pt>
    <dgm:pt modelId="{1AB3AAE6-85B3-4A1F-907C-1815D8AEBACD}" type="parTrans" cxnId="{D8A79519-E45A-4F9D-A868-2BB9FC1133DA}">
      <dgm:prSet/>
      <dgm:spPr/>
      <dgm:t>
        <a:bodyPr/>
        <a:lstStyle/>
        <a:p>
          <a:endParaRPr lang="en-US"/>
        </a:p>
      </dgm:t>
    </dgm:pt>
    <dgm:pt modelId="{E0A6FC72-8DD9-48C9-8267-5223A5350A8A}" type="sibTrans" cxnId="{D8A79519-E45A-4F9D-A868-2BB9FC1133DA}">
      <dgm:prSet/>
      <dgm:spPr/>
      <dgm:t>
        <a:bodyPr/>
        <a:lstStyle/>
        <a:p>
          <a:endParaRPr lang="en-US"/>
        </a:p>
      </dgm:t>
    </dgm:pt>
    <dgm:pt modelId="{423B9B19-89AD-4AA0-B338-CAB43D7E3BE6}">
      <dgm:prSet/>
      <dgm:spPr/>
      <dgm:t>
        <a:bodyPr/>
        <a:lstStyle/>
        <a:p>
          <a:pPr rtl="0"/>
          <a:r>
            <a:rPr lang="en-US" dirty="0" smtClean="0"/>
            <a:t>Seeing Structure and Generalizing</a:t>
          </a:r>
          <a:endParaRPr lang="en-US" dirty="0"/>
        </a:p>
      </dgm:t>
    </dgm:pt>
    <dgm:pt modelId="{49E0B5E1-48B6-4DEC-802C-C418EBDE5DC2}" type="parTrans" cxnId="{DF3BE969-BC7A-4A71-9B0C-C442D5F87522}">
      <dgm:prSet/>
      <dgm:spPr/>
      <dgm:t>
        <a:bodyPr/>
        <a:lstStyle/>
        <a:p>
          <a:endParaRPr lang="en-US"/>
        </a:p>
      </dgm:t>
    </dgm:pt>
    <dgm:pt modelId="{BADDD1D0-187F-4536-8A69-234E4BD3B10F}" type="sibTrans" cxnId="{DF3BE969-BC7A-4A71-9B0C-C442D5F87522}">
      <dgm:prSet/>
      <dgm:spPr/>
      <dgm:t>
        <a:bodyPr/>
        <a:lstStyle/>
        <a:p>
          <a:endParaRPr lang="en-US"/>
        </a:p>
      </dgm:t>
    </dgm:pt>
    <dgm:pt modelId="{C39066B0-5187-41FC-B7EC-0A6395D76F34}">
      <dgm:prSet/>
      <dgm:spPr/>
      <dgm:t>
        <a:bodyPr/>
        <a:lstStyle/>
        <a:p>
          <a:pPr rtl="0"/>
          <a:r>
            <a:rPr lang="en-US" dirty="0" smtClean="0"/>
            <a:t>Look for and make use of structure</a:t>
          </a:r>
          <a:endParaRPr lang="en-US" dirty="0"/>
        </a:p>
      </dgm:t>
    </dgm:pt>
    <dgm:pt modelId="{FC81B98A-F50F-4E9D-8EAB-75E3A354B059}" type="parTrans" cxnId="{BC6FDE51-FC4E-4B09-8697-EDC4E59463BE}">
      <dgm:prSet/>
      <dgm:spPr/>
      <dgm:t>
        <a:bodyPr/>
        <a:lstStyle/>
        <a:p>
          <a:endParaRPr lang="en-US"/>
        </a:p>
      </dgm:t>
    </dgm:pt>
    <dgm:pt modelId="{81591FD1-E5B7-42D3-A38C-C37D5A65E371}" type="sibTrans" cxnId="{BC6FDE51-FC4E-4B09-8697-EDC4E59463BE}">
      <dgm:prSet/>
      <dgm:spPr/>
      <dgm:t>
        <a:bodyPr/>
        <a:lstStyle/>
        <a:p>
          <a:endParaRPr lang="en-US"/>
        </a:p>
      </dgm:t>
    </dgm:pt>
    <dgm:pt modelId="{4F5AE4E3-8172-4934-A0ED-C0821EF29758}">
      <dgm:prSet/>
      <dgm:spPr/>
      <dgm:t>
        <a:bodyPr/>
        <a:lstStyle/>
        <a:p>
          <a:pPr rtl="0"/>
          <a:r>
            <a:rPr lang="en-US" smtClean="0"/>
            <a:t>Look for and express regularity in repeated reasoning</a:t>
          </a:r>
          <a:endParaRPr lang="en-US"/>
        </a:p>
      </dgm:t>
    </dgm:pt>
    <dgm:pt modelId="{BA635855-A0C9-4E50-8C2E-13D6B983929C}" type="parTrans" cxnId="{5EBDA65C-5D03-4E24-9324-30FB71C41946}">
      <dgm:prSet/>
      <dgm:spPr/>
      <dgm:t>
        <a:bodyPr/>
        <a:lstStyle/>
        <a:p>
          <a:endParaRPr lang="en-US"/>
        </a:p>
      </dgm:t>
    </dgm:pt>
    <dgm:pt modelId="{282DD96F-CCF6-4DD4-A835-DBC15E57D518}" type="sibTrans" cxnId="{5EBDA65C-5D03-4E24-9324-30FB71C41946}">
      <dgm:prSet/>
      <dgm:spPr/>
      <dgm:t>
        <a:bodyPr/>
        <a:lstStyle/>
        <a:p>
          <a:endParaRPr lang="en-US"/>
        </a:p>
      </dgm:t>
    </dgm:pt>
    <dgm:pt modelId="{D3DA498E-83FE-4220-BEA8-D3402ED28068}">
      <dgm:prSet/>
      <dgm:spPr/>
      <dgm:t>
        <a:bodyPr/>
        <a:lstStyle/>
        <a:p>
          <a:pPr rtl="0"/>
          <a:r>
            <a:rPr lang="en-US" dirty="0" smtClean="0"/>
            <a:t>Attend to precision</a:t>
          </a:r>
          <a:endParaRPr lang="en-US" dirty="0"/>
        </a:p>
      </dgm:t>
    </dgm:pt>
    <dgm:pt modelId="{C1D3A981-FF11-4F8E-A317-B74ABF750DEC}" type="parTrans" cxnId="{D8F071C9-F4B6-4EEC-A2B2-D227D5CF658F}">
      <dgm:prSet/>
      <dgm:spPr/>
      <dgm:t>
        <a:bodyPr/>
        <a:lstStyle/>
        <a:p>
          <a:endParaRPr lang="en-US"/>
        </a:p>
      </dgm:t>
    </dgm:pt>
    <dgm:pt modelId="{BFED1105-4586-412B-82B0-C3862548E72E}" type="sibTrans" cxnId="{D8F071C9-F4B6-4EEC-A2B2-D227D5CF658F}">
      <dgm:prSet/>
      <dgm:spPr/>
      <dgm:t>
        <a:bodyPr/>
        <a:lstStyle/>
        <a:p>
          <a:endParaRPr lang="en-US"/>
        </a:p>
      </dgm:t>
    </dgm:pt>
    <dgm:pt modelId="{D1B42048-8BCC-480A-9077-ADFBBBA874F8}">
      <dgm:prSet/>
      <dgm:spPr/>
      <dgm:t>
        <a:bodyPr/>
        <a:lstStyle/>
        <a:p>
          <a:r>
            <a:rPr lang="en-US" dirty="0" smtClean="0"/>
            <a:t>Model with mathematics</a:t>
          </a:r>
          <a:endParaRPr lang="en-US" dirty="0"/>
        </a:p>
      </dgm:t>
    </dgm:pt>
    <dgm:pt modelId="{A8CC2A0E-B158-45AD-8273-B57EF6859BCC}" type="parTrans" cxnId="{58D681F5-CABF-40EF-B059-CBD4EFBFDB47}">
      <dgm:prSet/>
      <dgm:spPr/>
      <dgm:t>
        <a:bodyPr/>
        <a:lstStyle/>
        <a:p>
          <a:endParaRPr lang="en-US"/>
        </a:p>
      </dgm:t>
    </dgm:pt>
    <dgm:pt modelId="{4E0C6F89-1709-4B5B-8EE2-D92B60B055D6}" type="sibTrans" cxnId="{58D681F5-CABF-40EF-B059-CBD4EFBFDB47}">
      <dgm:prSet/>
      <dgm:spPr/>
      <dgm:t>
        <a:bodyPr/>
        <a:lstStyle/>
        <a:p>
          <a:endParaRPr lang="en-US"/>
        </a:p>
      </dgm:t>
    </dgm:pt>
    <dgm:pt modelId="{E5049FFE-988E-4FDE-81AE-0D1707906C0D}">
      <dgm:prSet/>
      <dgm:spPr/>
      <dgm:t>
        <a:bodyPr/>
        <a:lstStyle/>
        <a:p>
          <a:pPr rtl="0"/>
          <a:r>
            <a:rPr lang="en-US" dirty="0" smtClean="0"/>
            <a:t>Make sense of problems and persevere in solving them</a:t>
          </a:r>
          <a:endParaRPr lang="en-US" dirty="0"/>
        </a:p>
      </dgm:t>
    </dgm:pt>
    <dgm:pt modelId="{A20A6DB6-9A63-4C59-BC75-D703273B7AD2}" type="parTrans" cxnId="{6244F8FF-F72B-4C27-9AD4-C90963D3D63A}">
      <dgm:prSet/>
      <dgm:spPr/>
      <dgm:t>
        <a:bodyPr/>
        <a:lstStyle/>
        <a:p>
          <a:endParaRPr lang="en-US"/>
        </a:p>
      </dgm:t>
    </dgm:pt>
    <dgm:pt modelId="{406346C8-9856-429F-A73A-179334961358}" type="sibTrans" cxnId="{6244F8FF-F72B-4C27-9AD4-C90963D3D63A}">
      <dgm:prSet/>
      <dgm:spPr/>
      <dgm:t>
        <a:bodyPr/>
        <a:lstStyle/>
        <a:p>
          <a:endParaRPr lang="en-US"/>
        </a:p>
      </dgm:t>
    </dgm:pt>
    <dgm:pt modelId="{0144F784-B9AA-4918-B29F-03E5800D4B6F}">
      <dgm:prSet/>
      <dgm:spPr/>
      <dgm:t>
        <a:bodyPr/>
        <a:lstStyle/>
        <a:p>
          <a:pPr rtl="0"/>
          <a:r>
            <a:rPr lang="en-US" dirty="0" smtClean="0"/>
            <a:t>Attend to precision</a:t>
          </a:r>
          <a:endParaRPr lang="en-US" dirty="0"/>
        </a:p>
      </dgm:t>
    </dgm:pt>
    <dgm:pt modelId="{73F4E346-D35A-4819-9AE0-5AC2CB525829}" type="parTrans" cxnId="{B62CA7D4-084F-48DA-B6D7-D9CF0342EEAD}">
      <dgm:prSet/>
      <dgm:spPr/>
      <dgm:t>
        <a:bodyPr/>
        <a:lstStyle/>
        <a:p>
          <a:endParaRPr lang="en-US"/>
        </a:p>
      </dgm:t>
    </dgm:pt>
    <dgm:pt modelId="{009A57E5-8628-41CD-A116-BD143DB074F0}" type="sibTrans" cxnId="{B62CA7D4-084F-48DA-B6D7-D9CF0342EEAD}">
      <dgm:prSet/>
      <dgm:spPr/>
      <dgm:t>
        <a:bodyPr/>
        <a:lstStyle/>
        <a:p>
          <a:endParaRPr lang="en-US"/>
        </a:p>
      </dgm:t>
    </dgm:pt>
    <dgm:pt modelId="{BD326D6E-0747-41DB-961F-CC03D9DD2B1E}">
      <dgm:prSet/>
      <dgm:spPr/>
      <dgm:t>
        <a:bodyPr/>
        <a:lstStyle/>
        <a:p>
          <a:pPr rtl="0"/>
          <a:r>
            <a:rPr lang="en-US" dirty="0" smtClean="0"/>
            <a:t>Attend to precision</a:t>
          </a:r>
          <a:endParaRPr lang="en-US" dirty="0"/>
        </a:p>
      </dgm:t>
    </dgm:pt>
    <dgm:pt modelId="{6DC8A571-0442-4CE8-8049-A2D4A7D3F609}" type="parTrans" cxnId="{56D03DE0-B45D-4D84-BBF2-E7910E687A70}">
      <dgm:prSet/>
      <dgm:spPr/>
      <dgm:t>
        <a:bodyPr/>
        <a:lstStyle/>
        <a:p>
          <a:endParaRPr lang="en-US"/>
        </a:p>
      </dgm:t>
    </dgm:pt>
    <dgm:pt modelId="{3081F6D7-24BB-404C-8AD7-BE3BAA8194EB}" type="sibTrans" cxnId="{56D03DE0-B45D-4D84-BBF2-E7910E687A70}">
      <dgm:prSet/>
      <dgm:spPr/>
      <dgm:t>
        <a:bodyPr/>
        <a:lstStyle/>
        <a:p>
          <a:endParaRPr lang="en-US"/>
        </a:p>
      </dgm:t>
    </dgm:pt>
    <dgm:pt modelId="{ECF91354-FB23-43B1-A86F-FE69B6D32203}" type="pres">
      <dgm:prSet presAssocID="{FAE023DD-521C-48E3-8F6C-57F963E556F2}" presName="vert0" presStyleCnt="0">
        <dgm:presLayoutVars>
          <dgm:dir/>
          <dgm:animOne val="branch"/>
          <dgm:animLvl val="lvl"/>
        </dgm:presLayoutVars>
      </dgm:prSet>
      <dgm:spPr/>
      <dgm:t>
        <a:bodyPr/>
        <a:lstStyle/>
        <a:p>
          <a:endParaRPr lang="en-US"/>
        </a:p>
      </dgm:t>
    </dgm:pt>
    <dgm:pt modelId="{06034E87-CF9D-4768-A59E-B3BB96DAAFCE}" type="pres">
      <dgm:prSet presAssocID="{64A66163-1FB9-4600-85FC-4721B3177D4F}" presName="thickLine" presStyleLbl="alignNode1" presStyleIdx="0" presStyleCnt="3"/>
      <dgm:spPr/>
    </dgm:pt>
    <dgm:pt modelId="{0B194167-7C5B-4890-9C14-ED4D9EB1DC85}" type="pres">
      <dgm:prSet presAssocID="{64A66163-1FB9-4600-85FC-4721B3177D4F}" presName="horz1" presStyleCnt="0"/>
      <dgm:spPr/>
    </dgm:pt>
    <dgm:pt modelId="{6E04C790-4A78-49A9-A583-9819290DBA87}" type="pres">
      <dgm:prSet presAssocID="{64A66163-1FB9-4600-85FC-4721B3177D4F}" presName="tx1" presStyleLbl="revTx" presStyleIdx="0" presStyleCnt="15"/>
      <dgm:spPr/>
      <dgm:t>
        <a:bodyPr/>
        <a:lstStyle/>
        <a:p>
          <a:endParaRPr lang="en-US"/>
        </a:p>
      </dgm:t>
    </dgm:pt>
    <dgm:pt modelId="{BC20C8D1-3065-4B22-9891-0DC7A0B56784}" type="pres">
      <dgm:prSet presAssocID="{64A66163-1FB9-4600-85FC-4721B3177D4F}" presName="vert1" presStyleCnt="0"/>
      <dgm:spPr/>
    </dgm:pt>
    <dgm:pt modelId="{90475392-BF1D-4279-BDF6-B6BCA1997B69}" type="pres">
      <dgm:prSet presAssocID="{FBF7E619-5CD3-48CD-AF83-F6BEB6C4FCD2}" presName="vertSpace2a" presStyleCnt="0"/>
      <dgm:spPr/>
    </dgm:pt>
    <dgm:pt modelId="{53908378-0A7A-4583-B37C-7CF15AB15B4F}" type="pres">
      <dgm:prSet presAssocID="{FBF7E619-5CD3-48CD-AF83-F6BEB6C4FCD2}" presName="horz2" presStyleCnt="0"/>
      <dgm:spPr/>
    </dgm:pt>
    <dgm:pt modelId="{FD50C40D-9B03-4860-8890-7DC3BA987FDC}" type="pres">
      <dgm:prSet presAssocID="{FBF7E619-5CD3-48CD-AF83-F6BEB6C4FCD2}" presName="horzSpace2" presStyleCnt="0"/>
      <dgm:spPr/>
    </dgm:pt>
    <dgm:pt modelId="{F03AE7D8-2F24-4B34-8275-74F33A4CB626}" type="pres">
      <dgm:prSet presAssocID="{FBF7E619-5CD3-48CD-AF83-F6BEB6C4FCD2}" presName="tx2" presStyleLbl="revTx" presStyleIdx="1" presStyleCnt="15"/>
      <dgm:spPr/>
      <dgm:t>
        <a:bodyPr/>
        <a:lstStyle/>
        <a:p>
          <a:endParaRPr lang="en-US"/>
        </a:p>
      </dgm:t>
    </dgm:pt>
    <dgm:pt modelId="{5AB1A0B5-078A-4C68-A833-11E4CA0D7812}" type="pres">
      <dgm:prSet presAssocID="{FBF7E619-5CD3-48CD-AF83-F6BEB6C4FCD2}" presName="vert2" presStyleCnt="0"/>
      <dgm:spPr/>
    </dgm:pt>
    <dgm:pt modelId="{9CCD55B0-13CD-43DC-884B-66569091A0C6}" type="pres">
      <dgm:prSet presAssocID="{FBF7E619-5CD3-48CD-AF83-F6BEB6C4FCD2}" presName="thinLine2b" presStyleLbl="callout" presStyleIdx="0" presStyleCnt="12"/>
      <dgm:spPr/>
    </dgm:pt>
    <dgm:pt modelId="{15FA434C-160D-4B88-85A4-80F16CA38748}" type="pres">
      <dgm:prSet presAssocID="{FBF7E619-5CD3-48CD-AF83-F6BEB6C4FCD2}" presName="vertSpace2b" presStyleCnt="0"/>
      <dgm:spPr/>
    </dgm:pt>
    <dgm:pt modelId="{3A40E739-0D3A-42C0-B5D4-02C09F226D5E}" type="pres">
      <dgm:prSet presAssocID="{BD326D6E-0747-41DB-961F-CC03D9DD2B1E}" presName="horz2" presStyleCnt="0"/>
      <dgm:spPr/>
    </dgm:pt>
    <dgm:pt modelId="{EC577196-1B5B-4235-8C1F-1BBF9DB73929}" type="pres">
      <dgm:prSet presAssocID="{BD326D6E-0747-41DB-961F-CC03D9DD2B1E}" presName="horzSpace2" presStyleCnt="0"/>
      <dgm:spPr/>
    </dgm:pt>
    <dgm:pt modelId="{1E8997BF-39A6-451C-BFD6-3F0281540401}" type="pres">
      <dgm:prSet presAssocID="{BD326D6E-0747-41DB-961F-CC03D9DD2B1E}" presName="tx2" presStyleLbl="revTx" presStyleIdx="2" presStyleCnt="15"/>
      <dgm:spPr/>
      <dgm:t>
        <a:bodyPr/>
        <a:lstStyle/>
        <a:p>
          <a:endParaRPr lang="en-US"/>
        </a:p>
      </dgm:t>
    </dgm:pt>
    <dgm:pt modelId="{712E1AE9-E1B5-4686-9113-35B26936B367}" type="pres">
      <dgm:prSet presAssocID="{BD326D6E-0747-41DB-961F-CC03D9DD2B1E}" presName="vert2" presStyleCnt="0"/>
      <dgm:spPr/>
    </dgm:pt>
    <dgm:pt modelId="{F8CAE2DD-8B27-4F44-85F9-22734F2CF277}" type="pres">
      <dgm:prSet presAssocID="{BD326D6E-0747-41DB-961F-CC03D9DD2B1E}" presName="thinLine2b" presStyleLbl="callout" presStyleIdx="1" presStyleCnt="12"/>
      <dgm:spPr/>
    </dgm:pt>
    <dgm:pt modelId="{0D4EC9C9-7655-4B46-8AFE-C316D62B490F}" type="pres">
      <dgm:prSet presAssocID="{BD326D6E-0747-41DB-961F-CC03D9DD2B1E}" presName="vertSpace2b" presStyleCnt="0"/>
      <dgm:spPr/>
    </dgm:pt>
    <dgm:pt modelId="{C65FA753-248E-40FC-8CFC-5D57C4E9FF81}" type="pres">
      <dgm:prSet presAssocID="{3B8E884D-CD3C-4E04-863A-5ECBA42E9C9C}" presName="horz2" presStyleCnt="0"/>
      <dgm:spPr/>
    </dgm:pt>
    <dgm:pt modelId="{AA2C2FC6-BCCC-4C31-B2B1-B2EBD47460C5}" type="pres">
      <dgm:prSet presAssocID="{3B8E884D-CD3C-4E04-863A-5ECBA42E9C9C}" presName="horzSpace2" presStyleCnt="0"/>
      <dgm:spPr/>
    </dgm:pt>
    <dgm:pt modelId="{DBC4562D-3FA9-43B5-BC44-3522973FCB5E}" type="pres">
      <dgm:prSet presAssocID="{3B8E884D-CD3C-4E04-863A-5ECBA42E9C9C}" presName="tx2" presStyleLbl="revTx" presStyleIdx="3" presStyleCnt="15"/>
      <dgm:spPr/>
      <dgm:t>
        <a:bodyPr/>
        <a:lstStyle/>
        <a:p>
          <a:endParaRPr lang="en-US"/>
        </a:p>
      </dgm:t>
    </dgm:pt>
    <dgm:pt modelId="{0B5E3BB0-AEE7-4943-BB85-375E974C8FA9}" type="pres">
      <dgm:prSet presAssocID="{3B8E884D-CD3C-4E04-863A-5ECBA42E9C9C}" presName="vert2" presStyleCnt="0"/>
      <dgm:spPr/>
    </dgm:pt>
    <dgm:pt modelId="{F5AEDD2D-01DB-41F7-A8F2-CFC49B61484B}" type="pres">
      <dgm:prSet presAssocID="{3B8E884D-CD3C-4E04-863A-5ECBA42E9C9C}" presName="thinLine2b" presStyleLbl="callout" presStyleIdx="2" presStyleCnt="12"/>
      <dgm:spPr/>
    </dgm:pt>
    <dgm:pt modelId="{44DEB50B-8691-418A-9488-5EC22042D568}" type="pres">
      <dgm:prSet presAssocID="{3B8E884D-CD3C-4E04-863A-5ECBA42E9C9C}" presName="vertSpace2b" presStyleCnt="0"/>
      <dgm:spPr/>
    </dgm:pt>
    <dgm:pt modelId="{F1432EA3-FECD-4078-8525-1F0B8B99C6B7}" type="pres">
      <dgm:prSet presAssocID="{7634E32D-B739-48C5-9B9D-7917CA3E0546}" presName="horz2" presStyleCnt="0"/>
      <dgm:spPr/>
    </dgm:pt>
    <dgm:pt modelId="{9092399B-F8ED-483A-8529-B4D1E322E08A}" type="pres">
      <dgm:prSet presAssocID="{7634E32D-B739-48C5-9B9D-7917CA3E0546}" presName="horzSpace2" presStyleCnt="0"/>
      <dgm:spPr/>
    </dgm:pt>
    <dgm:pt modelId="{6BD743E7-E908-47EC-ADBE-A4EFFEB771D3}" type="pres">
      <dgm:prSet presAssocID="{7634E32D-B739-48C5-9B9D-7917CA3E0546}" presName="tx2" presStyleLbl="revTx" presStyleIdx="4" presStyleCnt="15" custLinFactNeighborY="12966"/>
      <dgm:spPr/>
      <dgm:t>
        <a:bodyPr/>
        <a:lstStyle/>
        <a:p>
          <a:endParaRPr lang="en-US"/>
        </a:p>
      </dgm:t>
    </dgm:pt>
    <dgm:pt modelId="{81C61E50-33ED-43C8-83A8-E5B3EC9AE6C8}" type="pres">
      <dgm:prSet presAssocID="{7634E32D-B739-48C5-9B9D-7917CA3E0546}" presName="vert2" presStyleCnt="0"/>
      <dgm:spPr/>
    </dgm:pt>
    <dgm:pt modelId="{6A19D4E5-9890-4E8F-B88B-AECD90C32E59}" type="pres">
      <dgm:prSet presAssocID="{7634E32D-B739-48C5-9B9D-7917CA3E0546}" presName="thinLine2b" presStyleLbl="callout" presStyleIdx="3" presStyleCnt="12"/>
      <dgm:spPr/>
    </dgm:pt>
    <dgm:pt modelId="{EEBB191F-AF24-47B6-BB28-50FD016E9364}" type="pres">
      <dgm:prSet presAssocID="{7634E32D-B739-48C5-9B9D-7917CA3E0546}" presName="vertSpace2b" presStyleCnt="0"/>
      <dgm:spPr/>
    </dgm:pt>
    <dgm:pt modelId="{F1976721-593E-4682-A844-D6B9B8CCF344}" type="pres">
      <dgm:prSet presAssocID="{D1AE6B38-0163-4889-8E75-9723094C90B1}" presName="thickLine" presStyleLbl="alignNode1" presStyleIdx="1" presStyleCnt="3"/>
      <dgm:spPr/>
    </dgm:pt>
    <dgm:pt modelId="{037495D0-44DF-48CC-A3B2-D1B98EF8B832}" type="pres">
      <dgm:prSet presAssocID="{D1AE6B38-0163-4889-8E75-9723094C90B1}" presName="horz1" presStyleCnt="0"/>
      <dgm:spPr/>
    </dgm:pt>
    <dgm:pt modelId="{7885D9A7-507B-4CD8-81DE-A10D1CB89408}" type="pres">
      <dgm:prSet presAssocID="{D1AE6B38-0163-4889-8E75-9723094C90B1}" presName="tx1" presStyleLbl="revTx" presStyleIdx="5" presStyleCnt="15"/>
      <dgm:spPr/>
      <dgm:t>
        <a:bodyPr/>
        <a:lstStyle/>
        <a:p>
          <a:endParaRPr lang="en-US"/>
        </a:p>
      </dgm:t>
    </dgm:pt>
    <dgm:pt modelId="{F0D3414F-746A-4234-A2A1-7D05256F5158}" type="pres">
      <dgm:prSet presAssocID="{D1AE6B38-0163-4889-8E75-9723094C90B1}" presName="vert1" presStyleCnt="0"/>
      <dgm:spPr/>
    </dgm:pt>
    <dgm:pt modelId="{1F32E37C-2631-4255-A3F7-1573B73A638C}" type="pres">
      <dgm:prSet presAssocID="{1C8FEE24-6536-4F81-B0A4-755A1E95F392}" presName="vertSpace2a" presStyleCnt="0"/>
      <dgm:spPr/>
    </dgm:pt>
    <dgm:pt modelId="{5546A25D-E9C9-4901-9A73-710166D25CA1}" type="pres">
      <dgm:prSet presAssocID="{1C8FEE24-6536-4F81-B0A4-755A1E95F392}" presName="horz2" presStyleCnt="0"/>
      <dgm:spPr/>
    </dgm:pt>
    <dgm:pt modelId="{376E7FCC-20E8-43F9-83E9-A783D7E3D649}" type="pres">
      <dgm:prSet presAssocID="{1C8FEE24-6536-4F81-B0A4-755A1E95F392}" presName="horzSpace2" presStyleCnt="0"/>
      <dgm:spPr/>
    </dgm:pt>
    <dgm:pt modelId="{EDF7822F-5537-4E3C-A9B1-D624D271F261}" type="pres">
      <dgm:prSet presAssocID="{1C8FEE24-6536-4F81-B0A4-755A1E95F392}" presName="tx2" presStyleLbl="revTx" presStyleIdx="6" presStyleCnt="15"/>
      <dgm:spPr/>
      <dgm:t>
        <a:bodyPr/>
        <a:lstStyle/>
        <a:p>
          <a:endParaRPr lang="en-US"/>
        </a:p>
      </dgm:t>
    </dgm:pt>
    <dgm:pt modelId="{5640F312-BCBE-46CA-873E-D422C8C3A939}" type="pres">
      <dgm:prSet presAssocID="{1C8FEE24-6536-4F81-B0A4-755A1E95F392}" presName="vert2" presStyleCnt="0"/>
      <dgm:spPr/>
    </dgm:pt>
    <dgm:pt modelId="{77F6C7E0-5158-43C1-A814-22C44BF282E8}" type="pres">
      <dgm:prSet presAssocID="{1C8FEE24-6536-4F81-B0A4-755A1E95F392}" presName="thinLine2b" presStyleLbl="callout" presStyleIdx="4" presStyleCnt="12"/>
      <dgm:spPr/>
    </dgm:pt>
    <dgm:pt modelId="{6B29CE0B-26C8-43BC-9F85-6989DA4F6CA7}" type="pres">
      <dgm:prSet presAssocID="{1C8FEE24-6536-4F81-B0A4-755A1E95F392}" presName="vertSpace2b" presStyleCnt="0"/>
      <dgm:spPr/>
    </dgm:pt>
    <dgm:pt modelId="{9D51996C-09A9-4E99-8902-7CF930E32787}" type="pres">
      <dgm:prSet presAssocID="{D3DA498E-83FE-4220-BEA8-D3402ED28068}" presName="horz2" presStyleCnt="0"/>
      <dgm:spPr/>
    </dgm:pt>
    <dgm:pt modelId="{8AEB342B-3559-4E6C-8EB6-C8A8F89E8F6E}" type="pres">
      <dgm:prSet presAssocID="{D3DA498E-83FE-4220-BEA8-D3402ED28068}" presName="horzSpace2" presStyleCnt="0"/>
      <dgm:spPr/>
    </dgm:pt>
    <dgm:pt modelId="{918CC8A2-6B40-4158-8725-BD9529CE902C}" type="pres">
      <dgm:prSet presAssocID="{D3DA498E-83FE-4220-BEA8-D3402ED28068}" presName="tx2" presStyleLbl="revTx" presStyleIdx="7" presStyleCnt="15"/>
      <dgm:spPr/>
      <dgm:t>
        <a:bodyPr/>
        <a:lstStyle/>
        <a:p>
          <a:endParaRPr lang="en-US"/>
        </a:p>
      </dgm:t>
    </dgm:pt>
    <dgm:pt modelId="{52EC9394-A8DD-43A7-8DDC-E89D52B0D863}" type="pres">
      <dgm:prSet presAssocID="{D3DA498E-83FE-4220-BEA8-D3402ED28068}" presName="vert2" presStyleCnt="0"/>
      <dgm:spPr/>
    </dgm:pt>
    <dgm:pt modelId="{9D1C5668-283F-453E-A379-EADB19450F51}" type="pres">
      <dgm:prSet presAssocID="{D3DA498E-83FE-4220-BEA8-D3402ED28068}" presName="thinLine2b" presStyleLbl="callout" presStyleIdx="5" presStyleCnt="12"/>
      <dgm:spPr/>
    </dgm:pt>
    <dgm:pt modelId="{EFCCC661-B1C3-4339-AEF5-589D38B8D0DC}" type="pres">
      <dgm:prSet presAssocID="{D3DA498E-83FE-4220-BEA8-D3402ED28068}" presName="vertSpace2b" presStyleCnt="0"/>
      <dgm:spPr/>
    </dgm:pt>
    <dgm:pt modelId="{EA62AFAD-D309-4E73-8628-67DE44AEA9DD}" type="pres">
      <dgm:prSet presAssocID="{D1B42048-8BCC-480A-9077-ADFBBBA874F8}" presName="horz2" presStyleCnt="0"/>
      <dgm:spPr/>
    </dgm:pt>
    <dgm:pt modelId="{47F0B9C6-D936-4A29-8488-1F5FC94767A0}" type="pres">
      <dgm:prSet presAssocID="{D1B42048-8BCC-480A-9077-ADFBBBA874F8}" presName="horzSpace2" presStyleCnt="0"/>
      <dgm:spPr/>
    </dgm:pt>
    <dgm:pt modelId="{0FE08CC2-938D-4EB1-A4E3-90B44D494E1A}" type="pres">
      <dgm:prSet presAssocID="{D1B42048-8BCC-480A-9077-ADFBBBA874F8}" presName="tx2" presStyleLbl="revTx" presStyleIdx="8" presStyleCnt="15"/>
      <dgm:spPr/>
      <dgm:t>
        <a:bodyPr/>
        <a:lstStyle/>
        <a:p>
          <a:endParaRPr lang="en-US"/>
        </a:p>
      </dgm:t>
    </dgm:pt>
    <dgm:pt modelId="{B2ED6628-2716-4428-9547-75BA5E6FCC80}" type="pres">
      <dgm:prSet presAssocID="{D1B42048-8BCC-480A-9077-ADFBBBA874F8}" presName="vert2" presStyleCnt="0"/>
      <dgm:spPr/>
    </dgm:pt>
    <dgm:pt modelId="{1988F752-BB16-48D8-BD0E-AD2447E74BC2}" type="pres">
      <dgm:prSet presAssocID="{D1B42048-8BCC-480A-9077-ADFBBBA874F8}" presName="thinLine2b" presStyleLbl="callout" presStyleIdx="6" presStyleCnt="12"/>
      <dgm:spPr/>
    </dgm:pt>
    <dgm:pt modelId="{A009CFC2-148B-490D-BC01-8DC737EBB25F}" type="pres">
      <dgm:prSet presAssocID="{D1B42048-8BCC-480A-9077-ADFBBBA874F8}" presName="vertSpace2b" presStyleCnt="0"/>
      <dgm:spPr/>
    </dgm:pt>
    <dgm:pt modelId="{989241C5-F283-4397-B077-E7758C063D97}" type="pres">
      <dgm:prSet presAssocID="{61CBFC98-BF2F-48E8-B051-AD0A62D5B77D}" presName="horz2" presStyleCnt="0"/>
      <dgm:spPr/>
    </dgm:pt>
    <dgm:pt modelId="{FBD51820-5AFD-4119-AB9E-DD9B14CC9D29}" type="pres">
      <dgm:prSet presAssocID="{61CBFC98-BF2F-48E8-B051-AD0A62D5B77D}" presName="horzSpace2" presStyleCnt="0"/>
      <dgm:spPr/>
    </dgm:pt>
    <dgm:pt modelId="{D92E8C12-1298-480F-815A-1C58580B94C6}" type="pres">
      <dgm:prSet presAssocID="{61CBFC98-BF2F-48E8-B051-AD0A62D5B77D}" presName="tx2" presStyleLbl="revTx" presStyleIdx="9" presStyleCnt="15"/>
      <dgm:spPr/>
      <dgm:t>
        <a:bodyPr/>
        <a:lstStyle/>
        <a:p>
          <a:endParaRPr lang="en-US"/>
        </a:p>
      </dgm:t>
    </dgm:pt>
    <dgm:pt modelId="{29A668C7-9FDC-46B2-9634-9BE01DC9EA07}" type="pres">
      <dgm:prSet presAssocID="{61CBFC98-BF2F-48E8-B051-AD0A62D5B77D}" presName="vert2" presStyleCnt="0"/>
      <dgm:spPr/>
    </dgm:pt>
    <dgm:pt modelId="{CE8F8179-5276-4504-97EC-93F8347407DC}" type="pres">
      <dgm:prSet presAssocID="{61CBFC98-BF2F-48E8-B051-AD0A62D5B77D}" presName="thinLine2b" presStyleLbl="callout" presStyleIdx="7" presStyleCnt="12"/>
      <dgm:spPr/>
    </dgm:pt>
    <dgm:pt modelId="{38DB499B-1CDA-48D0-8857-3C494763FB2F}" type="pres">
      <dgm:prSet presAssocID="{61CBFC98-BF2F-48E8-B051-AD0A62D5B77D}" presName="vertSpace2b" presStyleCnt="0"/>
      <dgm:spPr/>
    </dgm:pt>
    <dgm:pt modelId="{FF4E7E0D-8424-4273-AFD5-573F39817922}" type="pres">
      <dgm:prSet presAssocID="{423B9B19-89AD-4AA0-B338-CAB43D7E3BE6}" presName="thickLine" presStyleLbl="alignNode1" presStyleIdx="2" presStyleCnt="3"/>
      <dgm:spPr/>
    </dgm:pt>
    <dgm:pt modelId="{00ED2D3A-BC50-4AAF-9FFC-FEBB1868A687}" type="pres">
      <dgm:prSet presAssocID="{423B9B19-89AD-4AA0-B338-CAB43D7E3BE6}" presName="horz1" presStyleCnt="0"/>
      <dgm:spPr/>
    </dgm:pt>
    <dgm:pt modelId="{0F1724A0-F2C0-4964-B69F-6184AC622E40}" type="pres">
      <dgm:prSet presAssocID="{423B9B19-89AD-4AA0-B338-CAB43D7E3BE6}" presName="tx1" presStyleLbl="revTx" presStyleIdx="10" presStyleCnt="15"/>
      <dgm:spPr/>
      <dgm:t>
        <a:bodyPr/>
        <a:lstStyle/>
        <a:p>
          <a:endParaRPr lang="en-US"/>
        </a:p>
      </dgm:t>
    </dgm:pt>
    <dgm:pt modelId="{D7E02869-2FFD-4E14-90E5-1481C53C588F}" type="pres">
      <dgm:prSet presAssocID="{423B9B19-89AD-4AA0-B338-CAB43D7E3BE6}" presName="vert1" presStyleCnt="0"/>
      <dgm:spPr/>
    </dgm:pt>
    <dgm:pt modelId="{E758C7C3-D239-435F-8E61-B5C0FECD0F8C}" type="pres">
      <dgm:prSet presAssocID="{E5049FFE-988E-4FDE-81AE-0D1707906C0D}" presName="vertSpace2a" presStyleCnt="0"/>
      <dgm:spPr/>
    </dgm:pt>
    <dgm:pt modelId="{A1E11B3B-A173-41D2-BDA5-4896B6328F96}" type="pres">
      <dgm:prSet presAssocID="{E5049FFE-988E-4FDE-81AE-0D1707906C0D}" presName="horz2" presStyleCnt="0"/>
      <dgm:spPr/>
    </dgm:pt>
    <dgm:pt modelId="{8A078A83-9F90-4EBD-BA67-396D8F4F928F}" type="pres">
      <dgm:prSet presAssocID="{E5049FFE-988E-4FDE-81AE-0D1707906C0D}" presName="horzSpace2" presStyleCnt="0"/>
      <dgm:spPr/>
    </dgm:pt>
    <dgm:pt modelId="{3B96DDEA-02CB-4BC4-BA86-26EE28BE77BC}" type="pres">
      <dgm:prSet presAssocID="{E5049FFE-988E-4FDE-81AE-0D1707906C0D}" presName="tx2" presStyleLbl="revTx" presStyleIdx="11" presStyleCnt="15"/>
      <dgm:spPr/>
      <dgm:t>
        <a:bodyPr/>
        <a:lstStyle/>
        <a:p>
          <a:endParaRPr lang="en-US"/>
        </a:p>
      </dgm:t>
    </dgm:pt>
    <dgm:pt modelId="{64F65DD6-B94E-440C-9151-F1F43360A379}" type="pres">
      <dgm:prSet presAssocID="{E5049FFE-988E-4FDE-81AE-0D1707906C0D}" presName="vert2" presStyleCnt="0"/>
      <dgm:spPr/>
    </dgm:pt>
    <dgm:pt modelId="{B1E6F0A5-6D8E-4644-BCE3-55D71EBC685B}" type="pres">
      <dgm:prSet presAssocID="{E5049FFE-988E-4FDE-81AE-0D1707906C0D}" presName="thinLine2b" presStyleLbl="callout" presStyleIdx="8" presStyleCnt="12"/>
      <dgm:spPr/>
    </dgm:pt>
    <dgm:pt modelId="{0457AE42-9E77-493D-B2E0-3C898A08D066}" type="pres">
      <dgm:prSet presAssocID="{E5049FFE-988E-4FDE-81AE-0D1707906C0D}" presName="vertSpace2b" presStyleCnt="0"/>
      <dgm:spPr/>
    </dgm:pt>
    <dgm:pt modelId="{39FC66C1-B373-4EC5-9B68-25B1327E6886}" type="pres">
      <dgm:prSet presAssocID="{0144F784-B9AA-4918-B29F-03E5800D4B6F}" presName="horz2" presStyleCnt="0"/>
      <dgm:spPr/>
    </dgm:pt>
    <dgm:pt modelId="{28D381E5-2F0B-4527-84EE-7A40B8EA5DFA}" type="pres">
      <dgm:prSet presAssocID="{0144F784-B9AA-4918-B29F-03E5800D4B6F}" presName="horzSpace2" presStyleCnt="0"/>
      <dgm:spPr/>
    </dgm:pt>
    <dgm:pt modelId="{74B25AB7-CC1F-4155-8779-579F8FA5C7A4}" type="pres">
      <dgm:prSet presAssocID="{0144F784-B9AA-4918-B29F-03E5800D4B6F}" presName="tx2" presStyleLbl="revTx" presStyleIdx="12" presStyleCnt="15"/>
      <dgm:spPr/>
      <dgm:t>
        <a:bodyPr/>
        <a:lstStyle/>
        <a:p>
          <a:endParaRPr lang="en-US"/>
        </a:p>
      </dgm:t>
    </dgm:pt>
    <dgm:pt modelId="{80725438-8CF1-468D-965C-8744DA91C1EF}" type="pres">
      <dgm:prSet presAssocID="{0144F784-B9AA-4918-B29F-03E5800D4B6F}" presName="vert2" presStyleCnt="0"/>
      <dgm:spPr/>
    </dgm:pt>
    <dgm:pt modelId="{044BEEE5-AE8D-4C62-A9DB-B263FD31A956}" type="pres">
      <dgm:prSet presAssocID="{0144F784-B9AA-4918-B29F-03E5800D4B6F}" presName="thinLine2b" presStyleLbl="callout" presStyleIdx="9" presStyleCnt="12"/>
      <dgm:spPr/>
    </dgm:pt>
    <dgm:pt modelId="{8A883B27-70AD-4FA2-8DCF-AB4285BC521D}" type="pres">
      <dgm:prSet presAssocID="{0144F784-B9AA-4918-B29F-03E5800D4B6F}" presName="vertSpace2b" presStyleCnt="0"/>
      <dgm:spPr/>
    </dgm:pt>
    <dgm:pt modelId="{392450CB-DBB4-4627-912F-A9368AF5C344}" type="pres">
      <dgm:prSet presAssocID="{C39066B0-5187-41FC-B7EC-0A6395D76F34}" presName="horz2" presStyleCnt="0"/>
      <dgm:spPr/>
    </dgm:pt>
    <dgm:pt modelId="{256AA968-2128-4ACC-8C84-E0309D6E9A4E}" type="pres">
      <dgm:prSet presAssocID="{C39066B0-5187-41FC-B7EC-0A6395D76F34}" presName="horzSpace2" presStyleCnt="0"/>
      <dgm:spPr/>
    </dgm:pt>
    <dgm:pt modelId="{9671BEDD-E928-48FE-81BA-2F55D00E7385}" type="pres">
      <dgm:prSet presAssocID="{C39066B0-5187-41FC-B7EC-0A6395D76F34}" presName="tx2" presStyleLbl="revTx" presStyleIdx="13" presStyleCnt="15"/>
      <dgm:spPr/>
      <dgm:t>
        <a:bodyPr/>
        <a:lstStyle/>
        <a:p>
          <a:endParaRPr lang="en-US"/>
        </a:p>
      </dgm:t>
    </dgm:pt>
    <dgm:pt modelId="{82394745-C683-4741-A5D6-6DE307366A12}" type="pres">
      <dgm:prSet presAssocID="{C39066B0-5187-41FC-B7EC-0A6395D76F34}" presName="vert2" presStyleCnt="0"/>
      <dgm:spPr/>
    </dgm:pt>
    <dgm:pt modelId="{7AF0B11F-396C-4018-A60F-F24664C32BE0}" type="pres">
      <dgm:prSet presAssocID="{C39066B0-5187-41FC-B7EC-0A6395D76F34}" presName="thinLine2b" presStyleLbl="callout" presStyleIdx="10" presStyleCnt="12"/>
      <dgm:spPr/>
    </dgm:pt>
    <dgm:pt modelId="{2825F529-BDF7-434E-9E63-4129B6AA0C6F}" type="pres">
      <dgm:prSet presAssocID="{C39066B0-5187-41FC-B7EC-0A6395D76F34}" presName="vertSpace2b" presStyleCnt="0"/>
      <dgm:spPr/>
    </dgm:pt>
    <dgm:pt modelId="{892369C1-6DF8-4307-B4E0-D3A759A446DC}" type="pres">
      <dgm:prSet presAssocID="{4F5AE4E3-8172-4934-A0ED-C0821EF29758}" presName="horz2" presStyleCnt="0"/>
      <dgm:spPr/>
    </dgm:pt>
    <dgm:pt modelId="{4B1FA73D-8E65-4821-B1E2-9B7D9C41CCD4}" type="pres">
      <dgm:prSet presAssocID="{4F5AE4E3-8172-4934-A0ED-C0821EF29758}" presName="horzSpace2" presStyleCnt="0"/>
      <dgm:spPr/>
    </dgm:pt>
    <dgm:pt modelId="{96DF31C5-67B0-466E-845F-71CAFEC8AB28}" type="pres">
      <dgm:prSet presAssocID="{4F5AE4E3-8172-4934-A0ED-C0821EF29758}" presName="tx2" presStyleLbl="revTx" presStyleIdx="14" presStyleCnt="15"/>
      <dgm:spPr/>
      <dgm:t>
        <a:bodyPr/>
        <a:lstStyle/>
        <a:p>
          <a:endParaRPr lang="en-US"/>
        </a:p>
      </dgm:t>
    </dgm:pt>
    <dgm:pt modelId="{444DB048-D98C-4506-A250-EEDAFC6EAB5C}" type="pres">
      <dgm:prSet presAssocID="{4F5AE4E3-8172-4934-A0ED-C0821EF29758}" presName="vert2" presStyleCnt="0"/>
      <dgm:spPr/>
    </dgm:pt>
    <dgm:pt modelId="{3FFB7CE2-783A-4C1F-BA90-A9B5900B220B}" type="pres">
      <dgm:prSet presAssocID="{4F5AE4E3-8172-4934-A0ED-C0821EF29758}" presName="thinLine2b" presStyleLbl="callout" presStyleIdx="11" presStyleCnt="12"/>
      <dgm:spPr/>
    </dgm:pt>
    <dgm:pt modelId="{1BF71719-6BD4-4D6D-B49F-3D88A61F0060}" type="pres">
      <dgm:prSet presAssocID="{4F5AE4E3-8172-4934-A0ED-C0821EF29758}" presName="vertSpace2b" presStyleCnt="0"/>
      <dgm:spPr/>
    </dgm:pt>
  </dgm:ptLst>
  <dgm:cxnLst>
    <dgm:cxn modelId="{F59BB53A-CFBE-4433-B4E4-8B2E476ACFFA}" type="presOf" srcId="{BD326D6E-0747-41DB-961F-CC03D9DD2B1E}" destId="{1E8997BF-39A6-451C-BFD6-3F0281540401}" srcOrd="0" destOrd="0" presId="urn:microsoft.com/office/officeart/2008/layout/LinedList"/>
    <dgm:cxn modelId="{C4A9423B-E25B-40D4-9413-1C5A77A18BA8}" type="presOf" srcId="{D1B42048-8BCC-480A-9077-ADFBBBA874F8}" destId="{0FE08CC2-938D-4EB1-A4E3-90B44D494E1A}" srcOrd="0" destOrd="0" presId="urn:microsoft.com/office/officeart/2008/layout/LinedList"/>
    <dgm:cxn modelId="{543BCB37-D251-4CE9-A668-5C0933C72EEB}" type="presOf" srcId="{FBF7E619-5CD3-48CD-AF83-F6BEB6C4FCD2}" destId="{F03AE7D8-2F24-4B34-8275-74F33A4CB626}" srcOrd="0" destOrd="0" presId="urn:microsoft.com/office/officeart/2008/layout/LinedList"/>
    <dgm:cxn modelId="{45198A90-E840-4ABC-93B0-0421DBBAFDC8}" srcId="{FAE023DD-521C-48E3-8F6C-57F963E556F2}" destId="{D1AE6B38-0163-4889-8E75-9723094C90B1}" srcOrd="1" destOrd="0" parTransId="{D38D2E3F-F6EF-4A5F-9E9D-8552688B1BE1}" sibTransId="{CD0532A0-DB7F-4CCC-8796-A00D0069604C}"/>
    <dgm:cxn modelId="{B62CA7D4-084F-48DA-B6D7-D9CF0342EEAD}" srcId="{423B9B19-89AD-4AA0-B338-CAB43D7E3BE6}" destId="{0144F784-B9AA-4918-B29F-03E5800D4B6F}" srcOrd="1" destOrd="0" parTransId="{73F4E346-D35A-4819-9AE0-5AC2CB525829}" sibTransId="{009A57E5-8628-41CD-A116-BD143DB074F0}"/>
    <dgm:cxn modelId="{75C11243-FD39-4530-9901-AEEF7994E05F}" srcId="{64A66163-1FB9-4600-85FC-4721B3177D4F}" destId="{FBF7E619-5CD3-48CD-AF83-F6BEB6C4FCD2}" srcOrd="0" destOrd="0" parTransId="{8A6152BB-3586-40CA-9495-A3CDC29EBD1F}" sibTransId="{4D463679-B926-4446-9BA0-9183D99221C0}"/>
    <dgm:cxn modelId="{9384B3F0-C731-41C6-AC05-55D29A4283CE}" type="presOf" srcId="{4F5AE4E3-8172-4934-A0ED-C0821EF29758}" destId="{96DF31C5-67B0-466E-845F-71CAFEC8AB28}" srcOrd="0" destOrd="0" presId="urn:microsoft.com/office/officeart/2008/layout/LinedList"/>
    <dgm:cxn modelId="{56D03DE0-B45D-4D84-BBF2-E7910E687A70}" srcId="{64A66163-1FB9-4600-85FC-4721B3177D4F}" destId="{BD326D6E-0747-41DB-961F-CC03D9DD2B1E}" srcOrd="1" destOrd="0" parTransId="{6DC8A571-0442-4CE8-8049-A2D4A7D3F609}" sibTransId="{3081F6D7-24BB-404C-8AD7-BE3BAA8194EB}"/>
    <dgm:cxn modelId="{5EBDA65C-5D03-4E24-9324-30FB71C41946}" srcId="{423B9B19-89AD-4AA0-B338-CAB43D7E3BE6}" destId="{4F5AE4E3-8172-4934-A0ED-C0821EF29758}" srcOrd="3" destOrd="0" parTransId="{BA635855-A0C9-4E50-8C2E-13D6B983929C}" sibTransId="{282DD96F-CCF6-4DD4-A835-DBC15E57D518}"/>
    <dgm:cxn modelId="{389BE89A-15EB-4B5B-B2B6-2447F3368E03}" srcId="{64A66163-1FB9-4600-85FC-4721B3177D4F}" destId="{7634E32D-B739-48C5-9B9D-7917CA3E0546}" srcOrd="3" destOrd="0" parTransId="{A60EFA5A-B1DC-410E-B3B3-B2719F5BF247}" sibTransId="{C1DC2CA9-00E3-460C-993C-55A77FFC312C}"/>
    <dgm:cxn modelId="{6244F8FF-F72B-4C27-9AD4-C90963D3D63A}" srcId="{423B9B19-89AD-4AA0-B338-CAB43D7E3BE6}" destId="{E5049FFE-988E-4FDE-81AE-0D1707906C0D}" srcOrd="0" destOrd="0" parTransId="{A20A6DB6-9A63-4C59-BC75-D703273B7AD2}" sibTransId="{406346C8-9856-429F-A73A-179334961358}"/>
    <dgm:cxn modelId="{D8A79519-E45A-4F9D-A868-2BB9FC1133DA}" srcId="{D1AE6B38-0163-4889-8E75-9723094C90B1}" destId="{61CBFC98-BF2F-48E8-B051-AD0A62D5B77D}" srcOrd="3" destOrd="0" parTransId="{1AB3AAE6-85B3-4A1F-907C-1815D8AEBACD}" sibTransId="{E0A6FC72-8DD9-48C9-8267-5223A5350A8A}"/>
    <dgm:cxn modelId="{86966BFF-080A-4B89-AA03-157D0B1F61C1}" type="presOf" srcId="{3B8E884D-CD3C-4E04-863A-5ECBA42E9C9C}" destId="{DBC4562D-3FA9-43B5-BC44-3522973FCB5E}" srcOrd="0" destOrd="0" presId="urn:microsoft.com/office/officeart/2008/layout/LinedList"/>
    <dgm:cxn modelId="{C8E4AC65-5FB7-45D9-A167-013AF7948A94}" type="presOf" srcId="{1C8FEE24-6536-4F81-B0A4-755A1E95F392}" destId="{EDF7822F-5537-4E3C-A9B1-D624D271F261}" srcOrd="0" destOrd="0" presId="urn:microsoft.com/office/officeart/2008/layout/LinedList"/>
    <dgm:cxn modelId="{11A01FAA-0C8D-488E-9876-9D150AC52B13}" type="presOf" srcId="{64A66163-1FB9-4600-85FC-4721B3177D4F}" destId="{6E04C790-4A78-49A9-A583-9819290DBA87}" srcOrd="0" destOrd="0" presId="urn:microsoft.com/office/officeart/2008/layout/LinedList"/>
    <dgm:cxn modelId="{15DD650C-0B27-4DF9-943E-D6FC8A8798E7}" type="presOf" srcId="{0144F784-B9AA-4918-B29F-03E5800D4B6F}" destId="{74B25AB7-CC1F-4155-8779-579F8FA5C7A4}" srcOrd="0" destOrd="0" presId="urn:microsoft.com/office/officeart/2008/layout/LinedList"/>
    <dgm:cxn modelId="{D8F071C9-F4B6-4EEC-A2B2-D227D5CF658F}" srcId="{D1AE6B38-0163-4889-8E75-9723094C90B1}" destId="{D3DA498E-83FE-4220-BEA8-D3402ED28068}" srcOrd="1" destOrd="0" parTransId="{C1D3A981-FF11-4F8E-A317-B74ABF750DEC}" sibTransId="{BFED1105-4586-412B-82B0-C3862548E72E}"/>
    <dgm:cxn modelId="{400104FF-1EE7-4212-B924-300D2E3B3297}" srcId="{64A66163-1FB9-4600-85FC-4721B3177D4F}" destId="{3B8E884D-CD3C-4E04-863A-5ECBA42E9C9C}" srcOrd="2" destOrd="0" parTransId="{86CF3783-64C5-4415-AE97-D8A5739959AA}" sibTransId="{BE5BB8F2-C616-4FA1-A600-16AB41D6B3C4}"/>
    <dgm:cxn modelId="{58D681F5-CABF-40EF-B059-CBD4EFBFDB47}" srcId="{D1AE6B38-0163-4889-8E75-9723094C90B1}" destId="{D1B42048-8BCC-480A-9077-ADFBBBA874F8}" srcOrd="2" destOrd="0" parTransId="{A8CC2A0E-B158-45AD-8273-B57EF6859BCC}" sibTransId="{4E0C6F89-1709-4B5B-8EE2-D92B60B055D6}"/>
    <dgm:cxn modelId="{42265480-BDCC-487B-B639-0F02324141FA}" type="presOf" srcId="{D1AE6B38-0163-4889-8E75-9723094C90B1}" destId="{7885D9A7-507B-4CD8-81DE-A10D1CB89408}" srcOrd="0" destOrd="0" presId="urn:microsoft.com/office/officeart/2008/layout/LinedList"/>
    <dgm:cxn modelId="{891EC1DC-0096-41C2-A077-84E50CDEA09F}" type="presOf" srcId="{C39066B0-5187-41FC-B7EC-0A6395D76F34}" destId="{9671BEDD-E928-48FE-81BA-2F55D00E7385}" srcOrd="0" destOrd="0" presId="urn:microsoft.com/office/officeart/2008/layout/LinedList"/>
    <dgm:cxn modelId="{8B71F2E4-B7FA-4C48-8126-3729E97D5AFA}" srcId="{FAE023DD-521C-48E3-8F6C-57F963E556F2}" destId="{64A66163-1FB9-4600-85FC-4721B3177D4F}" srcOrd="0" destOrd="0" parTransId="{3E3376AA-2D9D-49C3-BDE5-DF3CFE1BB985}" sibTransId="{C774B30B-E322-48FF-8FBB-513A9247CCA4}"/>
    <dgm:cxn modelId="{DF3BE969-BC7A-4A71-9B0C-C442D5F87522}" srcId="{FAE023DD-521C-48E3-8F6C-57F963E556F2}" destId="{423B9B19-89AD-4AA0-B338-CAB43D7E3BE6}" srcOrd="2" destOrd="0" parTransId="{49E0B5E1-48B6-4DEC-802C-C418EBDE5DC2}" sibTransId="{BADDD1D0-187F-4536-8A69-234E4BD3B10F}"/>
    <dgm:cxn modelId="{13A446D3-C10D-45C9-B7BF-87646C39D49E}" srcId="{D1AE6B38-0163-4889-8E75-9723094C90B1}" destId="{1C8FEE24-6536-4F81-B0A4-755A1E95F392}" srcOrd="0" destOrd="0" parTransId="{372FDD11-DB49-4D92-9FAA-E1597E27BFF9}" sibTransId="{7DBFC26B-7A77-4D12-A5E3-E68BB5F49DF0}"/>
    <dgm:cxn modelId="{FFB44C7D-349A-47D1-B397-05283D3AACA4}" type="presOf" srcId="{423B9B19-89AD-4AA0-B338-CAB43D7E3BE6}" destId="{0F1724A0-F2C0-4964-B69F-6184AC622E40}" srcOrd="0" destOrd="0" presId="urn:microsoft.com/office/officeart/2008/layout/LinedList"/>
    <dgm:cxn modelId="{D34BF4F2-B4EA-4AD8-9355-8F5F1042CE28}" type="presOf" srcId="{E5049FFE-988E-4FDE-81AE-0D1707906C0D}" destId="{3B96DDEA-02CB-4BC4-BA86-26EE28BE77BC}" srcOrd="0" destOrd="0" presId="urn:microsoft.com/office/officeart/2008/layout/LinedList"/>
    <dgm:cxn modelId="{E88207E1-8C10-4061-9D1D-30AD8BC7A428}" type="presOf" srcId="{FAE023DD-521C-48E3-8F6C-57F963E556F2}" destId="{ECF91354-FB23-43B1-A86F-FE69B6D32203}" srcOrd="0" destOrd="0" presId="urn:microsoft.com/office/officeart/2008/layout/LinedList"/>
    <dgm:cxn modelId="{BC6FDE51-FC4E-4B09-8697-EDC4E59463BE}" srcId="{423B9B19-89AD-4AA0-B338-CAB43D7E3BE6}" destId="{C39066B0-5187-41FC-B7EC-0A6395D76F34}" srcOrd="2" destOrd="0" parTransId="{FC81B98A-F50F-4E9D-8EAB-75E3A354B059}" sibTransId="{81591FD1-E5B7-42D3-A38C-C37D5A65E371}"/>
    <dgm:cxn modelId="{4BE53439-C734-444E-B3FE-B4452E2598B1}" type="presOf" srcId="{D3DA498E-83FE-4220-BEA8-D3402ED28068}" destId="{918CC8A2-6B40-4158-8725-BD9529CE902C}" srcOrd="0" destOrd="0" presId="urn:microsoft.com/office/officeart/2008/layout/LinedList"/>
    <dgm:cxn modelId="{A3B09E97-5264-4DF4-AC3D-6F9BCF4F3705}" type="presOf" srcId="{7634E32D-B739-48C5-9B9D-7917CA3E0546}" destId="{6BD743E7-E908-47EC-ADBE-A4EFFEB771D3}" srcOrd="0" destOrd="0" presId="urn:microsoft.com/office/officeart/2008/layout/LinedList"/>
    <dgm:cxn modelId="{E0BAAFBE-2044-42C9-BB77-3691CCD0BB13}" type="presOf" srcId="{61CBFC98-BF2F-48E8-B051-AD0A62D5B77D}" destId="{D92E8C12-1298-480F-815A-1C58580B94C6}" srcOrd="0" destOrd="0" presId="urn:microsoft.com/office/officeart/2008/layout/LinedList"/>
    <dgm:cxn modelId="{A7AEFCA9-09FD-4C95-A2C9-7E810D165E23}" type="presParOf" srcId="{ECF91354-FB23-43B1-A86F-FE69B6D32203}" destId="{06034E87-CF9D-4768-A59E-B3BB96DAAFCE}" srcOrd="0" destOrd="0" presId="urn:microsoft.com/office/officeart/2008/layout/LinedList"/>
    <dgm:cxn modelId="{3D1DA651-B141-4F77-9719-DF516A90DAFC}" type="presParOf" srcId="{ECF91354-FB23-43B1-A86F-FE69B6D32203}" destId="{0B194167-7C5B-4890-9C14-ED4D9EB1DC85}" srcOrd="1" destOrd="0" presId="urn:microsoft.com/office/officeart/2008/layout/LinedList"/>
    <dgm:cxn modelId="{DEC3ABF5-A4EE-41FB-B0AB-7A171B3CF3D5}" type="presParOf" srcId="{0B194167-7C5B-4890-9C14-ED4D9EB1DC85}" destId="{6E04C790-4A78-49A9-A583-9819290DBA87}" srcOrd="0" destOrd="0" presId="urn:microsoft.com/office/officeart/2008/layout/LinedList"/>
    <dgm:cxn modelId="{4070B94C-F0C4-41E8-A217-C889CE3690DF}" type="presParOf" srcId="{0B194167-7C5B-4890-9C14-ED4D9EB1DC85}" destId="{BC20C8D1-3065-4B22-9891-0DC7A0B56784}" srcOrd="1" destOrd="0" presId="urn:microsoft.com/office/officeart/2008/layout/LinedList"/>
    <dgm:cxn modelId="{5709688B-4B8B-4C08-83EF-4B47E4E4F428}" type="presParOf" srcId="{BC20C8D1-3065-4B22-9891-0DC7A0B56784}" destId="{90475392-BF1D-4279-BDF6-B6BCA1997B69}" srcOrd="0" destOrd="0" presId="urn:microsoft.com/office/officeart/2008/layout/LinedList"/>
    <dgm:cxn modelId="{E3D01A9E-3ED9-459C-B249-77FD3E8F56AF}" type="presParOf" srcId="{BC20C8D1-3065-4B22-9891-0DC7A0B56784}" destId="{53908378-0A7A-4583-B37C-7CF15AB15B4F}" srcOrd="1" destOrd="0" presId="urn:microsoft.com/office/officeart/2008/layout/LinedList"/>
    <dgm:cxn modelId="{951D6F17-4299-4519-A35C-F5C18DA13859}" type="presParOf" srcId="{53908378-0A7A-4583-B37C-7CF15AB15B4F}" destId="{FD50C40D-9B03-4860-8890-7DC3BA987FDC}" srcOrd="0" destOrd="0" presId="urn:microsoft.com/office/officeart/2008/layout/LinedList"/>
    <dgm:cxn modelId="{31667D65-0D3D-4F3A-B12B-822CF3DEF6C0}" type="presParOf" srcId="{53908378-0A7A-4583-B37C-7CF15AB15B4F}" destId="{F03AE7D8-2F24-4B34-8275-74F33A4CB626}" srcOrd="1" destOrd="0" presId="urn:microsoft.com/office/officeart/2008/layout/LinedList"/>
    <dgm:cxn modelId="{0F359965-174A-41E8-B22C-ED199591CAF7}" type="presParOf" srcId="{53908378-0A7A-4583-B37C-7CF15AB15B4F}" destId="{5AB1A0B5-078A-4C68-A833-11E4CA0D7812}" srcOrd="2" destOrd="0" presId="urn:microsoft.com/office/officeart/2008/layout/LinedList"/>
    <dgm:cxn modelId="{297B6EEA-13D1-4657-938B-03D661CEB657}" type="presParOf" srcId="{BC20C8D1-3065-4B22-9891-0DC7A0B56784}" destId="{9CCD55B0-13CD-43DC-884B-66569091A0C6}" srcOrd="2" destOrd="0" presId="urn:microsoft.com/office/officeart/2008/layout/LinedList"/>
    <dgm:cxn modelId="{B2E1A89C-D9B2-428D-A68A-A71828D32B13}" type="presParOf" srcId="{BC20C8D1-3065-4B22-9891-0DC7A0B56784}" destId="{15FA434C-160D-4B88-85A4-80F16CA38748}" srcOrd="3" destOrd="0" presId="urn:microsoft.com/office/officeart/2008/layout/LinedList"/>
    <dgm:cxn modelId="{CA97C8E8-DE2D-4034-803A-2A663318E6D6}" type="presParOf" srcId="{BC20C8D1-3065-4B22-9891-0DC7A0B56784}" destId="{3A40E739-0D3A-42C0-B5D4-02C09F226D5E}" srcOrd="4" destOrd="0" presId="urn:microsoft.com/office/officeart/2008/layout/LinedList"/>
    <dgm:cxn modelId="{D713AE69-08FA-4731-BD38-4668B3CCD48E}" type="presParOf" srcId="{3A40E739-0D3A-42C0-B5D4-02C09F226D5E}" destId="{EC577196-1B5B-4235-8C1F-1BBF9DB73929}" srcOrd="0" destOrd="0" presId="urn:microsoft.com/office/officeart/2008/layout/LinedList"/>
    <dgm:cxn modelId="{C9710093-EB46-4982-97D3-E23BE62B867A}" type="presParOf" srcId="{3A40E739-0D3A-42C0-B5D4-02C09F226D5E}" destId="{1E8997BF-39A6-451C-BFD6-3F0281540401}" srcOrd="1" destOrd="0" presId="urn:microsoft.com/office/officeart/2008/layout/LinedList"/>
    <dgm:cxn modelId="{A7022C01-192A-4257-906C-D124917F5DA9}" type="presParOf" srcId="{3A40E739-0D3A-42C0-B5D4-02C09F226D5E}" destId="{712E1AE9-E1B5-4686-9113-35B26936B367}" srcOrd="2" destOrd="0" presId="urn:microsoft.com/office/officeart/2008/layout/LinedList"/>
    <dgm:cxn modelId="{F340F0D5-E882-48BB-B188-447EBF66DB85}" type="presParOf" srcId="{BC20C8D1-3065-4B22-9891-0DC7A0B56784}" destId="{F8CAE2DD-8B27-4F44-85F9-22734F2CF277}" srcOrd="5" destOrd="0" presId="urn:microsoft.com/office/officeart/2008/layout/LinedList"/>
    <dgm:cxn modelId="{AC4EFC5A-2024-49CB-AC03-5AB0F0E72CE6}" type="presParOf" srcId="{BC20C8D1-3065-4B22-9891-0DC7A0B56784}" destId="{0D4EC9C9-7655-4B46-8AFE-C316D62B490F}" srcOrd="6" destOrd="0" presId="urn:microsoft.com/office/officeart/2008/layout/LinedList"/>
    <dgm:cxn modelId="{CA827871-A6FA-41BA-B44D-AA2ED47CA376}" type="presParOf" srcId="{BC20C8D1-3065-4B22-9891-0DC7A0B56784}" destId="{C65FA753-248E-40FC-8CFC-5D57C4E9FF81}" srcOrd="7" destOrd="0" presId="urn:microsoft.com/office/officeart/2008/layout/LinedList"/>
    <dgm:cxn modelId="{E7D15FD7-33BC-4BDB-90F0-29201E766B83}" type="presParOf" srcId="{C65FA753-248E-40FC-8CFC-5D57C4E9FF81}" destId="{AA2C2FC6-BCCC-4C31-B2B1-B2EBD47460C5}" srcOrd="0" destOrd="0" presId="urn:microsoft.com/office/officeart/2008/layout/LinedList"/>
    <dgm:cxn modelId="{FC4968CA-4DD6-4752-A8B9-1C8905040DB1}" type="presParOf" srcId="{C65FA753-248E-40FC-8CFC-5D57C4E9FF81}" destId="{DBC4562D-3FA9-43B5-BC44-3522973FCB5E}" srcOrd="1" destOrd="0" presId="urn:microsoft.com/office/officeart/2008/layout/LinedList"/>
    <dgm:cxn modelId="{A8FAFD6E-ED3F-4E94-BC17-049564FA9C52}" type="presParOf" srcId="{C65FA753-248E-40FC-8CFC-5D57C4E9FF81}" destId="{0B5E3BB0-AEE7-4943-BB85-375E974C8FA9}" srcOrd="2" destOrd="0" presId="urn:microsoft.com/office/officeart/2008/layout/LinedList"/>
    <dgm:cxn modelId="{51CF3589-6C7C-4B21-B8C0-2240DD624A8A}" type="presParOf" srcId="{BC20C8D1-3065-4B22-9891-0DC7A0B56784}" destId="{F5AEDD2D-01DB-41F7-A8F2-CFC49B61484B}" srcOrd="8" destOrd="0" presId="urn:microsoft.com/office/officeart/2008/layout/LinedList"/>
    <dgm:cxn modelId="{7E7C95A8-ECCB-4B8C-B299-8E347DF85908}" type="presParOf" srcId="{BC20C8D1-3065-4B22-9891-0DC7A0B56784}" destId="{44DEB50B-8691-418A-9488-5EC22042D568}" srcOrd="9" destOrd="0" presId="urn:microsoft.com/office/officeart/2008/layout/LinedList"/>
    <dgm:cxn modelId="{59AFCE71-F7D7-4382-90C3-A0EAE4EBC81C}" type="presParOf" srcId="{BC20C8D1-3065-4B22-9891-0DC7A0B56784}" destId="{F1432EA3-FECD-4078-8525-1F0B8B99C6B7}" srcOrd="10" destOrd="0" presId="urn:microsoft.com/office/officeart/2008/layout/LinedList"/>
    <dgm:cxn modelId="{BD33D5CC-AFA0-4730-AC35-C0CD64BBEE75}" type="presParOf" srcId="{F1432EA3-FECD-4078-8525-1F0B8B99C6B7}" destId="{9092399B-F8ED-483A-8529-B4D1E322E08A}" srcOrd="0" destOrd="0" presId="urn:microsoft.com/office/officeart/2008/layout/LinedList"/>
    <dgm:cxn modelId="{E46924A3-B710-4794-9B39-42F8AE54748A}" type="presParOf" srcId="{F1432EA3-FECD-4078-8525-1F0B8B99C6B7}" destId="{6BD743E7-E908-47EC-ADBE-A4EFFEB771D3}" srcOrd="1" destOrd="0" presId="urn:microsoft.com/office/officeart/2008/layout/LinedList"/>
    <dgm:cxn modelId="{A671D765-3205-4765-9A2C-E7BDD16003BB}" type="presParOf" srcId="{F1432EA3-FECD-4078-8525-1F0B8B99C6B7}" destId="{81C61E50-33ED-43C8-83A8-E5B3EC9AE6C8}" srcOrd="2" destOrd="0" presId="urn:microsoft.com/office/officeart/2008/layout/LinedList"/>
    <dgm:cxn modelId="{52E2724F-8C1E-4354-B7A8-7DB31223D3CA}" type="presParOf" srcId="{BC20C8D1-3065-4B22-9891-0DC7A0B56784}" destId="{6A19D4E5-9890-4E8F-B88B-AECD90C32E59}" srcOrd="11" destOrd="0" presId="urn:microsoft.com/office/officeart/2008/layout/LinedList"/>
    <dgm:cxn modelId="{C9BD4B7E-F872-4EE5-BA88-069F88950757}" type="presParOf" srcId="{BC20C8D1-3065-4B22-9891-0DC7A0B56784}" destId="{EEBB191F-AF24-47B6-BB28-50FD016E9364}" srcOrd="12" destOrd="0" presId="urn:microsoft.com/office/officeart/2008/layout/LinedList"/>
    <dgm:cxn modelId="{9948FAC8-745E-4E3E-8008-5DA9A669C521}" type="presParOf" srcId="{ECF91354-FB23-43B1-A86F-FE69B6D32203}" destId="{F1976721-593E-4682-A844-D6B9B8CCF344}" srcOrd="2" destOrd="0" presId="urn:microsoft.com/office/officeart/2008/layout/LinedList"/>
    <dgm:cxn modelId="{F5713A17-0384-4C33-91E5-9EC66208A6DB}" type="presParOf" srcId="{ECF91354-FB23-43B1-A86F-FE69B6D32203}" destId="{037495D0-44DF-48CC-A3B2-D1B98EF8B832}" srcOrd="3" destOrd="0" presId="urn:microsoft.com/office/officeart/2008/layout/LinedList"/>
    <dgm:cxn modelId="{BDDD371F-09C5-4EFD-855C-28FC29F41B1D}" type="presParOf" srcId="{037495D0-44DF-48CC-A3B2-D1B98EF8B832}" destId="{7885D9A7-507B-4CD8-81DE-A10D1CB89408}" srcOrd="0" destOrd="0" presId="urn:microsoft.com/office/officeart/2008/layout/LinedList"/>
    <dgm:cxn modelId="{7DB4685E-D986-44B9-989D-35B1A0354979}" type="presParOf" srcId="{037495D0-44DF-48CC-A3B2-D1B98EF8B832}" destId="{F0D3414F-746A-4234-A2A1-7D05256F5158}" srcOrd="1" destOrd="0" presId="urn:microsoft.com/office/officeart/2008/layout/LinedList"/>
    <dgm:cxn modelId="{05DABE84-E498-479E-B99E-FAD68376353D}" type="presParOf" srcId="{F0D3414F-746A-4234-A2A1-7D05256F5158}" destId="{1F32E37C-2631-4255-A3F7-1573B73A638C}" srcOrd="0" destOrd="0" presId="urn:microsoft.com/office/officeart/2008/layout/LinedList"/>
    <dgm:cxn modelId="{63E96888-91BF-4B82-98C4-B12FFB741818}" type="presParOf" srcId="{F0D3414F-746A-4234-A2A1-7D05256F5158}" destId="{5546A25D-E9C9-4901-9A73-710166D25CA1}" srcOrd="1" destOrd="0" presId="urn:microsoft.com/office/officeart/2008/layout/LinedList"/>
    <dgm:cxn modelId="{E4B2BD6D-1811-438A-A207-A40CDA8B38E0}" type="presParOf" srcId="{5546A25D-E9C9-4901-9A73-710166D25CA1}" destId="{376E7FCC-20E8-43F9-83E9-A783D7E3D649}" srcOrd="0" destOrd="0" presId="urn:microsoft.com/office/officeart/2008/layout/LinedList"/>
    <dgm:cxn modelId="{741CEF0D-20C3-4199-9F61-CF5445960787}" type="presParOf" srcId="{5546A25D-E9C9-4901-9A73-710166D25CA1}" destId="{EDF7822F-5537-4E3C-A9B1-D624D271F261}" srcOrd="1" destOrd="0" presId="urn:microsoft.com/office/officeart/2008/layout/LinedList"/>
    <dgm:cxn modelId="{771DC4CC-6186-42C5-97A5-CEAB66B4E30C}" type="presParOf" srcId="{5546A25D-E9C9-4901-9A73-710166D25CA1}" destId="{5640F312-BCBE-46CA-873E-D422C8C3A939}" srcOrd="2" destOrd="0" presId="urn:microsoft.com/office/officeart/2008/layout/LinedList"/>
    <dgm:cxn modelId="{028D2AFE-C26D-4D76-BFCF-9361FC84FAE8}" type="presParOf" srcId="{F0D3414F-746A-4234-A2A1-7D05256F5158}" destId="{77F6C7E0-5158-43C1-A814-22C44BF282E8}" srcOrd="2" destOrd="0" presId="urn:microsoft.com/office/officeart/2008/layout/LinedList"/>
    <dgm:cxn modelId="{20CF60E8-1EA0-442F-98B5-4A3FD30126D6}" type="presParOf" srcId="{F0D3414F-746A-4234-A2A1-7D05256F5158}" destId="{6B29CE0B-26C8-43BC-9F85-6989DA4F6CA7}" srcOrd="3" destOrd="0" presId="urn:microsoft.com/office/officeart/2008/layout/LinedList"/>
    <dgm:cxn modelId="{D24B4D51-1855-40B5-ADB3-BE3652414B98}" type="presParOf" srcId="{F0D3414F-746A-4234-A2A1-7D05256F5158}" destId="{9D51996C-09A9-4E99-8902-7CF930E32787}" srcOrd="4" destOrd="0" presId="urn:microsoft.com/office/officeart/2008/layout/LinedList"/>
    <dgm:cxn modelId="{533197D0-2AB5-4202-B221-3F135C23D02C}" type="presParOf" srcId="{9D51996C-09A9-4E99-8902-7CF930E32787}" destId="{8AEB342B-3559-4E6C-8EB6-C8A8F89E8F6E}" srcOrd="0" destOrd="0" presId="urn:microsoft.com/office/officeart/2008/layout/LinedList"/>
    <dgm:cxn modelId="{8655B23F-5B3E-42E6-9665-BEE039E20430}" type="presParOf" srcId="{9D51996C-09A9-4E99-8902-7CF930E32787}" destId="{918CC8A2-6B40-4158-8725-BD9529CE902C}" srcOrd="1" destOrd="0" presId="urn:microsoft.com/office/officeart/2008/layout/LinedList"/>
    <dgm:cxn modelId="{62D0826C-9F84-48EF-83F1-097190960E45}" type="presParOf" srcId="{9D51996C-09A9-4E99-8902-7CF930E32787}" destId="{52EC9394-A8DD-43A7-8DDC-E89D52B0D863}" srcOrd="2" destOrd="0" presId="urn:microsoft.com/office/officeart/2008/layout/LinedList"/>
    <dgm:cxn modelId="{8C7ACF7D-FD44-4945-8811-B6EE2E0F4E2F}" type="presParOf" srcId="{F0D3414F-746A-4234-A2A1-7D05256F5158}" destId="{9D1C5668-283F-453E-A379-EADB19450F51}" srcOrd="5" destOrd="0" presId="urn:microsoft.com/office/officeart/2008/layout/LinedList"/>
    <dgm:cxn modelId="{CD48D620-2321-42D3-A4C2-41505A1A981B}" type="presParOf" srcId="{F0D3414F-746A-4234-A2A1-7D05256F5158}" destId="{EFCCC661-B1C3-4339-AEF5-589D38B8D0DC}" srcOrd="6" destOrd="0" presId="urn:microsoft.com/office/officeart/2008/layout/LinedList"/>
    <dgm:cxn modelId="{61F64BB7-8EFC-47D3-84CD-25A0D937D493}" type="presParOf" srcId="{F0D3414F-746A-4234-A2A1-7D05256F5158}" destId="{EA62AFAD-D309-4E73-8628-67DE44AEA9DD}" srcOrd="7" destOrd="0" presId="urn:microsoft.com/office/officeart/2008/layout/LinedList"/>
    <dgm:cxn modelId="{680D3DDD-C5DA-43F7-BB6D-508E45D728EF}" type="presParOf" srcId="{EA62AFAD-D309-4E73-8628-67DE44AEA9DD}" destId="{47F0B9C6-D936-4A29-8488-1F5FC94767A0}" srcOrd="0" destOrd="0" presId="urn:microsoft.com/office/officeart/2008/layout/LinedList"/>
    <dgm:cxn modelId="{46DF4791-8799-4C63-BBB7-2E7559D8536C}" type="presParOf" srcId="{EA62AFAD-D309-4E73-8628-67DE44AEA9DD}" destId="{0FE08CC2-938D-4EB1-A4E3-90B44D494E1A}" srcOrd="1" destOrd="0" presId="urn:microsoft.com/office/officeart/2008/layout/LinedList"/>
    <dgm:cxn modelId="{E8EBECBD-B448-45C9-9A76-B3D479FFDE25}" type="presParOf" srcId="{EA62AFAD-D309-4E73-8628-67DE44AEA9DD}" destId="{B2ED6628-2716-4428-9547-75BA5E6FCC80}" srcOrd="2" destOrd="0" presId="urn:microsoft.com/office/officeart/2008/layout/LinedList"/>
    <dgm:cxn modelId="{171D014F-1517-4189-957E-F2F2DEC74B47}" type="presParOf" srcId="{F0D3414F-746A-4234-A2A1-7D05256F5158}" destId="{1988F752-BB16-48D8-BD0E-AD2447E74BC2}" srcOrd="8" destOrd="0" presId="urn:microsoft.com/office/officeart/2008/layout/LinedList"/>
    <dgm:cxn modelId="{626E021D-4348-4E55-A823-2766E8F6ACFF}" type="presParOf" srcId="{F0D3414F-746A-4234-A2A1-7D05256F5158}" destId="{A009CFC2-148B-490D-BC01-8DC737EBB25F}" srcOrd="9" destOrd="0" presId="urn:microsoft.com/office/officeart/2008/layout/LinedList"/>
    <dgm:cxn modelId="{BECA7C6A-217C-4788-8F55-145B665F0387}" type="presParOf" srcId="{F0D3414F-746A-4234-A2A1-7D05256F5158}" destId="{989241C5-F283-4397-B077-E7758C063D97}" srcOrd="10" destOrd="0" presId="urn:microsoft.com/office/officeart/2008/layout/LinedList"/>
    <dgm:cxn modelId="{4D51ED12-79F7-4087-B24A-B3172C386D4C}" type="presParOf" srcId="{989241C5-F283-4397-B077-E7758C063D97}" destId="{FBD51820-5AFD-4119-AB9E-DD9B14CC9D29}" srcOrd="0" destOrd="0" presId="urn:microsoft.com/office/officeart/2008/layout/LinedList"/>
    <dgm:cxn modelId="{DBC6FA04-72FA-4743-975A-96692524DF7A}" type="presParOf" srcId="{989241C5-F283-4397-B077-E7758C063D97}" destId="{D92E8C12-1298-480F-815A-1C58580B94C6}" srcOrd="1" destOrd="0" presId="urn:microsoft.com/office/officeart/2008/layout/LinedList"/>
    <dgm:cxn modelId="{2F5EA897-B867-45C9-8237-1D19FA692C72}" type="presParOf" srcId="{989241C5-F283-4397-B077-E7758C063D97}" destId="{29A668C7-9FDC-46B2-9634-9BE01DC9EA07}" srcOrd="2" destOrd="0" presId="urn:microsoft.com/office/officeart/2008/layout/LinedList"/>
    <dgm:cxn modelId="{43AF40C8-CD88-4308-BC5A-67CB0DAD5AD2}" type="presParOf" srcId="{F0D3414F-746A-4234-A2A1-7D05256F5158}" destId="{CE8F8179-5276-4504-97EC-93F8347407DC}" srcOrd="11" destOrd="0" presId="urn:microsoft.com/office/officeart/2008/layout/LinedList"/>
    <dgm:cxn modelId="{53F0C5EC-9397-4214-A8C1-CB5E38E1A1EC}" type="presParOf" srcId="{F0D3414F-746A-4234-A2A1-7D05256F5158}" destId="{38DB499B-1CDA-48D0-8857-3C494763FB2F}" srcOrd="12" destOrd="0" presId="urn:microsoft.com/office/officeart/2008/layout/LinedList"/>
    <dgm:cxn modelId="{04B7FA24-7A83-4237-B43E-9EF135206CC7}" type="presParOf" srcId="{ECF91354-FB23-43B1-A86F-FE69B6D32203}" destId="{FF4E7E0D-8424-4273-AFD5-573F39817922}" srcOrd="4" destOrd="0" presId="urn:microsoft.com/office/officeart/2008/layout/LinedList"/>
    <dgm:cxn modelId="{D90C6AEF-7B39-402B-AD9E-4E5A43C99908}" type="presParOf" srcId="{ECF91354-FB23-43B1-A86F-FE69B6D32203}" destId="{00ED2D3A-BC50-4AAF-9FFC-FEBB1868A687}" srcOrd="5" destOrd="0" presId="urn:microsoft.com/office/officeart/2008/layout/LinedList"/>
    <dgm:cxn modelId="{1B5CF37A-FFEB-4421-B4B4-1F711C25DF74}" type="presParOf" srcId="{00ED2D3A-BC50-4AAF-9FFC-FEBB1868A687}" destId="{0F1724A0-F2C0-4964-B69F-6184AC622E40}" srcOrd="0" destOrd="0" presId="urn:microsoft.com/office/officeart/2008/layout/LinedList"/>
    <dgm:cxn modelId="{6AB84066-A059-422E-BFB6-2B5DA6195E26}" type="presParOf" srcId="{00ED2D3A-BC50-4AAF-9FFC-FEBB1868A687}" destId="{D7E02869-2FFD-4E14-90E5-1481C53C588F}" srcOrd="1" destOrd="0" presId="urn:microsoft.com/office/officeart/2008/layout/LinedList"/>
    <dgm:cxn modelId="{AF3521D3-AB5B-40AF-A90D-7ACEB19F1C5B}" type="presParOf" srcId="{D7E02869-2FFD-4E14-90E5-1481C53C588F}" destId="{E758C7C3-D239-435F-8E61-B5C0FECD0F8C}" srcOrd="0" destOrd="0" presId="urn:microsoft.com/office/officeart/2008/layout/LinedList"/>
    <dgm:cxn modelId="{275EB8D0-2FC9-4C65-B21A-1B8CFEB0AA80}" type="presParOf" srcId="{D7E02869-2FFD-4E14-90E5-1481C53C588F}" destId="{A1E11B3B-A173-41D2-BDA5-4896B6328F96}" srcOrd="1" destOrd="0" presId="urn:microsoft.com/office/officeart/2008/layout/LinedList"/>
    <dgm:cxn modelId="{48ED5BA6-5A54-42A2-9D83-49F44981A148}" type="presParOf" srcId="{A1E11B3B-A173-41D2-BDA5-4896B6328F96}" destId="{8A078A83-9F90-4EBD-BA67-396D8F4F928F}" srcOrd="0" destOrd="0" presId="urn:microsoft.com/office/officeart/2008/layout/LinedList"/>
    <dgm:cxn modelId="{04B1552C-696B-4EEC-8B48-48B84C6AEAE8}" type="presParOf" srcId="{A1E11B3B-A173-41D2-BDA5-4896B6328F96}" destId="{3B96DDEA-02CB-4BC4-BA86-26EE28BE77BC}" srcOrd="1" destOrd="0" presId="urn:microsoft.com/office/officeart/2008/layout/LinedList"/>
    <dgm:cxn modelId="{1A0AEFCB-A8FE-44F9-B72F-7E4E5D68A34A}" type="presParOf" srcId="{A1E11B3B-A173-41D2-BDA5-4896B6328F96}" destId="{64F65DD6-B94E-440C-9151-F1F43360A379}" srcOrd="2" destOrd="0" presId="urn:microsoft.com/office/officeart/2008/layout/LinedList"/>
    <dgm:cxn modelId="{3806024C-BB87-4DD0-A263-FAA2E087DE6A}" type="presParOf" srcId="{D7E02869-2FFD-4E14-90E5-1481C53C588F}" destId="{B1E6F0A5-6D8E-4644-BCE3-55D71EBC685B}" srcOrd="2" destOrd="0" presId="urn:microsoft.com/office/officeart/2008/layout/LinedList"/>
    <dgm:cxn modelId="{184564BD-3232-41EF-ABA4-F46EF503791F}" type="presParOf" srcId="{D7E02869-2FFD-4E14-90E5-1481C53C588F}" destId="{0457AE42-9E77-493D-B2E0-3C898A08D066}" srcOrd="3" destOrd="0" presId="urn:microsoft.com/office/officeart/2008/layout/LinedList"/>
    <dgm:cxn modelId="{8B7CECD1-E980-4DA8-A4D1-C7A088F26A2B}" type="presParOf" srcId="{D7E02869-2FFD-4E14-90E5-1481C53C588F}" destId="{39FC66C1-B373-4EC5-9B68-25B1327E6886}" srcOrd="4" destOrd="0" presId="urn:microsoft.com/office/officeart/2008/layout/LinedList"/>
    <dgm:cxn modelId="{59CEE240-AA2F-4597-A9A9-0C0A50D36ACD}" type="presParOf" srcId="{39FC66C1-B373-4EC5-9B68-25B1327E6886}" destId="{28D381E5-2F0B-4527-84EE-7A40B8EA5DFA}" srcOrd="0" destOrd="0" presId="urn:microsoft.com/office/officeart/2008/layout/LinedList"/>
    <dgm:cxn modelId="{342E73AE-071A-43C5-B5B1-A96336EDDE92}" type="presParOf" srcId="{39FC66C1-B373-4EC5-9B68-25B1327E6886}" destId="{74B25AB7-CC1F-4155-8779-579F8FA5C7A4}" srcOrd="1" destOrd="0" presId="urn:microsoft.com/office/officeart/2008/layout/LinedList"/>
    <dgm:cxn modelId="{E3A9F14D-DD30-439F-B3D7-EF997D3AB153}" type="presParOf" srcId="{39FC66C1-B373-4EC5-9B68-25B1327E6886}" destId="{80725438-8CF1-468D-965C-8744DA91C1EF}" srcOrd="2" destOrd="0" presId="urn:microsoft.com/office/officeart/2008/layout/LinedList"/>
    <dgm:cxn modelId="{A237C103-B0FE-43B1-9999-C008C41C76E1}" type="presParOf" srcId="{D7E02869-2FFD-4E14-90E5-1481C53C588F}" destId="{044BEEE5-AE8D-4C62-A9DB-B263FD31A956}" srcOrd="5" destOrd="0" presId="urn:microsoft.com/office/officeart/2008/layout/LinedList"/>
    <dgm:cxn modelId="{C6CB53DD-7AD5-42F9-82AB-388CDB3D415A}" type="presParOf" srcId="{D7E02869-2FFD-4E14-90E5-1481C53C588F}" destId="{8A883B27-70AD-4FA2-8DCF-AB4285BC521D}" srcOrd="6" destOrd="0" presId="urn:microsoft.com/office/officeart/2008/layout/LinedList"/>
    <dgm:cxn modelId="{C0D92D24-90CE-4D2E-A403-DBC2B5D34D12}" type="presParOf" srcId="{D7E02869-2FFD-4E14-90E5-1481C53C588F}" destId="{392450CB-DBB4-4627-912F-A9368AF5C344}" srcOrd="7" destOrd="0" presId="urn:microsoft.com/office/officeart/2008/layout/LinedList"/>
    <dgm:cxn modelId="{C38C4A19-81DB-47E3-830C-7A8B91028448}" type="presParOf" srcId="{392450CB-DBB4-4627-912F-A9368AF5C344}" destId="{256AA968-2128-4ACC-8C84-E0309D6E9A4E}" srcOrd="0" destOrd="0" presId="urn:microsoft.com/office/officeart/2008/layout/LinedList"/>
    <dgm:cxn modelId="{20BF2A96-1E5E-45C2-BD42-DE4915573E13}" type="presParOf" srcId="{392450CB-DBB4-4627-912F-A9368AF5C344}" destId="{9671BEDD-E928-48FE-81BA-2F55D00E7385}" srcOrd="1" destOrd="0" presId="urn:microsoft.com/office/officeart/2008/layout/LinedList"/>
    <dgm:cxn modelId="{CD3AF472-CF3E-45D4-AEBB-62A17A37A036}" type="presParOf" srcId="{392450CB-DBB4-4627-912F-A9368AF5C344}" destId="{82394745-C683-4741-A5D6-6DE307366A12}" srcOrd="2" destOrd="0" presId="urn:microsoft.com/office/officeart/2008/layout/LinedList"/>
    <dgm:cxn modelId="{C346CA75-FD31-49FC-A93C-0B0E987BD11C}" type="presParOf" srcId="{D7E02869-2FFD-4E14-90E5-1481C53C588F}" destId="{7AF0B11F-396C-4018-A60F-F24664C32BE0}" srcOrd="8" destOrd="0" presId="urn:microsoft.com/office/officeart/2008/layout/LinedList"/>
    <dgm:cxn modelId="{1664F9D8-CB17-486D-987C-451B6074C0FE}" type="presParOf" srcId="{D7E02869-2FFD-4E14-90E5-1481C53C588F}" destId="{2825F529-BDF7-434E-9E63-4129B6AA0C6F}" srcOrd="9" destOrd="0" presId="urn:microsoft.com/office/officeart/2008/layout/LinedList"/>
    <dgm:cxn modelId="{6ED34ED4-D2F8-4D15-B12E-DA4887A9FE09}" type="presParOf" srcId="{D7E02869-2FFD-4E14-90E5-1481C53C588F}" destId="{892369C1-6DF8-4307-B4E0-D3A759A446DC}" srcOrd="10" destOrd="0" presId="urn:microsoft.com/office/officeart/2008/layout/LinedList"/>
    <dgm:cxn modelId="{88943B5E-EB4E-49A4-91F0-7171D846A22B}" type="presParOf" srcId="{892369C1-6DF8-4307-B4E0-D3A759A446DC}" destId="{4B1FA73D-8E65-4821-B1E2-9B7D9C41CCD4}" srcOrd="0" destOrd="0" presId="urn:microsoft.com/office/officeart/2008/layout/LinedList"/>
    <dgm:cxn modelId="{38873E05-AF75-49BA-81A3-57A5806D4AF4}" type="presParOf" srcId="{892369C1-6DF8-4307-B4E0-D3A759A446DC}" destId="{96DF31C5-67B0-466E-845F-71CAFEC8AB28}" srcOrd="1" destOrd="0" presId="urn:microsoft.com/office/officeart/2008/layout/LinedList"/>
    <dgm:cxn modelId="{5FB498FE-81ED-4F6E-BF5E-D8EF0C752D55}" type="presParOf" srcId="{892369C1-6DF8-4307-B4E0-D3A759A446DC}" destId="{444DB048-D98C-4506-A250-EEDAFC6EAB5C}" srcOrd="2" destOrd="0" presId="urn:microsoft.com/office/officeart/2008/layout/LinedList"/>
    <dgm:cxn modelId="{6E05A24C-75FF-40C9-BE2F-AE3804CEE89F}" type="presParOf" srcId="{D7E02869-2FFD-4E14-90E5-1481C53C588F}" destId="{3FFB7CE2-783A-4C1F-BA90-A9B5900B220B}" srcOrd="11" destOrd="0" presId="urn:microsoft.com/office/officeart/2008/layout/LinedList"/>
    <dgm:cxn modelId="{3E9831B7-D1F8-467C-A15E-4AF78D669F5C}" type="presParOf" srcId="{D7E02869-2FFD-4E14-90E5-1481C53C588F}" destId="{1BF71719-6BD4-4D6D-B49F-3D88A61F0060}"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1BD746-C259-466D-BBE4-6DEDDF270E8E}"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en-US"/>
        </a:p>
      </dgm:t>
    </dgm:pt>
    <dgm:pt modelId="{6F1EDE18-75C7-4E87-82A6-C38055BE3A5A}">
      <dgm:prSet custT="1"/>
      <dgm:spPr/>
      <dgm:t>
        <a:bodyPr/>
        <a:lstStyle/>
        <a:p>
          <a:pPr rtl="0"/>
          <a:r>
            <a:rPr lang="en-US" sz="2000" dirty="0" smtClean="0"/>
            <a:t>Establish mathematics goals to focus learning. </a:t>
          </a:r>
          <a:endParaRPr lang="en-US" sz="2000" dirty="0"/>
        </a:p>
      </dgm:t>
    </dgm:pt>
    <dgm:pt modelId="{70149BA4-9C8F-4121-81A6-B34D89238D55}" type="parTrans" cxnId="{C77CFAF6-EE2E-493F-A2CF-766A6DD32CE6}">
      <dgm:prSet/>
      <dgm:spPr/>
      <dgm:t>
        <a:bodyPr/>
        <a:lstStyle/>
        <a:p>
          <a:endParaRPr lang="en-US" sz="2000"/>
        </a:p>
      </dgm:t>
    </dgm:pt>
    <dgm:pt modelId="{52D1C900-01AC-455C-9803-CDDDF396E211}" type="sibTrans" cxnId="{C77CFAF6-EE2E-493F-A2CF-766A6DD32CE6}">
      <dgm:prSet/>
      <dgm:spPr/>
      <dgm:t>
        <a:bodyPr/>
        <a:lstStyle/>
        <a:p>
          <a:endParaRPr lang="en-US" sz="2000"/>
        </a:p>
      </dgm:t>
    </dgm:pt>
    <dgm:pt modelId="{1EE79A87-FD14-4DD1-BE0B-2973904DE453}">
      <dgm:prSet custT="1"/>
      <dgm:spPr/>
      <dgm:t>
        <a:bodyPr/>
        <a:lstStyle/>
        <a:p>
          <a:pPr rtl="0"/>
          <a:r>
            <a:rPr lang="en-US" sz="2000" smtClean="0"/>
            <a:t>Implement tasks that promote reasoning and problem solving. </a:t>
          </a:r>
          <a:endParaRPr lang="en-US" sz="2000"/>
        </a:p>
      </dgm:t>
    </dgm:pt>
    <dgm:pt modelId="{5D2D89B4-60AE-437C-8CBB-4BD315E5EBBD}" type="parTrans" cxnId="{5843D1E5-1BB4-4455-9B17-0E7321FF1FD1}">
      <dgm:prSet/>
      <dgm:spPr/>
      <dgm:t>
        <a:bodyPr/>
        <a:lstStyle/>
        <a:p>
          <a:endParaRPr lang="en-US" sz="2000"/>
        </a:p>
      </dgm:t>
    </dgm:pt>
    <dgm:pt modelId="{39930E49-9301-4914-8363-135339BCACD1}" type="sibTrans" cxnId="{5843D1E5-1BB4-4455-9B17-0E7321FF1FD1}">
      <dgm:prSet/>
      <dgm:spPr/>
      <dgm:t>
        <a:bodyPr/>
        <a:lstStyle/>
        <a:p>
          <a:endParaRPr lang="en-US" sz="2000"/>
        </a:p>
      </dgm:t>
    </dgm:pt>
    <dgm:pt modelId="{0C380DCE-A772-472A-8135-BF146B120901}">
      <dgm:prSet custT="1"/>
      <dgm:spPr/>
      <dgm:t>
        <a:bodyPr/>
        <a:lstStyle/>
        <a:p>
          <a:pPr rtl="0"/>
          <a:r>
            <a:rPr lang="en-US" sz="2000" smtClean="0"/>
            <a:t>Use and connect mathematical representations. </a:t>
          </a:r>
          <a:endParaRPr lang="en-US" sz="2000"/>
        </a:p>
      </dgm:t>
    </dgm:pt>
    <dgm:pt modelId="{413C93FF-B714-4AE2-B853-E51AF7F9FCF8}" type="parTrans" cxnId="{9FF36062-4C79-4BCC-A2C2-3C358FAD483A}">
      <dgm:prSet/>
      <dgm:spPr/>
      <dgm:t>
        <a:bodyPr/>
        <a:lstStyle/>
        <a:p>
          <a:endParaRPr lang="en-US" sz="2000"/>
        </a:p>
      </dgm:t>
    </dgm:pt>
    <dgm:pt modelId="{46816D3B-6F4D-413C-971C-0D28E7481AF4}" type="sibTrans" cxnId="{9FF36062-4C79-4BCC-A2C2-3C358FAD483A}">
      <dgm:prSet/>
      <dgm:spPr/>
      <dgm:t>
        <a:bodyPr/>
        <a:lstStyle/>
        <a:p>
          <a:endParaRPr lang="en-US" sz="2000"/>
        </a:p>
      </dgm:t>
    </dgm:pt>
    <dgm:pt modelId="{77D02AF8-D3DF-4250-BBB9-DF05D531C923}">
      <dgm:prSet custT="1"/>
      <dgm:spPr/>
      <dgm:t>
        <a:bodyPr/>
        <a:lstStyle/>
        <a:p>
          <a:pPr rtl="0"/>
          <a:r>
            <a:rPr lang="en-US" sz="2000" smtClean="0"/>
            <a:t>Facilitate meaningful mathematical discourse.</a:t>
          </a:r>
          <a:endParaRPr lang="en-US" sz="2000"/>
        </a:p>
      </dgm:t>
    </dgm:pt>
    <dgm:pt modelId="{B1BC98FE-E91E-4043-9DA7-2CD56CF34E38}" type="parTrans" cxnId="{53D77DEE-7F63-435C-9726-C2F68050A60D}">
      <dgm:prSet/>
      <dgm:spPr/>
      <dgm:t>
        <a:bodyPr/>
        <a:lstStyle/>
        <a:p>
          <a:endParaRPr lang="en-US" sz="2000"/>
        </a:p>
      </dgm:t>
    </dgm:pt>
    <dgm:pt modelId="{76132A2E-5061-4D28-BA71-2E0F5915676B}" type="sibTrans" cxnId="{53D77DEE-7F63-435C-9726-C2F68050A60D}">
      <dgm:prSet/>
      <dgm:spPr/>
      <dgm:t>
        <a:bodyPr/>
        <a:lstStyle/>
        <a:p>
          <a:endParaRPr lang="en-US" sz="2000"/>
        </a:p>
      </dgm:t>
    </dgm:pt>
    <dgm:pt modelId="{EF781543-6AEA-49C5-BA50-BB16916D36F9}">
      <dgm:prSet custT="1"/>
      <dgm:spPr/>
      <dgm:t>
        <a:bodyPr/>
        <a:lstStyle/>
        <a:p>
          <a:pPr rtl="0"/>
          <a:r>
            <a:rPr lang="en-US" sz="2000" smtClean="0"/>
            <a:t>Pose purposeful questions. </a:t>
          </a:r>
          <a:endParaRPr lang="en-US" sz="2000"/>
        </a:p>
      </dgm:t>
    </dgm:pt>
    <dgm:pt modelId="{BC8A164F-BBB3-4966-AEE5-7C47C28E2DFA}" type="parTrans" cxnId="{201D0959-5388-4761-AA3E-5DF4CDAB1769}">
      <dgm:prSet/>
      <dgm:spPr/>
      <dgm:t>
        <a:bodyPr/>
        <a:lstStyle/>
        <a:p>
          <a:endParaRPr lang="en-US" sz="2000"/>
        </a:p>
      </dgm:t>
    </dgm:pt>
    <dgm:pt modelId="{EBF65D00-C0CF-4F03-A3FD-D8E887A6B44A}" type="sibTrans" cxnId="{201D0959-5388-4761-AA3E-5DF4CDAB1769}">
      <dgm:prSet/>
      <dgm:spPr/>
      <dgm:t>
        <a:bodyPr/>
        <a:lstStyle/>
        <a:p>
          <a:endParaRPr lang="en-US" sz="2000"/>
        </a:p>
      </dgm:t>
    </dgm:pt>
    <dgm:pt modelId="{FA41D7CC-F9F5-4739-B49A-1272278F6B69}">
      <dgm:prSet custT="1"/>
      <dgm:spPr/>
      <dgm:t>
        <a:bodyPr/>
        <a:lstStyle/>
        <a:p>
          <a:pPr rtl="0"/>
          <a:r>
            <a:rPr lang="en-US" sz="2000" smtClean="0"/>
            <a:t>Build procedural fluency from conceptual understanding. </a:t>
          </a:r>
          <a:endParaRPr lang="en-US" sz="2000"/>
        </a:p>
      </dgm:t>
    </dgm:pt>
    <dgm:pt modelId="{A71E820F-2DF5-4931-BD56-A073DA19C6D0}" type="parTrans" cxnId="{C0129C0C-68B5-4637-8151-FC36D9D72553}">
      <dgm:prSet/>
      <dgm:spPr/>
      <dgm:t>
        <a:bodyPr/>
        <a:lstStyle/>
        <a:p>
          <a:endParaRPr lang="en-US" sz="2000"/>
        </a:p>
      </dgm:t>
    </dgm:pt>
    <dgm:pt modelId="{7CB661C8-EA81-4360-8151-F77AEE4BC911}" type="sibTrans" cxnId="{C0129C0C-68B5-4637-8151-FC36D9D72553}">
      <dgm:prSet/>
      <dgm:spPr/>
      <dgm:t>
        <a:bodyPr/>
        <a:lstStyle/>
        <a:p>
          <a:endParaRPr lang="en-US" sz="2000"/>
        </a:p>
      </dgm:t>
    </dgm:pt>
    <dgm:pt modelId="{6B89D86D-BB62-46B4-A430-DE7143CCE1FB}">
      <dgm:prSet custT="1"/>
      <dgm:spPr/>
      <dgm:t>
        <a:bodyPr/>
        <a:lstStyle/>
        <a:p>
          <a:pPr rtl="0"/>
          <a:r>
            <a:rPr lang="en-US" sz="2000" smtClean="0"/>
            <a:t>Support productive struggle in learning mathematics.</a:t>
          </a:r>
          <a:endParaRPr lang="en-US" sz="2000"/>
        </a:p>
      </dgm:t>
    </dgm:pt>
    <dgm:pt modelId="{D2570FA3-E7E6-4D13-9406-91FC02C33959}" type="parTrans" cxnId="{66AB6514-FBC3-47FA-9530-5288A5F468CC}">
      <dgm:prSet/>
      <dgm:spPr/>
      <dgm:t>
        <a:bodyPr/>
        <a:lstStyle/>
        <a:p>
          <a:endParaRPr lang="en-US" sz="2000"/>
        </a:p>
      </dgm:t>
    </dgm:pt>
    <dgm:pt modelId="{7C5BFEB2-A007-4838-B67A-6C7174138BCF}" type="sibTrans" cxnId="{66AB6514-FBC3-47FA-9530-5288A5F468CC}">
      <dgm:prSet/>
      <dgm:spPr/>
      <dgm:t>
        <a:bodyPr/>
        <a:lstStyle/>
        <a:p>
          <a:endParaRPr lang="en-US" sz="2000"/>
        </a:p>
      </dgm:t>
    </dgm:pt>
    <dgm:pt modelId="{A28E69A4-6914-4901-958D-1817FE085B72}">
      <dgm:prSet/>
      <dgm:spPr/>
      <dgm:t>
        <a:bodyPr/>
        <a:lstStyle/>
        <a:p>
          <a:endParaRPr lang="en-US" sz="2000"/>
        </a:p>
      </dgm:t>
    </dgm:pt>
    <dgm:pt modelId="{F9828083-418C-48FC-A423-98DEFF56428C}" type="parTrans" cxnId="{F46FCF2E-568F-43AF-A371-0507F980C963}">
      <dgm:prSet/>
      <dgm:spPr/>
      <dgm:t>
        <a:bodyPr/>
        <a:lstStyle/>
        <a:p>
          <a:endParaRPr lang="en-US" sz="2000"/>
        </a:p>
      </dgm:t>
    </dgm:pt>
    <dgm:pt modelId="{DD4032AC-9E9F-48DF-9CE1-F8027228A13D}" type="sibTrans" cxnId="{F46FCF2E-568F-43AF-A371-0507F980C963}">
      <dgm:prSet/>
      <dgm:spPr/>
      <dgm:t>
        <a:bodyPr/>
        <a:lstStyle/>
        <a:p>
          <a:endParaRPr lang="en-US" sz="2000"/>
        </a:p>
      </dgm:t>
    </dgm:pt>
    <dgm:pt modelId="{05867B37-006A-4D72-A0A5-134F545714D4}" type="pres">
      <dgm:prSet presAssocID="{EC1BD746-C259-466D-BBE4-6DEDDF270E8E}" presName="Name0" presStyleCnt="0">
        <dgm:presLayoutVars>
          <dgm:chMax val="7"/>
          <dgm:chPref val="7"/>
          <dgm:dir/>
        </dgm:presLayoutVars>
      </dgm:prSet>
      <dgm:spPr/>
      <dgm:t>
        <a:bodyPr/>
        <a:lstStyle/>
        <a:p>
          <a:endParaRPr lang="en-US"/>
        </a:p>
      </dgm:t>
    </dgm:pt>
    <dgm:pt modelId="{C41F11AF-3FA0-4448-9539-497F9A8E8ECD}" type="pres">
      <dgm:prSet presAssocID="{EC1BD746-C259-466D-BBE4-6DEDDF270E8E}" presName="Name1" presStyleCnt="0"/>
      <dgm:spPr/>
    </dgm:pt>
    <dgm:pt modelId="{D3382D31-0ADD-478A-A9F0-C089EE6A442A}" type="pres">
      <dgm:prSet presAssocID="{EC1BD746-C259-466D-BBE4-6DEDDF270E8E}" presName="cycle" presStyleCnt="0"/>
      <dgm:spPr/>
    </dgm:pt>
    <dgm:pt modelId="{9AE7124A-D610-42CD-9F89-3406B2A5CFE0}" type="pres">
      <dgm:prSet presAssocID="{EC1BD746-C259-466D-BBE4-6DEDDF270E8E}" presName="srcNode" presStyleLbl="node1" presStyleIdx="0" presStyleCnt="7"/>
      <dgm:spPr/>
    </dgm:pt>
    <dgm:pt modelId="{420D22BC-ABC1-42A3-8701-96D20C454981}" type="pres">
      <dgm:prSet presAssocID="{EC1BD746-C259-466D-BBE4-6DEDDF270E8E}" presName="conn" presStyleLbl="parChTrans1D2" presStyleIdx="0" presStyleCnt="1"/>
      <dgm:spPr/>
      <dgm:t>
        <a:bodyPr/>
        <a:lstStyle/>
        <a:p>
          <a:endParaRPr lang="en-US"/>
        </a:p>
      </dgm:t>
    </dgm:pt>
    <dgm:pt modelId="{C4781136-41A4-4423-AC0C-D17B0CB65E60}" type="pres">
      <dgm:prSet presAssocID="{EC1BD746-C259-466D-BBE4-6DEDDF270E8E}" presName="extraNode" presStyleLbl="node1" presStyleIdx="0" presStyleCnt="7"/>
      <dgm:spPr/>
    </dgm:pt>
    <dgm:pt modelId="{ACD92C7A-C4AE-4AE0-80F9-C89E339C5437}" type="pres">
      <dgm:prSet presAssocID="{EC1BD746-C259-466D-BBE4-6DEDDF270E8E}" presName="dstNode" presStyleLbl="node1" presStyleIdx="0" presStyleCnt="7"/>
      <dgm:spPr/>
    </dgm:pt>
    <dgm:pt modelId="{EFE427C6-4203-44B4-A38B-960707E72052}" type="pres">
      <dgm:prSet presAssocID="{6F1EDE18-75C7-4E87-82A6-C38055BE3A5A}" presName="text_1" presStyleLbl="node1" presStyleIdx="0" presStyleCnt="7">
        <dgm:presLayoutVars>
          <dgm:bulletEnabled val="1"/>
        </dgm:presLayoutVars>
      </dgm:prSet>
      <dgm:spPr/>
      <dgm:t>
        <a:bodyPr/>
        <a:lstStyle/>
        <a:p>
          <a:endParaRPr lang="en-US"/>
        </a:p>
      </dgm:t>
    </dgm:pt>
    <dgm:pt modelId="{8975D0F1-31AA-435E-8BC6-7D5A4DF76BAD}" type="pres">
      <dgm:prSet presAssocID="{6F1EDE18-75C7-4E87-82A6-C38055BE3A5A}" presName="accent_1" presStyleCnt="0"/>
      <dgm:spPr/>
    </dgm:pt>
    <dgm:pt modelId="{CDE45394-0767-4C3B-8896-8F565C4BA728}" type="pres">
      <dgm:prSet presAssocID="{6F1EDE18-75C7-4E87-82A6-C38055BE3A5A}" presName="accentRepeatNode" presStyleLbl="solidFgAcc1" presStyleIdx="0" presStyleCnt="7"/>
      <dgm:spPr/>
    </dgm:pt>
    <dgm:pt modelId="{F9BACDFA-E0B9-492C-A047-BD732EF1764C}" type="pres">
      <dgm:prSet presAssocID="{1EE79A87-FD14-4DD1-BE0B-2973904DE453}" presName="text_2" presStyleLbl="node1" presStyleIdx="1" presStyleCnt="7">
        <dgm:presLayoutVars>
          <dgm:bulletEnabled val="1"/>
        </dgm:presLayoutVars>
      </dgm:prSet>
      <dgm:spPr/>
      <dgm:t>
        <a:bodyPr/>
        <a:lstStyle/>
        <a:p>
          <a:endParaRPr lang="en-US"/>
        </a:p>
      </dgm:t>
    </dgm:pt>
    <dgm:pt modelId="{2004F95F-148D-4716-9D9B-2CEDACC92283}" type="pres">
      <dgm:prSet presAssocID="{1EE79A87-FD14-4DD1-BE0B-2973904DE453}" presName="accent_2" presStyleCnt="0"/>
      <dgm:spPr/>
    </dgm:pt>
    <dgm:pt modelId="{908D3C62-F6F8-40B9-AE6B-FA1AF0481860}" type="pres">
      <dgm:prSet presAssocID="{1EE79A87-FD14-4DD1-BE0B-2973904DE453}" presName="accentRepeatNode" presStyleLbl="solidFgAcc1" presStyleIdx="1" presStyleCnt="7"/>
      <dgm:spPr/>
    </dgm:pt>
    <dgm:pt modelId="{22D77609-6059-4DEB-A00C-E7336190ACA2}" type="pres">
      <dgm:prSet presAssocID="{0C380DCE-A772-472A-8135-BF146B120901}" presName="text_3" presStyleLbl="node1" presStyleIdx="2" presStyleCnt="7">
        <dgm:presLayoutVars>
          <dgm:bulletEnabled val="1"/>
        </dgm:presLayoutVars>
      </dgm:prSet>
      <dgm:spPr/>
      <dgm:t>
        <a:bodyPr/>
        <a:lstStyle/>
        <a:p>
          <a:endParaRPr lang="en-US"/>
        </a:p>
      </dgm:t>
    </dgm:pt>
    <dgm:pt modelId="{78380667-4915-42F9-8D5B-AFB518CAF7DB}" type="pres">
      <dgm:prSet presAssocID="{0C380DCE-A772-472A-8135-BF146B120901}" presName="accent_3" presStyleCnt="0"/>
      <dgm:spPr/>
    </dgm:pt>
    <dgm:pt modelId="{6CE28326-1189-43CF-87AA-1172BA64925D}" type="pres">
      <dgm:prSet presAssocID="{0C380DCE-A772-472A-8135-BF146B120901}" presName="accentRepeatNode" presStyleLbl="solidFgAcc1" presStyleIdx="2" presStyleCnt="7"/>
      <dgm:spPr/>
    </dgm:pt>
    <dgm:pt modelId="{0452CDE0-5474-45C8-8DF8-5D294E486EA6}" type="pres">
      <dgm:prSet presAssocID="{77D02AF8-D3DF-4250-BBB9-DF05D531C923}" presName="text_4" presStyleLbl="node1" presStyleIdx="3" presStyleCnt="7">
        <dgm:presLayoutVars>
          <dgm:bulletEnabled val="1"/>
        </dgm:presLayoutVars>
      </dgm:prSet>
      <dgm:spPr/>
      <dgm:t>
        <a:bodyPr/>
        <a:lstStyle/>
        <a:p>
          <a:endParaRPr lang="en-US"/>
        </a:p>
      </dgm:t>
    </dgm:pt>
    <dgm:pt modelId="{0C03681F-C5BA-4D69-B703-1BDCA928F52C}" type="pres">
      <dgm:prSet presAssocID="{77D02AF8-D3DF-4250-BBB9-DF05D531C923}" presName="accent_4" presStyleCnt="0"/>
      <dgm:spPr/>
    </dgm:pt>
    <dgm:pt modelId="{24D8C8B5-737A-4A68-B9C3-DC9B7E521DD3}" type="pres">
      <dgm:prSet presAssocID="{77D02AF8-D3DF-4250-BBB9-DF05D531C923}" presName="accentRepeatNode" presStyleLbl="solidFgAcc1" presStyleIdx="3" presStyleCnt="7"/>
      <dgm:spPr/>
    </dgm:pt>
    <dgm:pt modelId="{1B042D6A-F225-4D96-86D9-8B3F42EB5DA0}" type="pres">
      <dgm:prSet presAssocID="{EF781543-6AEA-49C5-BA50-BB16916D36F9}" presName="text_5" presStyleLbl="node1" presStyleIdx="4" presStyleCnt="7">
        <dgm:presLayoutVars>
          <dgm:bulletEnabled val="1"/>
        </dgm:presLayoutVars>
      </dgm:prSet>
      <dgm:spPr/>
      <dgm:t>
        <a:bodyPr/>
        <a:lstStyle/>
        <a:p>
          <a:endParaRPr lang="en-US"/>
        </a:p>
      </dgm:t>
    </dgm:pt>
    <dgm:pt modelId="{D2131BCB-A509-4991-9B44-65203EBFB7C2}" type="pres">
      <dgm:prSet presAssocID="{EF781543-6AEA-49C5-BA50-BB16916D36F9}" presName="accent_5" presStyleCnt="0"/>
      <dgm:spPr/>
    </dgm:pt>
    <dgm:pt modelId="{1A5BF9C2-7577-4B7F-9C42-029120ED29E5}" type="pres">
      <dgm:prSet presAssocID="{EF781543-6AEA-49C5-BA50-BB16916D36F9}" presName="accentRepeatNode" presStyleLbl="solidFgAcc1" presStyleIdx="4" presStyleCnt="7"/>
      <dgm:spPr/>
    </dgm:pt>
    <dgm:pt modelId="{098002D0-9EA7-4A2D-A4AA-8B33A7523D2A}" type="pres">
      <dgm:prSet presAssocID="{FA41D7CC-F9F5-4739-B49A-1272278F6B69}" presName="text_6" presStyleLbl="node1" presStyleIdx="5" presStyleCnt="7">
        <dgm:presLayoutVars>
          <dgm:bulletEnabled val="1"/>
        </dgm:presLayoutVars>
      </dgm:prSet>
      <dgm:spPr/>
      <dgm:t>
        <a:bodyPr/>
        <a:lstStyle/>
        <a:p>
          <a:endParaRPr lang="en-US"/>
        </a:p>
      </dgm:t>
    </dgm:pt>
    <dgm:pt modelId="{6FBF3A25-2C2A-44A2-8D65-F6FE09740F0E}" type="pres">
      <dgm:prSet presAssocID="{FA41D7CC-F9F5-4739-B49A-1272278F6B69}" presName="accent_6" presStyleCnt="0"/>
      <dgm:spPr/>
    </dgm:pt>
    <dgm:pt modelId="{DF6B69BD-97FB-448C-91E1-DD4E5468DA62}" type="pres">
      <dgm:prSet presAssocID="{FA41D7CC-F9F5-4739-B49A-1272278F6B69}" presName="accentRepeatNode" presStyleLbl="solidFgAcc1" presStyleIdx="5" presStyleCnt="7"/>
      <dgm:spPr/>
    </dgm:pt>
    <dgm:pt modelId="{29C77D4F-DEDA-4832-9DFF-428B3E73C177}" type="pres">
      <dgm:prSet presAssocID="{6B89D86D-BB62-46B4-A430-DE7143CCE1FB}" presName="text_7" presStyleLbl="node1" presStyleIdx="6" presStyleCnt="7">
        <dgm:presLayoutVars>
          <dgm:bulletEnabled val="1"/>
        </dgm:presLayoutVars>
      </dgm:prSet>
      <dgm:spPr/>
      <dgm:t>
        <a:bodyPr/>
        <a:lstStyle/>
        <a:p>
          <a:endParaRPr lang="en-US"/>
        </a:p>
      </dgm:t>
    </dgm:pt>
    <dgm:pt modelId="{54148747-BC30-48B7-B7EA-14F9CFC2CDCF}" type="pres">
      <dgm:prSet presAssocID="{6B89D86D-BB62-46B4-A430-DE7143CCE1FB}" presName="accent_7" presStyleCnt="0"/>
      <dgm:spPr/>
    </dgm:pt>
    <dgm:pt modelId="{99761B3D-1805-4194-94CF-F6EF338D8561}" type="pres">
      <dgm:prSet presAssocID="{6B89D86D-BB62-46B4-A430-DE7143CCE1FB}" presName="accentRepeatNode" presStyleLbl="solidFgAcc1" presStyleIdx="6" presStyleCnt="7"/>
      <dgm:spPr/>
    </dgm:pt>
  </dgm:ptLst>
  <dgm:cxnLst>
    <dgm:cxn modelId="{66AB6514-FBC3-47FA-9530-5288A5F468CC}" srcId="{EC1BD746-C259-466D-BBE4-6DEDDF270E8E}" destId="{6B89D86D-BB62-46B4-A430-DE7143CCE1FB}" srcOrd="6" destOrd="0" parTransId="{D2570FA3-E7E6-4D13-9406-91FC02C33959}" sibTransId="{7C5BFEB2-A007-4838-B67A-6C7174138BCF}"/>
    <dgm:cxn modelId="{F46FCF2E-568F-43AF-A371-0507F980C963}" srcId="{EC1BD746-C259-466D-BBE4-6DEDDF270E8E}" destId="{A28E69A4-6914-4901-958D-1817FE085B72}" srcOrd="7" destOrd="0" parTransId="{F9828083-418C-48FC-A423-98DEFF56428C}" sibTransId="{DD4032AC-9E9F-48DF-9CE1-F8027228A13D}"/>
    <dgm:cxn modelId="{87DE9245-AD83-4A81-A736-ACAAD22E02D0}" type="presOf" srcId="{0C380DCE-A772-472A-8135-BF146B120901}" destId="{22D77609-6059-4DEB-A00C-E7336190ACA2}" srcOrd="0" destOrd="0" presId="urn:microsoft.com/office/officeart/2008/layout/VerticalCurvedList"/>
    <dgm:cxn modelId="{201D0959-5388-4761-AA3E-5DF4CDAB1769}" srcId="{EC1BD746-C259-466D-BBE4-6DEDDF270E8E}" destId="{EF781543-6AEA-49C5-BA50-BB16916D36F9}" srcOrd="4" destOrd="0" parTransId="{BC8A164F-BBB3-4966-AEE5-7C47C28E2DFA}" sibTransId="{EBF65D00-C0CF-4F03-A3FD-D8E887A6B44A}"/>
    <dgm:cxn modelId="{87A6B201-088B-4EDE-BCF3-DE2D3EA4CAB2}" type="presOf" srcId="{6B89D86D-BB62-46B4-A430-DE7143CCE1FB}" destId="{29C77D4F-DEDA-4832-9DFF-428B3E73C177}" srcOrd="0" destOrd="0" presId="urn:microsoft.com/office/officeart/2008/layout/VerticalCurvedList"/>
    <dgm:cxn modelId="{138804F6-9D23-406B-840A-A4B4A5BF4864}" type="presOf" srcId="{77D02AF8-D3DF-4250-BBB9-DF05D531C923}" destId="{0452CDE0-5474-45C8-8DF8-5D294E486EA6}" srcOrd="0" destOrd="0" presId="urn:microsoft.com/office/officeart/2008/layout/VerticalCurvedList"/>
    <dgm:cxn modelId="{D0FD3717-F866-4FDE-8DDD-2818FB936399}" type="presOf" srcId="{FA41D7CC-F9F5-4739-B49A-1272278F6B69}" destId="{098002D0-9EA7-4A2D-A4AA-8B33A7523D2A}" srcOrd="0" destOrd="0" presId="urn:microsoft.com/office/officeart/2008/layout/VerticalCurvedList"/>
    <dgm:cxn modelId="{C0129C0C-68B5-4637-8151-FC36D9D72553}" srcId="{EC1BD746-C259-466D-BBE4-6DEDDF270E8E}" destId="{FA41D7CC-F9F5-4739-B49A-1272278F6B69}" srcOrd="5" destOrd="0" parTransId="{A71E820F-2DF5-4931-BD56-A073DA19C6D0}" sibTransId="{7CB661C8-EA81-4360-8151-F77AEE4BC911}"/>
    <dgm:cxn modelId="{45343603-1C75-4FA8-BEF6-E7980C7C1D67}" type="presOf" srcId="{EC1BD746-C259-466D-BBE4-6DEDDF270E8E}" destId="{05867B37-006A-4D72-A0A5-134F545714D4}" srcOrd="0" destOrd="0" presId="urn:microsoft.com/office/officeart/2008/layout/VerticalCurvedList"/>
    <dgm:cxn modelId="{E536FBD3-7B87-47B3-A53D-7451F6B91556}" type="presOf" srcId="{1EE79A87-FD14-4DD1-BE0B-2973904DE453}" destId="{F9BACDFA-E0B9-492C-A047-BD732EF1764C}" srcOrd="0" destOrd="0" presId="urn:microsoft.com/office/officeart/2008/layout/VerticalCurvedList"/>
    <dgm:cxn modelId="{623D4D9E-CC4D-49C3-BA6F-E07EA371DA8F}" type="presOf" srcId="{6F1EDE18-75C7-4E87-82A6-C38055BE3A5A}" destId="{EFE427C6-4203-44B4-A38B-960707E72052}" srcOrd="0" destOrd="0" presId="urn:microsoft.com/office/officeart/2008/layout/VerticalCurvedList"/>
    <dgm:cxn modelId="{7D6F1239-3AC5-4972-8E65-CCA4865EFBCE}" type="presOf" srcId="{52D1C900-01AC-455C-9803-CDDDF396E211}" destId="{420D22BC-ABC1-42A3-8701-96D20C454981}" srcOrd="0" destOrd="0" presId="urn:microsoft.com/office/officeart/2008/layout/VerticalCurvedList"/>
    <dgm:cxn modelId="{5843D1E5-1BB4-4455-9B17-0E7321FF1FD1}" srcId="{EC1BD746-C259-466D-BBE4-6DEDDF270E8E}" destId="{1EE79A87-FD14-4DD1-BE0B-2973904DE453}" srcOrd="1" destOrd="0" parTransId="{5D2D89B4-60AE-437C-8CBB-4BD315E5EBBD}" sibTransId="{39930E49-9301-4914-8363-135339BCACD1}"/>
    <dgm:cxn modelId="{C77CFAF6-EE2E-493F-A2CF-766A6DD32CE6}" srcId="{EC1BD746-C259-466D-BBE4-6DEDDF270E8E}" destId="{6F1EDE18-75C7-4E87-82A6-C38055BE3A5A}" srcOrd="0" destOrd="0" parTransId="{70149BA4-9C8F-4121-81A6-B34D89238D55}" sibTransId="{52D1C900-01AC-455C-9803-CDDDF396E211}"/>
    <dgm:cxn modelId="{9FF36062-4C79-4BCC-A2C2-3C358FAD483A}" srcId="{EC1BD746-C259-466D-BBE4-6DEDDF270E8E}" destId="{0C380DCE-A772-472A-8135-BF146B120901}" srcOrd="2" destOrd="0" parTransId="{413C93FF-B714-4AE2-B853-E51AF7F9FCF8}" sibTransId="{46816D3B-6F4D-413C-971C-0D28E7481AF4}"/>
    <dgm:cxn modelId="{B872B857-79A6-4C61-878B-564B37433501}" type="presOf" srcId="{EF781543-6AEA-49C5-BA50-BB16916D36F9}" destId="{1B042D6A-F225-4D96-86D9-8B3F42EB5DA0}" srcOrd="0" destOrd="0" presId="urn:microsoft.com/office/officeart/2008/layout/VerticalCurvedList"/>
    <dgm:cxn modelId="{53D77DEE-7F63-435C-9726-C2F68050A60D}" srcId="{EC1BD746-C259-466D-BBE4-6DEDDF270E8E}" destId="{77D02AF8-D3DF-4250-BBB9-DF05D531C923}" srcOrd="3" destOrd="0" parTransId="{B1BC98FE-E91E-4043-9DA7-2CD56CF34E38}" sibTransId="{76132A2E-5061-4D28-BA71-2E0F5915676B}"/>
    <dgm:cxn modelId="{0B7A995D-568D-448A-924E-5779882B4E35}" type="presParOf" srcId="{05867B37-006A-4D72-A0A5-134F545714D4}" destId="{C41F11AF-3FA0-4448-9539-497F9A8E8ECD}" srcOrd="0" destOrd="0" presId="urn:microsoft.com/office/officeart/2008/layout/VerticalCurvedList"/>
    <dgm:cxn modelId="{CBCD06DA-20E9-4DA6-913A-DFA2EAB99C6F}" type="presParOf" srcId="{C41F11AF-3FA0-4448-9539-497F9A8E8ECD}" destId="{D3382D31-0ADD-478A-A9F0-C089EE6A442A}" srcOrd="0" destOrd="0" presId="urn:microsoft.com/office/officeart/2008/layout/VerticalCurvedList"/>
    <dgm:cxn modelId="{13CFC563-B97E-4AE6-A555-531CE6DA7ACE}" type="presParOf" srcId="{D3382D31-0ADD-478A-A9F0-C089EE6A442A}" destId="{9AE7124A-D610-42CD-9F89-3406B2A5CFE0}" srcOrd="0" destOrd="0" presId="urn:microsoft.com/office/officeart/2008/layout/VerticalCurvedList"/>
    <dgm:cxn modelId="{6AF2911A-43A4-4323-A6A3-9660077B7F40}" type="presParOf" srcId="{D3382D31-0ADD-478A-A9F0-C089EE6A442A}" destId="{420D22BC-ABC1-42A3-8701-96D20C454981}" srcOrd="1" destOrd="0" presId="urn:microsoft.com/office/officeart/2008/layout/VerticalCurvedList"/>
    <dgm:cxn modelId="{61B1FA27-7C89-437A-800B-008901564CF0}" type="presParOf" srcId="{D3382D31-0ADD-478A-A9F0-C089EE6A442A}" destId="{C4781136-41A4-4423-AC0C-D17B0CB65E60}" srcOrd="2" destOrd="0" presId="urn:microsoft.com/office/officeart/2008/layout/VerticalCurvedList"/>
    <dgm:cxn modelId="{2DCEBE7D-BA97-4D58-8B3B-84E61420F259}" type="presParOf" srcId="{D3382D31-0ADD-478A-A9F0-C089EE6A442A}" destId="{ACD92C7A-C4AE-4AE0-80F9-C89E339C5437}" srcOrd="3" destOrd="0" presId="urn:microsoft.com/office/officeart/2008/layout/VerticalCurvedList"/>
    <dgm:cxn modelId="{90EF692F-EA8F-4669-926E-7518B183B6CF}" type="presParOf" srcId="{C41F11AF-3FA0-4448-9539-497F9A8E8ECD}" destId="{EFE427C6-4203-44B4-A38B-960707E72052}" srcOrd="1" destOrd="0" presId="urn:microsoft.com/office/officeart/2008/layout/VerticalCurvedList"/>
    <dgm:cxn modelId="{37EE398B-8D4C-43B5-8C18-C5F9DF9D1E50}" type="presParOf" srcId="{C41F11AF-3FA0-4448-9539-497F9A8E8ECD}" destId="{8975D0F1-31AA-435E-8BC6-7D5A4DF76BAD}" srcOrd="2" destOrd="0" presId="urn:microsoft.com/office/officeart/2008/layout/VerticalCurvedList"/>
    <dgm:cxn modelId="{82BBCA77-2A66-4D23-A83C-EED4D895B700}" type="presParOf" srcId="{8975D0F1-31AA-435E-8BC6-7D5A4DF76BAD}" destId="{CDE45394-0767-4C3B-8896-8F565C4BA728}" srcOrd="0" destOrd="0" presId="urn:microsoft.com/office/officeart/2008/layout/VerticalCurvedList"/>
    <dgm:cxn modelId="{E70A7CF7-899B-421A-BB6F-37F805A99B3D}" type="presParOf" srcId="{C41F11AF-3FA0-4448-9539-497F9A8E8ECD}" destId="{F9BACDFA-E0B9-492C-A047-BD732EF1764C}" srcOrd="3" destOrd="0" presId="urn:microsoft.com/office/officeart/2008/layout/VerticalCurvedList"/>
    <dgm:cxn modelId="{C5F06C8A-B9BA-4FB0-8C47-A71180CBCAE0}" type="presParOf" srcId="{C41F11AF-3FA0-4448-9539-497F9A8E8ECD}" destId="{2004F95F-148D-4716-9D9B-2CEDACC92283}" srcOrd="4" destOrd="0" presId="urn:microsoft.com/office/officeart/2008/layout/VerticalCurvedList"/>
    <dgm:cxn modelId="{7C28CE30-6A82-4F01-BFEF-8EBA97A1EA48}" type="presParOf" srcId="{2004F95F-148D-4716-9D9B-2CEDACC92283}" destId="{908D3C62-F6F8-40B9-AE6B-FA1AF0481860}" srcOrd="0" destOrd="0" presId="urn:microsoft.com/office/officeart/2008/layout/VerticalCurvedList"/>
    <dgm:cxn modelId="{94F61054-64B0-4C9F-869D-18C5D62EBCF0}" type="presParOf" srcId="{C41F11AF-3FA0-4448-9539-497F9A8E8ECD}" destId="{22D77609-6059-4DEB-A00C-E7336190ACA2}" srcOrd="5" destOrd="0" presId="urn:microsoft.com/office/officeart/2008/layout/VerticalCurvedList"/>
    <dgm:cxn modelId="{39BCD97A-FCAC-47EE-AA4F-9E4CD33D06B2}" type="presParOf" srcId="{C41F11AF-3FA0-4448-9539-497F9A8E8ECD}" destId="{78380667-4915-42F9-8D5B-AFB518CAF7DB}" srcOrd="6" destOrd="0" presId="urn:microsoft.com/office/officeart/2008/layout/VerticalCurvedList"/>
    <dgm:cxn modelId="{351DB7BE-E9CC-4F0D-A291-5B49CCE75BAB}" type="presParOf" srcId="{78380667-4915-42F9-8D5B-AFB518CAF7DB}" destId="{6CE28326-1189-43CF-87AA-1172BA64925D}" srcOrd="0" destOrd="0" presId="urn:microsoft.com/office/officeart/2008/layout/VerticalCurvedList"/>
    <dgm:cxn modelId="{9AB16DC5-4BCE-4E18-A780-6AFE16E4D7D6}" type="presParOf" srcId="{C41F11AF-3FA0-4448-9539-497F9A8E8ECD}" destId="{0452CDE0-5474-45C8-8DF8-5D294E486EA6}" srcOrd="7" destOrd="0" presId="urn:microsoft.com/office/officeart/2008/layout/VerticalCurvedList"/>
    <dgm:cxn modelId="{F9CB133B-8BDE-44EA-A510-57DC0B66A5B5}" type="presParOf" srcId="{C41F11AF-3FA0-4448-9539-497F9A8E8ECD}" destId="{0C03681F-C5BA-4D69-B703-1BDCA928F52C}" srcOrd="8" destOrd="0" presId="urn:microsoft.com/office/officeart/2008/layout/VerticalCurvedList"/>
    <dgm:cxn modelId="{00D7904D-51F4-4C43-903F-0058EE8C644C}" type="presParOf" srcId="{0C03681F-C5BA-4D69-B703-1BDCA928F52C}" destId="{24D8C8B5-737A-4A68-B9C3-DC9B7E521DD3}" srcOrd="0" destOrd="0" presId="urn:microsoft.com/office/officeart/2008/layout/VerticalCurvedList"/>
    <dgm:cxn modelId="{44699A41-0A53-47C9-A0F6-35C248315CEF}" type="presParOf" srcId="{C41F11AF-3FA0-4448-9539-497F9A8E8ECD}" destId="{1B042D6A-F225-4D96-86D9-8B3F42EB5DA0}" srcOrd="9" destOrd="0" presId="urn:microsoft.com/office/officeart/2008/layout/VerticalCurvedList"/>
    <dgm:cxn modelId="{50E58A0F-2F2B-4C50-8D0E-BFFC5DB0FB39}" type="presParOf" srcId="{C41F11AF-3FA0-4448-9539-497F9A8E8ECD}" destId="{D2131BCB-A509-4991-9B44-65203EBFB7C2}" srcOrd="10" destOrd="0" presId="urn:microsoft.com/office/officeart/2008/layout/VerticalCurvedList"/>
    <dgm:cxn modelId="{7281C597-E6CB-4EC9-9E55-AF6D540892A7}" type="presParOf" srcId="{D2131BCB-A509-4991-9B44-65203EBFB7C2}" destId="{1A5BF9C2-7577-4B7F-9C42-029120ED29E5}" srcOrd="0" destOrd="0" presId="urn:microsoft.com/office/officeart/2008/layout/VerticalCurvedList"/>
    <dgm:cxn modelId="{D5C6B887-4ED6-45BC-BF81-22AB8AE675D1}" type="presParOf" srcId="{C41F11AF-3FA0-4448-9539-497F9A8E8ECD}" destId="{098002D0-9EA7-4A2D-A4AA-8B33A7523D2A}" srcOrd="11" destOrd="0" presId="urn:microsoft.com/office/officeart/2008/layout/VerticalCurvedList"/>
    <dgm:cxn modelId="{77B9E47D-5002-4BFB-BD47-EE419D6EC308}" type="presParOf" srcId="{C41F11AF-3FA0-4448-9539-497F9A8E8ECD}" destId="{6FBF3A25-2C2A-44A2-8D65-F6FE09740F0E}" srcOrd="12" destOrd="0" presId="urn:microsoft.com/office/officeart/2008/layout/VerticalCurvedList"/>
    <dgm:cxn modelId="{CE55BF7F-FA9A-4517-93BB-B5E1849307DB}" type="presParOf" srcId="{6FBF3A25-2C2A-44A2-8D65-F6FE09740F0E}" destId="{DF6B69BD-97FB-448C-91E1-DD4E5468DA62}" srcOrd="0" destOrd="0" presId="urn:microsoft.com/office/officeart/2008/layout/VerticalCurvedList"/>
    <dgm:cxn modelId="{E6AD270C-9F9D-4752-98C0-371871DA7268}" type="presParOf" srcId="{C41F11AF-3FA0-4448-9539-497F9A8E8ECD}" destId="{29C77D4F-DEDA-4832-9DFF-428B3E73C177}" srcOrd="13" destOrd="0" presId="urn:microsoft.com/office/officeart/2008/layout/VerticalCurvedList"/>
    <dgm:cxn modelId="{CB66BE21-65ED-4139-B480-D08B4806F0DA}" type="presParOf" srcId="{C41F11AF-3FA0-4448-9539-497F9A8E8ECD}" destId="{54148747-BC30-48B7-B7EA-14F9CFC2CDCF}" srcOrd="14" destOrd="0" presId="urn:microsoft.com/office/officeart/2008/layout/VerticalCurvedList"/>
    <dgm:cxn modelId="{19D1C887-E4B4-486D-A91F-EA5766D871EC}" type="presParOf" srcId="{54148747-BC30-48B7-B7EA-14F9CFC2CDCF}" destId="{99761B3D-1805-4194-94CF-F6EF338D856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360818-BADD-4580-926E-2714D34D2A0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ACD8977-6322-4BE1-AB9D-EBAA95453343}">
      <dgm:prSet custT="1"/>
      <dgm:spPr/>
      <dgm:t>
        <a:bodyPr/>
        <a:lstStyle/>
        <a:p>
          <a:pPr rtl="0"/>
          <a:r>
            <a:rPr lang="en-US" sz="2000" dirty="0" smtClean="0"/>
            <a:t>What is your vision for an open math class? </a:t>
          </a:r>
          <a:endParaRPr lang="en-US" sz="2000" dirty="0"/>
        </a:p>
      </dgm:t>
    </dgm:pt>
    <dgm:pt modelId="{58D2BAF4-0700-4320-9A57-45E07DDCF586}" type="parTrans" cxnId="{BA1BE065-6D69-4E98-9560-2E43D3E7BD6D}">
      <dgm:prSet/>
      <dgm:spPr/>
      <dgm:t>
        <a:bodyPr/>
        <a:lstStyle/>
        <a:p>
          <a:endParaRPr lang="en-US" sz="2000"/>
        </a:p>
      </dgm:t>
    </dgm:pt>
    <dgm:pt modelId="{41221288-52BA-40F9-A7AC-98F63779E9B3}" type="sibTrans" cxnId="{BA1BE065-6D69-4E98-9560-2E43D3E7BD6D}">
      <dgm:prSet/>
      <dgm:spPr/>
      <dgm:t>
        <a:bodyPr/>
        <a:lstStyle/>
        <a:p>
          <a:endParaRPr lang="en-US" sz="2000"/>
        </a:p>
      </dgm:t>
    </dgm:pt>
    <dgm:pt modelId="{5DE9D3C7-2304-4652-86D0-B11B77FBB065}">
      <dgm:prSet custT="1"/>
      <dgm:spPr/>
      <dgm:t>
        <a:bodyPr/>
        <a:lstStyle/>
        <a:p>
          <a:pPr rtl="0"/>
          <a:r>
            <a:rPr lang="en-US" sz="2000" dirty="0" smtClean="0"/>
            <a:t>What does open pedagogy mean to you? </a:t>
          </a:r>
          <a:endParaRPr lang="en-US" sz="2000" dirty="0"/>
        </a:p>
      </dgm:t>
    </dgm:pt>
    <dgm:pt modelId="{E7B393AB-C899-4C19-AAE9-13977ED415CA}" type="parTrans" cxnId="{5E5699EA-804C-4179-AE20-569FF566B5A0}">
      <dgm:prSet/>
      <dgm:spPr/>
      <dgm:t>
        <a:bodyPr/>
        <a:lstStyle/>
        <a:p>
          <a:endParaRPr lang="en-US" sz="2000"/>
        </a:p>
      </dgm:t>
    </dgm:pt>
    <dgm:pt modelId="{493696CA-61A4-4671-929C-CF5179095F51}" type="sibTrans" cxnId="{5E5699EA-804C-4179-AE20-569FF566B5A0}">
      <dgm:prSet/>
      <dgm:spPr/>
      <dgm:t>
        <a:bodyPr/>
        <a:lstStyle/>
        <a:p>
          <a:endParaRPr lang="en-US" sz="2000"/>
        </a:p>
      </dgm:t>
    </dgm:pt>
    <dgm:pt modelId="{9631243F-DE2C-42ED-9B97-4332DF99D237}">
      <dgm:prSet custT="1"/>
      <dgm:spPr/>
      <dgm:t>
        <a:bodyPr/>
        <a:lstStyle/>
        <a:p>
          <a:pPr rtl="0"/>
          <a:r>
            <a:rPr lang="en-US" sz="2000" smtClean="0"/>
            <a:t>What practices will guide your vision of open instruction? </a:t>
          </a:r>
          <a:endParaRPr lang="en-US" sz="2000"/>
        </a:p>
      </dgm:t>
    </dgm:pt>
    <dgm:pt modelId="{3E04D43E-8913-48C5-8FCD-1ADE0001EC3F}" type="parTrans" cxnId="{5B056003-F9CB-472A-9A03-658CD4959233}">
      <dgm:prSet/>
      <dgm:spPr/>
      <dgm:t>
        <a:bodyPr/>
        <a:lstStyle/>
        <a:p>
          <a:endParaRPr lang="en-US" sz="2000"/>
        </a:p>
      </dgm:t>
    </dgm:pt>
    <dgm:pt modelId="{7EB6448A-8811-4344-9DD3-100990B4195C}" type="sibTrans" cxnId="{5B056003-F9CB-472A-9A03-658CD4959233}">
      <dgm:prSet/>
      <dgm:spPr/>
      <dgm:t>
        <a:bodyPr/>
        <a:lstStyle/>
        <a:p>
          <a:endParaRPr lang="en-US" sz="2000"/>
        </a:p>
      </dgm:t>
    </dgm:pt>
    <dgm:pt modelId="{8B51BF1B-69F7-4650-97D4-43BD28CE53A6}">
      <dgm:prSet custT="1"/>
      <dgm:spPr/>
      <dgm:t>
        <a:bodyPr/>
        <a:lstStyle/>
        <a:p>
          <a:pPr rtl="0"/>
          <a:r>
            <a:rPr lang="en-US" sz="2000" dirty="0" smtClean="0"/>
            <a:t>What practices will you help students to develop in your open math class? </a:t>
          </a:r>
          <a:endParaRPr lang="en-US" sz="2000" dirty="0"/>
        </a:p>
      </dgm:t>
    </dgm:pt>
    <dgm:pt modelId="{705C35C4-218E-43A6-BA6D-ED4FB28C1FC4}" type="parTrans" cxnId="{39BB695B-CCAC-4DF2-8BCF-592AD946F5C3}">
      <dgm:prSet/>
      <dgm:spPr/>
      <dgm:t>
        <a:bodyPr/>
        <a:lstStyle/>
        <a:p>
          <a:endParaRPr lang="en-US" sz="2000"/>
        </a:p>
      </dgm:t>
    </dgm:pt>
    <dgm:pt modelId="{5CF81726-518C-430B-BEF0-DEBCD6AA6C71}" type="sibTrans" cxnId="{39BB695B-CCAC-4DF2-8BCF-592AD946F5C3}">
      <dgm:prSet/>
      <dgm:spPr/>
      <dgm:t>
        <a:bodyPr/>
        <a:lstStyle/>
        <a:p>
          <a:endParaRPr lang="en-US" sz="2000"/>
        </a:p>
      </dgm:t>
    </dgm:pt>
    <dgm:pt modelId="{6D2AFAEC-C1FB-4CCB-A3AA-E8689B2B659A}" type="pres">
      <dgm:prSet presAssocID="{61360818-BADD-4580-926E-2714D34D2A0A}" presName="diagram" presStyleCnt="0">
        <dgm:presLayoutVars>
          <dgm:dir/>
          <dgm:resizeHandles val="exact"/>
        </dgm:presLayoutVars>
      </dgm:prSet>
      <dgm:spPr/>
      <dgm:t>
        <a:bodyPr/>
        <a:lstStyle/>
        <a:p>
          <a:endParaRPr lang="en-US"/>
        </a:p>
      </dgm:t>
    </dgm:pt>
    <dgm:pt modelId="{64FDEAAE-56F7-4AD0-9DD5-DCBAB8B901C5}" type="pres">
      <dgm:prSet presAssocID="{3ACD8977-6322-4BE1-AB9D-EBAA95453343}" presName="node" presStyleLbl="node1" presStyleIdx="0" presStyleCnt="4" custScaleX="230918" custScaleY="245403">
        <dgm:presLayoutVars>
          <dgm:bulletEnabled val="1"/>
        </dgm:presLayoutVars>
      </dgm:prSet>
      <dgm:spPr/>
      <dgm:t>
        <a:bodyPr/>
        <a:lstStyle/>
        <a:p>
          <a:endParaRPr lang="en-US"/>
        </a:p>
      </dgm:t>
    </dgm:pt>
    <dgm:pt modelId="{C9D1B3C6-DB69-42C8-9AAC-C98C1EB0B9EC}" type="pres">
      <dgm:prSet presAssocID="{41221288-52BA-40F9-A7AC-98F63779E9B3}" presName="sibTrans" presStyleCnt="0"/>
      <dgm:spPr/>
      <dgm:t>
        <a:bodyPr/>
        <a:lstStyle/>
        <a:p>
          <a:endParaRPr lang="en-US"/>
        </a:p>
      </dgm:t>
    </dgm:pt>
    <dgm:pt modelId="{E8008CA9-E03E-4573-9E05-E9B3FB1A480E}" type="pres">
      <dgm:prSet presAssocID="{5DE9D3C7-2304-4652-86D0-B11B77FBB065}" presName="node" presStyleLbl="node1" presStyleIdx="1" presStyleCnt="4" custScaleX="230918" custScaleY="245403">
        <dgm:presLayoutVars>
          <dgm:bulletEnabled val="1"/>
        </dgm:presLayoutVars>
      </dgm:prSet>
      <dgm:spPr/>
      <dgm:t>
        <a:bodyPr/>
        <a:lstStyle/>
        <a:p>
          <a:endParaRPr lang="en-US"/>
        </a:p>
      </dgm:t>
    </dgm:pt>
    <dgm:pt modelId="{4EBB13AE-373A-4212-A1D8-4115D5F15206}" type="pres">
      <dgm:prSet presAssocID="{493696CA-61A4-4671-929C-CF5179095F51}" presName="sibTrans" presStyleCnt="0"/>
      <dgm:spPr/>
      <dgm:t>
        <a:bodyPr/>
        <a:lstStyle/>
        <a:p>
          <a:endParaRPr lang="en-US"/>
        </a:p>
      </dgm:t>
    </dgm:pt>
    <dgm:pt modelId="{8D59778F-77A1-475B-A7E3-9A772F5B1205}" type="pres">
      <dgm:prSet presAssocID="{9631243F-DE2C-42ED-9B97-4332DF99D237}" presName="node" presStyleLbl="node1" presStyleIdx="2" presStyleCnt="4" custScaleX="230918" custScaleY="245403">
        <dgm:presLayoutVars>
          <dgm:bulletEnabled val="1"/>
        </dgm:presLayoutVars>
      </dgm:prSet>
      <dgm:spPr/>
      <dgm:t>
        <a:bodyPr/>
        <a:lstStyle/>
        <a:p>
          <a:endParaRPr lang="en-US"/>
        </a:p>
      </dgm:t>
    </dgm:pt>
    <dgm:pt modelId="{A78D2953-45EB-4381-9927-EC5C2128BBB9}" type="pres">
      <dgm:prSet presAssocID="{7EB6448A-8811-4344-9DD3-100990B4195C}" presName="sibTrans" presStyleCnt="0"/>
      <dgm:spPr/>
      <dgm:t>
        <a:bodyPr/>
        <a:lstStyle/>
        <a:p>
          <a:endParaRPr lang="en-US"/>
        </a:p>
      </dgm:t>
    </dgm:pt>
    <dgm:pt modelId="{3D058500-34AA-4418-9D14-A57335C100F2}" type="pres">
      <dgm:prSet presAssocID="{8B51BF1B-69F7-4650-97D4-43BD28CE53A6}" presName="node" presStyleLbl="node1" presStyleIdx="3" presStyleCnt="4" custScaleX="230918" custScaleY="245403">
        <dgm:presLayoutVars>
          <dgm:bulletEnabled val="1"/>
        </dgm:presLayoutVars>
      </dgm:prSet>
      <dgm:spPr/>
      <dgm:t>
        <a:bodyPr/>
        <a:lstStyle/>
        <a:p>
          <a:endParaRPr lang="en-US"/>
        </a:p>
      </dgm:t>
    </dgm:pt>
  </dgm:ptLst>
  <dgm:cxnLst>
    <dgm:cxn modelId="{1AB934A1-49E4-43D0-912F-7EEC69151F1F}" type="presOf" srcId="{5DE9D3C7-2304-4652-86D0-B11B77FBB065}" destId="{E8008CA9-E03E-4573-9E05-E9B3FB1A480E}" srcOrd="0" destOrd="0" presId="urn:microsoft.com/office/officeart/2005/8/layout/default"/>
    <dgm:cxn modelId="{D2727647-3589-4AC6-95B4-20A9A093347E}" type="presOf" srcId="{61360818-BADD-4580-926E-2714D34D2A0A}" destId="{6D2AFAEC-C1FB-4CCB-A3AA-E8689B2B659A}" srcOrd="0" destOrd="0" presId="urn:microsoft.com/office/officeart/2005/8/layout/default"/>
    <dgm:cxn modelId="{3F6F5ED8-97F1-445E-A3F0-3D6EA2B3771C}" type="presOf" srcId="{8B51BF1B-69F7-4650-97D4-43BD28CE53A6}" destId="{3D058500-34AA-4418-9D14-A57335C100F2}" srcOrd="0" destOrd="0" presId="urn:microsoft.com/office/officeart/2005/8/layout/default"/>
    <dgm:cxn modelId="{BA1BE065-6D69-4E98-9560-2E43D3E7BD6D}" srcId="{61360818-BADD-4580-926E-2714D34D2A0A}" destId="{3ACD8977-6322-4BE1-AB9D-EBAA95453343}" srcOrd="0" destOrd="0" parTransId="{58D2BAF4-0700-4320-9A57-45E07DDCF586}" sibTransId="{41221288-52BA-40F9-A7AC-98F63779E9B3}"/>
    <dgm:cxn modelId="{39BB695B-CCAC-4DF2-8BCF-592AD946F5C3}" srcId="{61360818-BADD-4580-926E-2714D34D2A0A}" destId="{8B51BF1B-69F7-4650-97D4-43BD28CE53A6}" srcOrd="3" destOrd="0" parTransId="{705C35C4-218E-43A6-BA6D-ED4FB28C1FC4}" sibTransId="{5CF81726-518C-430B-BEF0-DEBCD6AA6C71}"/>
    <dgm:cxn modelId="{773CF267-6AA8-4936-B4D3-6D161B0D9024}" type="presOf" srcId="{3ACD8977-6322-4BE1-AB9D-EBAA95453343}" destId="{64FDEAAE-56F7-4AD0-9DD5-DCBAB8B901C5}" srcOrd="0" destOrd="0" presId="urn:microsoft.com/office/officeart/2005/8/layout/default"/>
    <dgm:cxn modelId="{5B056003-F9CB-472A-9A03-658CD4959233}" srcId="{61360818-BADD-4580-926E-2714D34D2A0A}" destId="{9631243F-DE2C-42ED-9B97-4332DF99D237}" srcOrd="2" destOrd="0" parTransId="{3E04D43E-8913-48C5-8FCD-1ADE0001EC3F}" sibTransId="{7EB6448A-8811-4344-9DD3-100990B4195C}"/>
    <dgm:cxn modelId="{5E5699EA-804C-4179-AE20-569FF566B5A0}" srcId="{61360818-BADD-4580-926E-2714D34D2A0A}" destId="{5DE9D3C7-2304-4652-86D0-B11B77FBB065}" srcOrd="1" destOrd="0" parTransId="{E7B393AB-C899-4C19-AAE9-13977ED415CA}" sibTransId="{493696CA-61A4-4671-929C-CF5179095F51}"/>
    <dgm:cxn modelId="{E31D0CD5-BB8C-4133-928B-98D4887F7516}" type="presOf" srcId="{9631243F-DE2C-42ED-9B97-4332DF99D237}" destId="{8D59778F-77A1-475B-A7E3-9A772F5B1205}" srcOrd="0" destOrd="0" presId="urn:microsoft.com/office/officeart/2005/8/layout/default"/>
    <dgm:cxn modelId="{A3AB635B-59FC-4BB0-AB5F-09D74981F11E}" type="presParOf" srcId="{6D2AFAEC-C1FB-4CCB-A3AA-E8689B2B659A}" destId="{64FDEAAE-56F7-4AD0-9DD5-DCBAB8B901C5}" srcOrd="0" destOrd="0" presId="urn:microsoft.com/office/officeart/2005/8/layout/default"/>
    <dgm:cxn modelId="{3D54265C-78F5-477E-A0C1-AA9D674F2010}" type="presParOf" srcId="{6D2AFAEC-C1FB-4CCB-A3AA-E8689B2B659A}" destId="{C9D1B3C6-DB69-42C8-9AAC-C98C1EB0B9EC}" srcOrd="1" destOrd="0" presId="urn:microsoft.com/office/officeart/2005/8/layout/default"/>
    <dgm:cxn modelId="{04A66DBD-198F-4D34-9929-8CFC8C159C34}" type="presParOf" srcId="{6D2AFAEC-C1FB-4CCB-A3AA-E8689B2B659A}" destId="{E8008CA9-E03E-4573-9E05-E9B3FB1A480E}" srcOrd="2" destOrd="0" presId="urn:microsoft.com/office/officeart/2005/8/layout/default"/>
    <dgm:cxn modelId="{65257B26-DCDF-409E-A8C8-DD07B9C95BBA}" type="presParOf" srcId="{6D2AFAEC-C1FB-4CCB-A3AA-E8689B2B659A}" destId="{4EBB13AE-373A-4212-A1D8-4115D5F15206}" srcOrd="3" destOrd="0" presId="urn:microsoft.com/office/officeart/2005/8/layout/default"/>
    <dgm:cxn modelId="{C86027FF-D0B1-44ED-BDAF-50043E68FC88}" type="presParOf" srcId="{6D2AFAEC-C1FB-4CCB-A3AA-E8689B2B659A}" destId="{8D59778F-77A1-475B-A7E3-9A772F5B1205}" srcOrd="4" destOrd="0" presId="urn:microsoft.com/office/officeart/2005/8/layout/default"/>
    <dgm:cxn modelId="{95FAD108-805E-47CB-9771-809CE7982FAC}" type="presParOf" srcId="{6D2AFAEC-C1FB-4CCB-A3AA-E8689B2B659A}" destId="{A78D2953-45EB-4381-9927-EC5C2128BBB9}" srcOrd="5" destOrd="0" presId="urn:microsoft.com/office/officeart/2005/8/layout/default"/>
    <dgm:cxn modelId="{6EBA491B-BF9E-4DD7-A5FE-736B9E385F7B}" type="presParOf" srcId="{6D2AFAEC-C1FB-4CCB-A3AA-E8689B2B659A}" destId="{3D058500-34AA-4418-9D14-A57335C100F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DFB63-F2F1-4110-B45C-7AE5D1EE7853}">
      <dsp:nvSpPr>
        <dsp:cNvPr id="0" name=""/>
        <dsp:cNvSpPr/>
      </dsp:nvSpPr>
      <dsp:spPr>
        <a:xfrm>
          <a:off x="2057384" y="457209"/>
          <a:ext cx="3901848" cy="3902059"/>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Open  Pedagogy</a:t>
          </a:r>
          <a:endParaRPr lang="en-US" sz="3600" kern="1200" dirty="0"/>
        </a:p>
      </dsp:txBody>
      <dsp:txXfrm>
        <a:off x="2628796" y="1028652"/>
        <a:ext cx="2759024" cy="2759173"/>
      </dsp:txXfrm>
    </dsp:sp>
    <dsp:sp modelId="{EBC721F4-A373-4674-AF66-2CEB49545B91}">
      <dsp:nvSpPr>
        <dsp:cNvPr id="0" name=""/>
        <dsp:cNvSpPr/>
      </dsp:nvSpPr>
      <dsp:spPr>
        <a:xfrm>
          <a:off x="3784407" y="0"/>
          <a:ext cx="433805" cy="434273"/>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1EA1DF-9864-43BB-BF68-B8FB471A92C9}">
      <dsp:nvSpPr>
        <dsp:cNvPr id="0" name=""/>
        <dsp:cNvSpPr/>
      </dsp:nvSpPr>
      <dsp:spPr>
        <a:xfrm>
          <a:off x="2757520" y="3790289"/>
          <a:ext cx="314549" cy="314353"/>
        </a:xfrm>
        <a:prstGeom prst="ellipse">
          <a:avLst/>
        </a:prstGeom>
        <a:solidFill>
          <a:schemeClr val="accent1">
            <a:shade val="80000"/>
            <a:hueOff val="19140"/>
            <a:satOff val="-274"/>
            <a:lumOff val="16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8EE8A7-D13E-4479-BFC4-28151FE9DDBB}">
      <dsp:nvSpPr>
        <dsp:cNvPr id="0" name=""/>
        <dsp:cNvSpPr/>
      </dsp:nvSpPr>
      <dsp:spPr>
        <a:xfrm>
          <a:off x="5710920" y="1761544"/>
          <a:ext cx="314549" cy="314353"/>
        </a:xfrm>
        <a:prstGeom prst="ellipse">
          <a:avLst/>
        </a:prstGeom>
        <a:solidFill>
          <a:schemeClr val="accent1">
            <a:shade val="80000"/>
            <a:hueOff val="38281"/>
            <a:satOff val="-549"/>
            <a:lumOff val="32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353567-7763-4A6C-9AA6-080B4EB050F3}">
      <dsp:nvSpPr>
        <dsp:cNvPr id="0" name=""/>
        <dsp:cNvSpPr/>
      </dsp:nvSpPr>
      <dsp:spPr>
        <a:xfrm>
          <a:off x="4207807" y="4124435"/>
          <a:ext cx="433805" cy="434273"/>
        </a:xfrm>
        <a:prstGeom prst="ellipse">
          <a:avLst/>
        </a:prstGeom>
        <a:solidFill>
          <a:schemeClr val="accent1">
            <a:shade val="80000"/>
            <a:hueOff val="57421"/>
            <a:satOff val="-823"/>
            <a:lumOff val="48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83D8D0-0D58-4A05-A870-C680C114AD26}">
      <dsp:nvSpPr>
        <dsp:cNvPr id="0" name=""/>
        <dsp:cNvSpPr/>
      </dsp:nvSpPr>
      <dsp:spPr>
        <a:xfrm>
          <a:off x="2845562" y="616482"/>
          <a:ext cx="314549" cy="314353"/>
        </a:xfrm>
        <a:prstGeom prst="ellipse">
          <a:avLst/>
        </a:prstGeom>
        <a:solidFill>
          <a:schemeClr val="accent1">
            <a:shade val="80000"/>
            <a:hueOff val="76561"/>
            <a:satOff val="-1098"/>
            <a:lumOff val="64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CFD312-2D94-43D2-9D93-5A0C60653E22}">
      <dsp:nvSpPr>
        <dsp:cNvPr id="0" name=""/>
        <dsp:cNvSpPr/>
      </dsp:nvSpPr>
      <dsp:spPr>
        <a:xfrm>
          <a:off x="1855493" y="2416447"/>
          <a:ext cx="314549" cy="314353"/>
        </a:xfrm>
        <a:prstGeom prst="ellipse">
          <a:avLst/>
        </a:prstGeom>
        <a:solidFill>
          <a:schemeClr val="accent1">
            <a:shade val="80000"/>
            <a:hueOff val="95702"/>
            <a:satOff val="-1372"/>
            <a:lumOff val="80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4A67C7-ECA0-497F-BAA2-F1811FAF322F}">
      <dsp:nvSpPr>
        <dsp:cNvPr id="0" name=""/>
        <dsp:cNvSpPr/>
      </dsp:nvSpPr>
      <dsp:spPr>
        <a:xfrm>
          <a:off x="337974" y="881936"/>
          <a:ext cx="1586351" cy="1586321"/>
        </a:xfrm>
        <a:prstGeom prst="ellipse">
          <a:avLst/>
        </a:prstGeom>
        <a:solidFill>
          <a:schemeClr val="accent1">
            <a:shade val="80000"/>
            <a:hueOff val="114842"/>
            <a:satOff val="-1647"/>
            <a:lumOff val="96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Universal Design for Learning</a:t>
          </a:r>
          <a:endParaRPr lang="en-US" sz="2000" kern="1200" dirty="0"/>
        </a:p>
      </dsp:txBody>
      <dsp:txXfrm>
        <a:off x="570290" y="1114247"/>
        <a:ext cx="1121719" cy="1121699"/>
      </dsp:txXfrm>
    </dsp:sp>
    <dsp:sp modelId="{D6849291-F560-407A-9B7E-A20D0352D86D}">
      <dsp:nvSpPr>
        <dsp:cNvPr id="0" name=""/>
        <dsp:cNvSpPr/>
      </dsp:nvSpPr>
      <dsp:spPr>
        <a:xfrm>
          <a:off x="3345799" y="630453"/>
          <a:ext cx="433805" cy="434273"/>
        </a:xfrm>
        <a:prstGeom prst="ellipse">
          <a:avLst/>
        </a:prstGeom>
        <a:solidFill>
          <a:schemeClr val="accent1">
            <a:shade val="80000"/>
            <a:hueOff val="133983"/>
            <a:satOff val="-1921"/>
            <a:lumOff val="11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B3DBD1-BBE1-4692-A29C-892875F6E96D}">
      <dsp:nvSpPr>
        <dsp:cNvPr id="0" name=""/>
        <dsp:cNvSpPr/>
      </dsp:nvSpPr>
      <dsp:spPr>
        <a:xfrm>
          <a:off x="487645" y="2932802"/>
          <a:ext cx="784371" cy="784719"/>
        </a:xfrm>
        <a:prstGeom prst="ellipse">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4F049-67CE-4996-800E-2355190F9859}">
      <dsp:nvSpPr>
        <dsp:cNvPr id="0" name=""/>
        <dsp:cNvSpPr/>
      </dsp:nvSpPr>
      <dsp:spPr>
        <a:xfrm>
          <a:off x="5860591" y="135637"/>
          <a:ext cx="1586351" cy="1586321"/>
        </a:xfrm>
        <a:prstGeom prst="ellipse">
          <a:avLst/>
        </a:prstGeom>
        <a:solidFill>
          <a:schemeClr val="accent1">
            <a:shade val="80000"/>
            <a:hueOff val="172263"/>
            <a:satOff val="-2470"/>
            <a:lumOff val="144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Formative </a:t>
          </a:r>
          <a:r>
            <a:rPr lang="en-US" sz="1600" kern="1200" dirty="0" smtClean="0"/>
            <a:t>Assessment</a:t>
          </a:r>
        </a:p>
        <a:p>
          <a:pPr lvl="0" algn="ctr" defTabSz="800100">
            <a:lnSpc>
              <a:spcPct val="90000"/>
            </a:lnSpc>
            <a:spcBef>
              <a:spcPct val="0"/>
            </a:spcBef>
            <a:spcAft>
              <a:spcPct val="35000"/>
            </a:spcAft>
          </a:pPr>
          <a:endParaRPr lang="en-US" sz="1800" kern="1200" dirty="0"/>
        </a:p>
      </dsp:txBody>
      <dsp:txXfrm>
        <a:off x="6092907" y="367948"/>
        <a:ext cx="1121719" cy="1121699"/>
      </dsp:txXfrm>
    </dsp:sp>
    <dsp:sp modelId="{6E739F1A-92BE-48FE-94AB-90659DDB773B}">
      <dsp:nvSpPr>
        <dsp:cNvPr id="0" name=""/>
        <dsp:cNvSpPr/>
      </dsp:nvSpPr>
      <dsp:spPr>
        <a:xfrm>
          <a:off x="5152255" y="1231218"/>
          <a:ext cx="433805" cy="434273"/>
        </a:xfrm>
        <a:prstGeom prst="ellipse">
          <a:avLst/>
        </a:prstGeom>
        <a:solidFill>
          <a:schemeClr val="accent1">
            <a:shade val="80000"/>
            <a:hueOff val="191404"/>
            <a:satOff val="-2745"/>
            <a:lumOff val="160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91AC20-781F-461F-80AD-C6768A763706}">
      <dsp:nvSpPr>
        <dsp:cNvPr id="0" name=""/>
        <dsp:cNvSpPr/>
      </dsp:nvSpPr>
      <dsp:spPr>
        <a:xfrm>
          <a:off x="189104" y="3866549"/>
          <a:ext cx="314549" cy="314353"/>
        </a:xfrm>
        <a:prstGeom prst="ellipse">
          <a:avLst/>
        </a:prstGeom>
        <a:solidFill>
          <a:schemeClr val="accent1">
            <a:shade val="80000"/>
            <a:hueOff val="210544"/>
            <a:satOff val="-3019"/>
            <a:lumOff val="17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952C60-1BA2-4D92-AEAF-DB3F5E9FAAE4}">
      <dsp:nvSpPr>
        <dsp:cNvPr id="0" name=""/>
        <dsp:cNvSpPr/>
      </dsp:nvSpPr>
      <dsp:spPr>
        <a:xfrm>
          <a:off x="3323388" y="3418886"/>
          <a:ext cx="314549" cy="314353"/>
        </a:xfrm>
        <a:prstGeom prst="ellipse">
          <a:avLst/>
        </a:prstGeom>
        <a:solidFill>
          <a:schemeClr val="accent1">
            <a:shade val="80000"/>
            <a:hueOff val="229684"/>
            <a:satOff val="-3294"/>
            <a:lumOff val="192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C4589-B207-434C-9A42-8B7E041AC601}">
      <dsp:nvSpPr>
        <dsp:cNvPr id="0" name=""/>
        <dsp:cNvSpPr/>
      </dsp:nvSpPr>
      <dsp:spPr>
        <a:xfrm>
          <a:off x="6606544" y="2877499"/>
          <a:ext cx="1586351" cy="1586321"/>
        </a:xfrm>
        <a:prstGeom prst="ellipse">
          <a:avLst/>
        </a:prstGeom>
        <a:solidFill>
          <a:schemeClr val="accent1">
            <a:shade val="80000"/>
            <a:hueOff val="248825"/>
            <a:satOff val="-3568"/>
            <a:lumOff val="208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Student-Centered </a:t>
          </a:r>
          <a:r>
            <a:rPr lang="en-US" sz="1600" kern="1200" dirty="0" smtClean="0"/>
            <a:t>Instruction</a:t>
          </a:r>
          <a:endParaRPr lang="en-US" sz="1600" kern="1200" dirty="0"/>
        </a:p>
      </dsp:txBody>
      <dsp:txXfrm>
        <a:off x="6838860" y="3109810"/>
        <a:ext cx="1121719" cy="1121699"/>
      </dsp:txXfrm>
    </dsp:sp>
    <dsp:sp modelId="{981FB0A1-2A38-4B5E-8ACA-B6DBFD5A7662}">
      <dsp:nvSpPr>
        <dsp:cNvPr id="0" name=""/>
        <dsp:cNvSpPr/>
      </dsp:nvSpPr>
      <dsp:spPr>
        <a:xfrm>
          <a:off x="6159132" y="2822196"/>
          <a:ext cx="314549" cy="314353"/>
        </a:xfrm>
        <a:prstGeom prst="ellipse">
          <a:avLst/>
        </a:prstGeom>
        <a:solidFill>
          <a:schemeClr val="accent1">
            <a:shade val="80000"/>
            <a:hueOff val="267965"/>
            <a:satOff val="-3843"/>
            <a:lumOff val="224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B00478-45E5-4E20-8445-A5C85BD2B5DD}">
      <dsp:nvSpPr>
        <dsp:cNvPr id="0" name=""/>
        <dsp:cNvSpPr/>
      </dsp:nvSpPr>
      <dsp:spPr>
        <a:xfrm>
          <a:off x="2053187" y="4235041"/>
          <a:ext cx="1586351" cy="1586321"/>
        </a:xfrm>
        <a:prstGeom prst="ellipse">
          <a:avLst/>
        </a:prstGeom>
        <a:solidFill>
          <a:schemeClr val="accent1">
            <a:shade val="80000"/>
            <a:hueOff val="287105"/>
            <a:satOff val="-4117"/>
            <a:lumOff val="240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Differentiated Instruction</a:t>
          </a:r>
          <a:endParaRPr lang="en-US" sz="1400" kern="1200" dirty="0"/>
        </a:p>
      </dsp:txBody>
      <dsp:txXfrm>
        <a:off x="2285503" y="4467352"/>
        <a:ext cx="1121719" cy="1121699"/>
      </dsp:txXfrm>
    </dsp:sp>
    <dsp:sp modelId="{28DEB5B0-1831-41CC-BB10-ABF83E2586CE}">
      <dsp:nvSpPr>
        <dsp:cNvPr id="0" name=""/>
        <dsp:cNvSpPr/>
      </dsp:nvSpPr>
      <dsp:spPr>
        <a:xfrm>
          <a:off x="3469858" y="4181485"/>
          <a:ext cx="314549" cy="314353"/>
        </a:xfrm>
        <a:prstGeom prst="ellipse">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34E87-CF9D-4768-A59E-B3BB96DAAFCE}">
      <dsp:nvSpPr>
        <dsp:cNvPr id="0" name=""/>
        <dsp:cNvSpPr/>
      </dsp:nvSpPr>
      <dsp:spPr>
        <a:xfrm>
          <a:off x="0" y="2275"/>
          <a:ext cx="693682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04C790-4A78-49A9-A583-9819290DBA87}">
      <dsp:nvSpPr>
        <dsp:cNvPr id="0" name=""/>
        <dsp:cNvSpPr/>
      </dsp:nvSpPr>
      <dsp:spPr>
        <a:xfrm>
          <a:off x="0" y="2275"/>
          <a:ext cx="1387365" cy="1551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t>Reasoning and Explaining</a:t>
          </a:r>
          <a:endParaRPr lang="en-US" sz="1900" kern="1200" dirty="0"/>
        </a:p>
      </dsp:txBody>
      <dsp:txXfrm>
        <a:off x="0" y="2275"/>
        <a:ext cx="1387365" cy="1551678"/>
      </dsp:txXfrm>
    </dsp:sp>
    <dsp:sp modelId="{F03AE7D8-2F24-4B34-8275-74F33A4CB626}">
      <dsp:nvSpPr>
        <dsp:cNvPr id="0" name=""/>
        <dsp:cNvSpPr/>
      </dsp:nvSpPr>
      <dsp:spPr>
        <a:xfrm>
          <a:off x="1491418" y="20515"/>
          <a:ext cx="5445410" cy="36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t>Make sense of problems and persevere in solving them</a:t>
          </a:r>
          <a:endParaRPr lang="en-US" sz="1800" kern="1200" dirty="0"/>
        </a:p>
      </dsp:txBody>
      <dsp:txXfrm>
        <a:off x="1491418" y="20515"/>
        <a:ext cx="5445410" cy="364811"/>
      </dsp:txXfrm>
    </dsp:sp>
    <dsp:sp modelId="{9CCD55B0-13CD-43DC-884B-66569091A0C6}">
      <dsp:nvSpPr>
        <dsp:cNvPr id="0" name=""/>
        <dsp:cNvSpPr/>
      </dsp:nvSpPr>
      <dsp:spPr>
        <a:xfrm>
          <a:off x="1387365" y="385326"/>
          <a:ext cx="554946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8997BF-39A6-451C-BFD6-3F0281540401}">
      <dsp:nvSpPr>
        <dsp:cNvPr id="0" name=""/>
        <dsp:cNvSpPr/>
      </dsp:nvSpPr>
      <dsp:spPr>
        <a:xfrm>
          <a:off x="1491418" y="403567"/>
          <a:ext cx="5445410" cy="36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Attend to precision</a:t>
          </a:r>
          <a:endParaRPr lang="en-US" sz="1600" kern="1200" dirty="0"/>
        </a:p>
      </dsp:txBody>
      <dsp:txXfrm>
        <a:off x="1491418" y="403567"/>
        <a:ext cx="5445410" cy="364811"/>
      </dsp:txXfrm>
    </dsp:sp>
    <dsp:sp modelId="{F8CAE2DD-8B27-4F44-85F9-22734F2CF277}">
      <dsp:nvSpPr>
        <dsp:cNvPr id="0" name=""/>
        <dsp:cNvSpPr/>
      </dsp:nvSpPr>
      <dsp:spPr>
        <a:xfrm>
          <a:off x="1387365" y="768378"/>
          <a:ext cx="554946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C4562D-3FA9-43B5-BC44-3522973FCB5E}">
      <dsp:nvSpPr>
        <dsp:cNvPr id="0" name=""/>
        <dsp:cNvSpPr/>
      </dsp:nvSpPr>
      <dsp:spPr>
        <a:xfrm>
          <a:off x="1491418" y="786619"/>
          <a:ext cx="5445410" cy="36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Reason abstractly and quantitatively</a:t>
          </a:r>
          <a:endParaRPr lang="en-US" sz="1600" kern="1200" dirty="0"/>
        </a:p>
      </dsp:txBody>
      <dsp:txXfrm>
        <a:off x="1491418" y="786619"/>
        <a:ext cx="5445410" cy="364811"/>
      </dsp:txXfrm>
    </dsp:sp>
    <dsp:sp modelId="{F5AEDD2D-01DB-41F7-A8F2-CFC49B61484B}">
      <dsp:nvSpPr>
        <dsp:cNvPr id="0" name=""/>
        <dsp:cNvSpPr/>
      </dsp:nvSpPr>
      <dsp:spPr>
        <a:xfrm>
          <a:off x="1387365" y="1151430"/>
          <a:ext cx="554946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D743E7-E908-47EC-ADBE-A4EFFEB771D3}">
      <dsp:nvSpPr>
        <dsp:cNvPr id="0" name=""/>
        <dsp:cNvSpPr/>
      </dsp:nvSpPr>
      <dsp:spPr>
        <a:xfrm>
          <a:off x="1491418" y="1216972"/>
          <a:ext cx="5445410" cy="36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Construct viable arguments and critique the reasoning of others</a:t>
          </a:r>
          <a:endParaRPr lang="en-US" sz="1600" kern="1200" dirty="0"/>
        </a:p>
      </dsp:txBody>
      <dsp:txXfrm>
        <a:off x="1491418" y="1216972"/>
        <a:ext cx="5445410" cy="364811"/>
      </dsp:txXfrm>
    </dsp:sp>
    <dsp:sp modelId="{6A19D4E5-9890-4E8F-B88B-AECD90C32E59}">
      <dsp:nvSpPr>
        <dsp:cNvPr id="0" name=""/>
        <dsp:cNvSpPr/>
      </dsp:nvSpPr>
      <dsp:spPr>
        <a:xfrm>
          <a:off x="1387365" y="1534481"/>
          <a:ext cx="554946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976721-593E-4682-A844-D6B9B8CCF344}">
      <dsp:nvSpPr>
        <dsp:cNvPr id="0" name=""/>
        <dsp:cNvSpPr/>
      </dsp:nvSpPr>
      <dsp:spPr>
        <a:xfrm>
          <a:off x="0" y="1553953"/>
          <a:ext cx="6936829"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85D9A7-507B-4CD8-81DE-A10D1CB89408}">
      <dsp:nvSpPr>
        <dsp:cNvPr id="0" name=""/>
        <dsp:cNvSpPr/>
      </dsp:nvSpPr>
      <dsp:spPr>
        <a:xfrm>
          <a:off x="0" y="1553953"/>
          <a:ext cx="1387365" cy="1551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t>Modeling and Using Tools</a:t>
          </a:r>
          <a:endParaRPr lang="en-US" sz="1900" kern="1200" dirty="0"/>
        </a:p>
      </dsp:txBody>
      <dsp:txXfrm>
        <a:off x="0" y="1553953"/>
        <a:ext cx="1387365" cy="1551678"/>
      </dsp:txXfrm>
    </dsp:sp>
    <dsp:sp modelId="{EDF7822F-5537-4E3C-A9B1-D624D271F261}">
      <dsp:nvSpPr>
        <dsp:cNvPr id="0" name=""/>
        <dsp:cNvSpPr/>
      </dsp:nvSpPr>
      <dsp:spPr>
        <a:xfrm>
          <a:off x="1491418" y="1572194"/>
          <a:ext cx="5445410" cy="36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Make sense of problems and persevere in solving them</a:t>
          </a:r>
          <a:endParaRPr lang="en-US" sz="1600" kern="1200" dirty="0"/>
        </a:p>
      </dsp:txBody>
      <dsp:txXfrm>
        <a:off x="1491418" y="1572194"/>
        <a:ext cx="5445410" cy="364811"/>
      </dsp:txXfrm>
    </dsp:sp>
    <dsp:sp modelId="{77F6C7E0-5158-43C1-A814-22C44BF282E8}">
      <dsp:nvSpPr>
        <dsp:cNvPr id="0" name=""/>
        <dsp:cNvSpPr/>
      </dsp:nvSpPr>
      <dsp:spPr>
        <a:xfrm>
          <a:off x="1387365" y="1937005"/>
          <a:ext cx="554946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8CC8A2-6B40-4158-8725-BD9529CE902C}">
      <dsp:nvSpPr>
        <dsp:cNvPr id="0" name=""/>
        <dsp:cNvSpPr/>
      </dsp:nvSpPr>
      <dsp:spPr>
        <a:xfrm>
          <a:off x="1491418" y="1955245"/>
          <a:ext cx="5445410" cy="36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Attend to precision</a:t>
          </a:r>
          <a:endParaRPr lang="en-US" sz="1600" kern="1200" dirty="0"/>
        </a:p>
      </dsp:txBody>
      <dsp:txXfrm>
        <a:off x="1491418" y="1955245"/>
        <a:ext cx="5445410" cy="364811"/>
      </dsp:txXfrm>
    </dsp:sp>
    <dsp:sp modelId="{9D1C5668-283F-453E-A379-EADB19450F51}">
      <dsp:nvSpPr>
        <dsp:cNvPr id="0" name=""/>
        <dsp:cNvSpPr/>
      </dsp:nvSpPr>
      <dsp:spPr>
        <a:xfrm>
          <a:off x="1387365" y="2320057"/>
          <a:ext cx="554946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E08CC2-938D-4EB1-A4E3-90B44D494E1A}">
      <dsp:nvSpPr>
        <dsp:cNvPr id="0" name=""/>
        <dsp:cNvSpPr/>
      </dsp:nvSpPr>
      <dsp:spPr>
        <a:xfrm>
          <a:off x="1491418" y="2338297"/>
          <a:ext cx="5445410" cy="36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Model with mathematics</a:t>
          </a:r>
          <a:endParaRPr lang="en-US" sz="1600" kern="1200" dirty="0"/>
        </a:p>
      </dsp:txBody>
      <dsp:txXfrm>
        <a:off x="1491418" y="2338297"/>
        <a:ext cx="5445410" cy="364811"/>
      </dsp:txXfrm>
    </dsp:sp>
    <dsp:sp modelId="{1988F752-BB16-48D8-BD0E-AD2447E74BC2}">
      <dsp:nvSpPr>
        <dsp:cNvPr id="0" name=""/>
        <dsp:cNvSpPr/>
      </dsp:nvSpPr>
      <dsp:spPr>
        <a:xfrm>
          <a:off x="1387365" y="2703108"/>
          <a:ext cx="554946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E8C12-1298-480F-815A-1C58580B94C6}">
      <dsp:nvSpPr>
        <dsp:cNvPr id="0" name=""/>
        <dsp:cNvSpPr/>
      </dsp:nvSpPr>
      <dsp:spPr>
        <a:xfrm>
          <a:off x="1491418" y="2721349"/>
          <a:ext cx="5445410" cy="36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Use appropriate tools strategically</a:t>
          </a:r>
          <a:endParaRPr lang="en-US" sz="1600" kern="1200"/>
        </a:p>
      </dsp:txBody>
      <dsp:txXfrm>
        <a:off x="1491418" y="2721349"/>
        <a:ext cx="5445410" cy="364811"/>
      </dsp:txXfrm>
    </dsp:sp>
    <dsp:sp modelId="{CE8F8179-5276-4504-97EC-93F8347407DC}">
      <dsp:nvSpPr>
        <dsp:cNvPr id="0" name=""/>
        <dsp:cNvSpPr/>
      </dsp:nvSpPr>
      <dsp:spPr>
        <a:xfrm>
          <a:off x="1387365" y="3086160"/>
          <a:ext cx="554946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4E7E0D-8424-4273-AFD5-573F39817922}">
      <dsp:nvSpPr>
        <dsp:cNvPr id="0" name=""/>
        <dsp:cNvSpPr/>
      </dsp:nvSpPr>
      <dsp:spPr>
        <a:xfrm>
          <a:off x="0" y="3105632"/>
          <a:ext cx="6936829"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724A0-F2C0-4964-B69F-6184AC622E40}">
      <dsp:nvSpPr>
        <dsp:cNvPr id="0" name=""/>
        <dsp:cNvSpPr/>
      </dsp:nvSpPr>
      <dsp:spPr>
        <a:xfrm>
          <a:off x="0" y="3105632"/>
          <a:ext cx="1387365" cy="1551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t>Seeing Structure and Generalizing</a:t>
          </a:r>
          <a:endParaRPr lang="en-US" sz="1900" kern="1200" dirty="0"/>
        </a:p>
      </dsp:txBody>
      <dsp:txXfrm>
        <a:off x="0" y="3105632"/>
        <a:ext cx="1387365" cy="1551678"/>
      </dsp:txXfrm>
    </dsp:sp>
    <dsp:sp modelId="{3B96DDEA-02CB-4BC4-BA86-26EE28BE77BC}">
      <dsp:nvSpPr>
        <dsp:cNvPr id="0" name=""/>
        <dsp:cNvSpPr/>
      </dsp:nvSpPr>
      <dsp:spPr>
        <a:xfrm>
          <a:off x="1491418" y="3123872"/>
          <a:ext cx="5445410" cy="36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Make sense of problems and persevere in solving them</a:t>
          </a:r>
          <a:endParaRPr lang="en-US" sz="1600" kern="1200" dirty="0"/>
        </a:p>
      </dsp:txBody>
      <dsp:txXfrm>
        <a:off x="1491418" y="3123872"/>
        <a:ext cx="5445410" cy="364811"/>
      </dsp:txXfrm>
    </dsp:sp>
    <dsp:sp modelId="{B1E6F0A5-6D8E-4644-BCE3-55D71EBC685B}">
      <dsp:nvSpPr>
        <dsp:cNvPr id="0" name=""/>
        <dsp:cNvSpPr/>
      </dsp:nvSpPr>
      <dsp:spPr>
        <a:xfrm>
          <a:off x="1387365" y="3488683"/>
          <a:ext cx="554946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B25AB7-CC1F-4155-8779-579F8FA5C7A4}">
      <dsp:nvSpPr>
        <dsp:cNvPr id="0" name=""/>
        <dsp:cNvSpPr/>
      </dsp:nvSpPr>
      <dsp:spPr>
        <a:xfrm>
          <a:off x="1491418" y="3506924"/>
          <a:ext cx="5445410" cy="36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Attend to precision</a:t>
          </a:r>
          <a:endParaRPr lang="en-US" sz="1600" kern="1200" dirty="0"/>
        </a:p>
      </dsp:txBody>
      <dsp:txXfrm>
        <a:off x="1491418" y="3506924"/>
        <a:ext cx="5445410" cy="364811"/>
      </dsp:txXfrm>
    </dsp:sp>
    <dsp:sp modelId="{044BEEE5-AE8D-4C62-A9DB-B263FD31A956}">
      <dsp:nvSpPr>
        <dsp:cNvPr id="0" name=""/>
        <dsp:cNvSpPr/>
      </dsp:nvSpPr>
      <dsp:spPr>
        <a:xfrm>
          <a:off x="1387365" y="3871735"/>
          <a:ext cx="554946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71BEDD-E928-48FE-81BA-2F55D00E7385}">
      <dsp:nvSpPr>
        <dsp:cNvPr id="0" name=""/>
        <dsp:cNvSpPr/>
      </dsp:nvSpPr>
      <dsp:spPr>
        <a:xfrm>
          <a:off x="1491418" y="3889976"/>
          <a:ext cx="5445410" cy="36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Look for and make use of structure</a:t>
          </a:r>
          <a:endParaRPr lang="en-US" sz="1600" kern="1200" dirty="0"/>
        </a:p>
      </dsp:txBody>
      <dsp:txXfrm>
        <a:off x="1491418" y="3889976"/>
        <a:ext cx="5445410" cy="364811"/>
      </dsp:txXfrm>
    </dsp:sp>
    <dsp:sp modelId="{7AF0B11F-396C-4018-A60F-F24664C32BE0}">
      <dsp:nvSpPr>
        <dsp:cNvPr id="0" name=""/>
        <dsp:cNvSpPr/>
      </dsp:nvSpPr>
      <dsp:spPr>
        <a:xfrm>
          <a:off x="1387365" y="4254787"/>
          <a:ext cx="554946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DF31C5-67B0-466E-845F-71CAFEC8AB28}">
      <dsp:nvSpPr>
        <dsp:cNvPr id="0" name=""/>
        <dsp:cNvSpPr/>
      </dsp:nvSpPr>
      <dsp:spPr>
        <a:xfrm>
          <a:off x="1491418" y="4273027"/>
          <a:ext cx="5445410" cy="36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Look for and express regularity in repeated reasoning</a:t>
          </a:r>
          <a:endParaRPr lang="en-US" sz="1600" kern="1200"/>
        </a:p>
      </dsp:txBody>
      <dsp:txXfrm>
        <a:off x="1491418" y="4273027"/>
        <a:ext cx="5445410" cy="364811"/>
      </dsp:txXfrm>
    </dsp:sp>
    <dsp:sp modelId="{3FFB7CE2-783A-4C1F-BA90-A9B5900B220B}">
      <dsp:nvSpPr>
        <dsp:cNvPr id="0" name=""/>
        <dsp:cNvSpPr/>
      </dsp:nvSpPr>
      <dsp:spPr>
        <a:xfrm>
          <a:off x="1387365" y="4637839"/>
          <a:ext cx="554946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D22BC-ABC1-42A3-8701-96D20C454981}">
      <dsp:nvSpPr>
        <dsp:cNvPr id="0" name=""/>
        <dsp:cNvSpPr/>
      </dsp:nvSpPr>
      <dsp:spPr>
        <a:xfrm>
          <a:off x="-5114931" y="-783865"/>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E427C6-4203-44B4-A38B-960707E72052}">
      <dsp:nvSpPr>
        <dsp:cNvPr id="0" name=""/>
        <dsp:cNvSpPr/>
      </dsp:nvSpPr>
      <dsp:spPr>
        <a:xfrm>
          <a:off x="317496" y="205750"/>
          <a:ext cx="7851682" cy="4113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0800" rIns="50800" bIns="50800" numCol="1" spcCol="1270" anchor="ctr" anchorCtr="0">
          <a:noAutofit/>
        </a:bodyPr>
        <a:lstStyle/>
        <a:p>
          <a:pPr lvl="0" algn="l" defTabSz="889000" rtl="0">
            <a:lnSpc>
              <a:spcPct val="90000"/>
            </a:lnSpc>
            <a:spcBef>
              <a:spcPct val="0"/>
            </a:spcBef>
            <a:spcAft>
              <a:spcPct val="35000"/>
            </a:spcAft>
          </a:pPr>
          <a:r>
            <a:rPr lang="en-US" sz="2000" kern="1200" dirty="0" smtClean="0"/>
            <a:t>Establish mathematics goals to focus learning. </a:t>
          </a:r>
          <a:endParaRPr lang="en-US" sz="2000" kern="1200" dirty="0"/>
        </a:p>
      </dsp:txBody>
      <dsp:txXfrm>
        <a:off x="317496" y="205750"/>
        <a:ext cx="7851682" cy="411319"/>
      </dsp:txXfrm>
    </dsp:sp>
    <dsp:sp modelId="{CDE45394-0767-4C3B-8896-8F565C4BA728}">
      <dsp:nvSpPr>
        <dsp:cNvPr id="0" name=""/>
        <dsp:cNvSpPr/>
      </dsp:nvSpPr>
      <dsp:spPr>
        <a:xfrm>
          <a:off x="60421" y="154335"/>
          <a:ext cx="514149" cy="5141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BACDFA-E0B9-492C-A047-BD732EF1764C}">
      <dsp:nvSpPr>
        <dsp:cNvPr id="0" name=""/>
        <dsp:cNvSpPr/>
      </dsp:nvSpPr>
      <dsp:spPr>
        <a:xfrm>
          <a:off x="689983" y="823091"/>
          <a:ext cx="7479195" cy="41131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0800" rIns="50800" bIns="50800" numCol="1" spcCol="1270" anchor="ctr" anchorCtr="0">
          <a:noAutofit/>
        </a:bodyPr>
        <a:lstStyle/>
        <a:p>
          <a:pPr lvl="0" algn="l" defTabSz="889000" rtl="0">
            <a:lnSpc>
              <a:spcPct val="90000"/>
            </a:lnSpc>
            <a:spcBef>
              <a:spcPct val="0"/>
            </a:spcBef>
            <a:spcAft>
              <a:spcPct val="35000"/>
            </a:spcAft>
          </a:pPr>
          <a:r>
            <a:rPr lang="en-US" sz="2000" kern="1200" smtClean="0"/>
            <a:t>Implement tasks that promote reasoning and problem solving. </a:t>
          </a:r>
          <a:endParaRPr lang="en-US" sz="2000" kern="1200"/>
        </a:p>
      </dsp:txBody>
      <dsp:txXfrm>
        <a:off x="689983" y="823091"/>
        <a:ext cx="7479195" cy="411319"/>
      </dsp:txXfrm>
    </dsp:sp>
    <dsp:sp modelId="{908D3C62-F6F8-40B9-AE6B-FA1AF0481860}">
      <dsp:nvSpPr>
        <dsp:cNvPr id="0" name=""/>
        <dsp:cNvSpPr/>
      </dsp:nvSpPr>
      <dsp:spPr>
        <a:xfrm>
          <a:off x="432908" y="771676"/>
          <a:ext cx="514149" cy="51414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77609-6059-4DEB-A00C-E7336190ACA2}">
      <dsp:nvSpPr>
        <dsp:cNvPr id="0" name=""/>
        <dsp:cNvSpPr/>
      </dsp:nvSpPr>
      <dsp:spPr>
        <a:xfrm>
          <a:off x="894103" y="1439980"/>
          <a:ext cx="7275074" cy="41131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0800" rIns="50800" bIns="50800" numCol="1" spcCol="1270" anchor="ctr" anchorCtr="0">
          <a:noAutofit/>
        </a:bodyPr>
        <a:lstStyle/>
        <a:p>
          <a:pPr lvl="0" algn="l" defTabSz="889000" rtl="0">
            <a:lnSpc>
              <a:spcPct val="90000"/>
            </a:lnSpc>
            <a:spcBef>
              <a:spcPct val="0"/>
            </a:spcBef>
            <a:spcAft>
              <a:spcPct val="35000"/>
            </a:spcAft>
          </a:pPr>
          <a:r>
            <a:rPr lang="en-US" sz="2000" kern="1200" smtClean="0"/>
            <a:t>Use and connect mathematical representations. </a:t>
          </a:r>
          <a:endParaRPr lang="en-US" sz="2000" kern="1200"/>
        </a:p>
      </dsp:txBody>
      <dsp:txXfrm>
        <a:off x="894103" y="1439980"/>
        <a:ext cx="7275074" cy="411319"/>
      </dsp:txXfrm>
    </dsp:sp>
    <dsp:sp modelId="{6CE28326-1189-43CF-87AA-1172BA64925D}">
      <dsp:nvSpPr>
        <dsp:cNvPr id="0" name=""/>
        <dsp:cNvSpPr/>
      </dsp:nvSpPr>
      <dsp:spPr>
        <a:xfrm>
          <a:off x="637029" y="1388565"/>
          <a:ext cx="514149" cy="51414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52CDE0-5474-45C8-8DF8-5D294E486EA6}">
      <dsp:nvSpPr>
        <dsp:cNvPr id="0" name=""/>
        <dsp:cNvSpPr/>
      </dsp:nvSpPr>
      <dsp:spPr>
        <a:xfrm>
          <a:off x="959277" y="2057321"/>
          <a:ext cx="7209900" cy="41131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0800" rIns="50800" bIns="50800" numCol="1" spcCol="1270" anchor="ctr" anchorCtr="0">
          <a:noAutofit/>
        </a:bodyPr>
        <a:lstStyle/>
        <a:p>
          <a:pPr lvl="0" algn="l" defTabSz="889000" rtl="0">
            <a:lnSpc>
              <a:spcPct val="90000"/>
            </a:lnSpc>
            <a:spcBef>
              <a:spcPct val="0"/>
            </a:spcBef>
            <a:spcAft>
              <a:spcPct val="35000"/>
            </a:spcAft>
          </a:pPr>
          <a:r>
            <a:rPr lang="en-US" sz="2000" kern="1200" smtClean="0"/>
            <a:t>Facilitate meaningful mathematical discourse.</a:t>
          </a:r>
          <a:endParaRPr lang="en-US" sz="2000" kern="1200"/>
        </a:p>
      </dsp:txBody>
      <dsp:txXfrm>
        <a:off x="959277" y="2057321"/>
        <a:ext cx="7209900" cy="411319"/>
      </dsp:txXfrm>
    </dsp:sp>
    <dsp:sp modelId="{24D8C8B5-737A-4A68-B9C3-DC9B7E521DD3}">
      <dsp:nvSpPr>
        <dsp:cNvPr id="0" name=""/>
        <dsp:cNvSpPr/>
      </dsp:nvSpPr>
      <dsp:spPr>
        <a:xfrm>
          <a:off x="702203" y="2005906"/>
          <a:ext cx="514149" cy="51414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042D6A-F225-4D96-86D9-8B3F42EB5DA0}">
      <dsp:nvSpPr>
        <dsp:cNvPr id="0" name=""/>
        <dsp:cNvSpPr/>
      </dsp:nvSpPr>
      <dsp:spPr>
        <a:xfrm>
          <a:off x="894103" y="2674663"/>
          <a:ext cx="7275074" cy="41131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0800" rIns="50800" bIns="50800" numCol="1" spcCol="1270" anchor="ctr" anchorCtr="0">
          <a:noAutofit/>
        </a:bodyPr>
        <a:lstStyle/>
        <a:p>
          <a:pPr lvl="0" algn="l" defTabSz="889000" rtl="0">
            <a:lnSpc>
              <a:spcPct val="90000"/>
            </a:lnSpc>
            <a:spcBef>
              <a:spcPct val="0"/>
            </a:spcBef>
            <a:spcAft>
              <a:spcPct val="35000"/>
            </a:spcAft>
          </a:pPr>
          <a:r>
            <a:rPr lang="en-US" sz="2000" kern="1200" smtClean="0"/>
            <a:t>Pose purposeful questions. </a:t>
          </a:r>
          <a:endParaRPr lang="en-US" sz="2000" kern="1200"/>
        </a:p>
      </dsp:txBody>
      <dsp:txXfrm>
        <a:off x="894103" y="2674663"/>
        <a:ext cx="7275074" cy="411319"/>
      </dsp:txXfrm>
    </dsp:sp>
    <dsp:sp modelId="{1A5BF9C2-7577-4B7F-9C42-029120ED29E5}">
      <dsp:nvSpPr>
        <dsp:cNvPr id="0" name=""/>
        <dsp:cNvSpPr/>
      </dsp:nvSpPr>
      <dsp:spPr>
        <a:xfrm>
          <a:off x="637029" y="2623248"/>
          <a:ext cx="514149" cy="51414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8002D0-9EA7-4A2D-A4AA-8B33A7523D2A}">
      <dsp:nvSpPr>
        <dsp:cNvPr id="0" name=""/>
        <dsp:cNvSpPr/>
      </dsp:nvSpPr>
      <dsp:spPr>
        <a:xfrm>
          <a:off x="689983" y="3291551"/>
          <a:ext cx="7479195" cy="4113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0800" rIns="50800" bIns="50800" numCol="1" spcCol="1270" anchor="ctr" anchorCtr="0">
          <a:noAutofit/>
        </a:bodyPr>
        <a:lstStyle/>
        <a:p>
          <a:pPr lvl="0" algn="l" defTabSz="889000" rtl="0">
            <a:lnSpc>
              <a:spcPct val="90000"/>
            </a:lnSpc>
            <a:spcBef>
              <a:spcPct val="0"/>
            </a:spcBef>
            <a:spcAft>
              <a:spcPct val="35000"/>
            </a:spcAft>
          </a:pPr>
          <a:r>
            <a:rPr lang="en-US" sz="2000" kern="1200" smtClean="0"/>
            <a:t>Build procedural fluency from conceptual understanding. </a:t>
          </a:r>
          <a:endParaRPr lang="en-US" sz="2000" kern="1200"/>
        </a:p>
      </dsp:txBody>
      <dsp:txXfrm>
        <a:off x="689983" y="3291551"/>
        <a:ext cx="7479195" cy="411319"/>
      </dsp:txXfrm>
    </dsp:sp>
    <dsp:sp modelId="{DF6B69BD-97FB-448C-91E1-DD4E5468DA62}">
      <dsp:nvSpPr>
        <dsp:cNvPr id="0" name=""/>
        <dsp:cNvSpPr/>
      </dsp:nvSpPr>
      <dsp:spPr>
        <a:xfrm>
          <a:off x="432908" y="3240136"/>
          <a:ext cx="514149" cy="5141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C77D4F-DEDA-4832-9DFF-428B3E73C177}">
      <dsp:nvSpPr>
        <dsp:cNvPr id="0" name=""/>
        <dsp:cNvSpPr/>
      </dsp:nvSpPr>
      <dsp:spPr>
        <a:xfrm>
          <a:off x="317496" y="3908893"/>
          <a:ext cx="7851682" cy="41131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0800" rIns="50800" bIns="50800" numCol="1" spcCol="1270" anchor="ctr" anchorCtr="0">
          <a:noAutofit/>
        </a:bodyPr>
        <a:lstStyle/>
        <a:p>
          <a:pPr lvl="0" algn="l" defTabSz="889000" rtl="0">
            <a:lnSpc>
              <a:spcPct val="90000"/>
            </a:lnSpc>
            <a:spcBef>
              <a:spcPct val="0"/>
            </a:spcBef>
            <a:spcAft>
              <a:spcPct val="35000"/>
            </a:spcAft>
          </a:pPr>
          <a:r>
            <a:rPr lang="en-US" sz="2000" kern="1200" smtClean="0"/>
            <a:t>Support productive struggle in learning mathematics.</a:t>
          </a:r>
          <a:endParaRPr lang="en-US" sz="2000" kern="1200"/>
        </a:p>
      </dsp:txBody>
      <dsp:txXfrm>
        <a:off x="317496" y="3908893"/>
        <a:ext cx="7851682" cy="411319"/>
      </dsp:txXfrm>
    </dsp:sp>
    <dsp:sp modelId="{99761B3D-1805-4194-94CF-F6EF338D8561}">
      <dsp:nvSpPr>
        <dsp:cNvPr id="0" name=""/>
        <dsp:cNvSpPr/>
      </dsp:nvSpPr>
      <dsp:spPr>
        <a:xfrm>
          <a:off x="60421" y="3857478"/>
          <a:ext cx="514149" cy="51414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DEAAE-56F7-4AD0-9DD5-DCBAB8B901C5}">
      <dsp:nvSpPr>
        <dsp:cNvPr id="0" name=""/>
        <dsp:cNvSpPr/>
      </dsp:nvSpPr>
      <dsp:spPr>
        <a:xfrm>
          <a:off x="826027" y="227"/>
          <a:ext cx="3293656" cy="2100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What is your vision for an open math class? </a:t>
          </a:r>
          <a:endParaRPr lang="en-US" sz="2000" kern="1200" dirty="0"/>
        </a:p>
      </dsp:txBody>
      <dsp:txXfrm>
        <a:off x="826027" y="227"/>
        <a:ext cx="3293656" cy="2100156"/>
      </dsp:txXfrm>
    </dsp:sp>
    <dsp:sp modelId="{E8008CA9-E03E-4573-9E05-E9B3FB1A480E}">
      <dsp:nvSpPr>
        <dsp:cNvPr id="0" name=""/>
        <dsp:cNvSpPr/>
      </dsp:nvSpPr>
      <dsp:spPr>
        <a:xfrm>
          <a:off x="4262316" y="227"/>
          <a:ext cx="3293656" cy="2100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What does open pedagogy mean to you? </a:t>
          </a:r>
          <a:endParaRPr lang="en-US" sz="2000" kern="1200" dirty="0"/>
        </a:p>
      </dsp:txBody>
      <dsp:txXfrm>
        <a:off x="4262316" y="227"/>
        <a:ext cx="3293656" cy="2100156"/>
      </dsp:txXfrm>
    </dsp:sp>
    <dsp:sp modelId="{8D59778F-77A1-475B-A7E3-9A772F5B1205}">
      <dsp:nvSpPr>
        <dsp:cNvPr id="0" name=""/>
        <dsp:cNvSpPr/>
      </dsp:nvSpPr>
      <dsp:spPr>
        <a:xfrm>
          <a:off x="826027" y="2243016"/>
          <a:ext cx="3293656" cy="2100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What practices will guide your vision of open instruction? </a:t>
          </a:r>
          <a:endParaRPr lang="en-US" sz="2000" kern="1200"/>
        </a:p>
      </dsp:txBody>
      <dsp:txXfrm>
        <a:off x="826027" y="2243016"/>
        <a:ext cx="3293656" cy="2100156"/>
      </dsp:txXfrm>
    </dsp:sp>
    <dsp:sp modelId="{3D058500-34AA-4418-9D14-A57335C100F2}">
      <dsp:nvSpPr>
        <dsp:cNvPr id="0" name=""/>
        <dsp:cNvSpPr/>
      </dsp:nvSpPr>
      <dsp:spPr>
        <a:xfrm>
          <a:off x="4262316" y="2243016"/>
          <a:ext cx="3293656" cy="2100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What practices will you help students to develop in your open math class? </a:t>
          </a:r>
          <a:endParaRPr lang="en-US" sz="2000" kern="1200" dirty="0"/>
        </a:p>
      </dsp:txBody>
      <dsp:txXfrm>
        <a:off x="4262316" y="2243016"/>
        <a:ext cx="3293656" cy="2100156"/>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21C2A9-E647-44CF-8EC3-545411B3B0B4}" type="datetimeFigureOut">
              <a:rPr lang="en-US" smtClean="0"/>
              <a:t>11/20/2014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A2A674-4FA2-42D9-9D76-93E60DF290FD}" type="slidenum">
              <a:rPr lang="en-US" smtClean="0"/>
              <a:t>‹#›</a:t>
            </a:fld>
            <a:endParaRPr lang="en-US"/>
          </a:p>
        </p:txBody>
      </p:sp>
    </p:spTree>
    <p:extLst>
      <p:ext uri="{BB962C8B-B14F-4D97-AF65-F5344CB8AC3E}">
        <p14:creationId xmlns:p14="http://schemas.microsoft.com/office/powerpoint/2010/main" val="397083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  N/A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Script: In</a:t>
            </a:r>
            <a:r>
              <a:rPr lang="en-US" sz="1200" kern="1200" baseline="0" dirty="0" smtClean="0">
                <a:solidFill>
                  <a:schemeClr val="tx1"/>
                </a:solidFill>
                <a:effectLst/>
                <a:latin typeface="+mn-lt"/>
                <a:ea typeface="+mn-ea"/>
                <a:cs typeface="+mn-cs"/>
              </a:rPr>
              <a:t> this module, you’ll learn about some of the instructional practices associated with OER use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a:t>
            </a:r>
            <a:endParaRPr lang="en-US" dirty="0"/>
          </a:p>
        </p:txBody>
      </p:sp>
      <p:sp>
        <p:nvSpPr>
          <p:cNvPr id="4" name="Slide Number Placeholder 3"/>
          <p:cNvSpPr>
            <a:spLocks noGrp="1"/>
          </p:cNvSpPr>
          <p:nvPr>
            <p:ph type="sldNum" sz="quarter" idx="10"/>
          </p:nvPr>
        </p:nvSpPr>
        <p:spPr/>
        <p:txBody>
          <a:bodyPr/>
          <a:lstStyle/>
          <a:p>
            <a:fld id="{4AABE13F-CCD2-4A93-B4E3-6B0E5116A22B}" type="slidenum">
              <a:rPr lang="en-US" smtClean="0"/>
              <a:t>1</a:t>
            </a:fld>
            <a:endParaRPr lang="en-US"/>
          </a:p>
        </p:txBody>
      </p:sp>
    </p:spTree>
    <p:extLst>
      <p:ext uri="{BB962C8B-B14F-4D97-AF65-F5344CB8AC3E}">
        <p14:creationId xmlns:p14="http://schemas.microsoft.com/office/powerpoint/2010/main" val="2895776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 Open</a:t>
            </a:r>
            <a:r>
              <a:rPr lang="en-US" sz="1200" kern="1200" baseline="0" dirty="0" smtClean="0">
                <a:solidFill>
                  <a:schemeClr val="tx1"/>
                </a:solidFill>
                <a:effectLst/>
                <a:latin typeface="+mn-lt"/>
                <a:ea typeface="+mn-ea"/>
                <a:cs typeface="+mn-cs"/>
              </a:rPr>
              <a:t> Pedagogy and Adult Learning Theory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Script: Like student-centered learning, universal design for learning, differentiated instruction and other approaches to teaching adult learners, open pedagogy intersects several theories about how adults learn that have implications for teaching practice. Open pedagogy is premised on concepts shared with well-known adult learning theories like andragogy, transformative learning and self-directed learning.  (Click to see how teaching practices in these adult learning theories are related to open pedagogy)</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 State 4</a:t>
            </a:r>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10</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  Other Principles and Practices</a:t>
            </a:r>
            <a:r>
              <a:rPr lang="en-US" sz="1200" kern="1200" baseline="0" dirty="0" smtClean="0">
                <a:solidFill>
                  <a:schemeClr val="tx1"/>
                </a:solidFill>
                <a:effectLst/>
                <a:latin typeface="+mn-lt"/>
                <a:ea typeface="+mn-ea"/>
                <a:cs typeface="+mn-cs"/>
              </a:rPr>
              <a:t> that Guide Instruction with OER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Script: In addition to the prevailing theories about how adults learn, Performance standards and teacher and student practices also impact instruction and learning.  These guidelines such as the (Student) College and Career Readiness Math Standards;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Skills, and (Teacher) NCTM Teacher Practices are intended to help all learners succeed and be prepared for assessments, success in the workplaces and further education.  Many of these guidelines promote learning experiences that promote the development of knowledge skills through the active involvement of students. You might use these and other frameworks for instruction to guide how you use OER with open pedagogical practices to open your classroom.</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  Change for Science Course</a:t>
            </a:r>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11</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a:t>
            </a:r>
            <a:r>
              <a:rPr lang="en-US" baseline="0" dirty="0" smtClean="0"/>
              <a:t> Title: CCR Standards for Mathematical Practice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 Script</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Notes:  Change for Science Course</a:t>
            </a:r>
            <a:endParaRPr lang="en-US" dirty="0" smtClean="0"/>
          </a:p>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12</a:t>
            </a:fld>
            <a:endParaRPr lang="en-US"/>
          </a:p>
        </p:txBody>
      </p:sp>
    </p:spTree>
    <p:extLst>
      <p:ext uri="{BB962C8B-B14F-4D97-AF65-F5344CB8AC3E}">
        <p14:creationId xmlns:p14="http://schemas.microsoft.com/office/powerpoint/2010/main" val="759865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Screen Title: NCTM Mathematics Teaching Practices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Notes:  Change for Science Course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ECF6F-1A02-754D-8FA2-B9CF59F2B065}" type="slidenum">
              <a:rPr lang="en-US" smtClean="0"/>
              <a:t>13</a:t>
            </a:fld>
            <a:endParaRPr lang="en-US"/>
          </a:p>
        </p:txBody>
      </p:sp>
    </p:spTree>
    <p:extLst>
      <p:ext uri="{BB962C8B-B14F-4D97-AF65-F5344CB8AC3E}">
        <p14:creationId xmlns:p14="http://schemas.microsoft.com/office/powerpoint/2010/main" val="4008457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a:t>
            </a:r>
            <a:r>
              <a:rPr lang="en-US" sz="1200" kern="1200" baseline="0" dirty="0" smtClean="0">
                <a:solidFill>
                  <a:schemeClr val="tx1"/>
                </a:solidFill>
                <a:effectLst/>
                <a:latin typeface="+mn-lt"/>
                <a:ea typeface="+mn-ea"/>
                <a:cs typeface="+mn-cs"/>
              </a:rPr>
              <a:t>  What Shapes How You Teach?</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Script: </a:t>
            </a:r>
            <a:r>
              <a:rPr lang="en-US" sz="1200" strike="noStrike" kern="1200" dirty="0" smtClean="0">
                <a:solidFill>
                  <a:schemeClr val="tx1"/>
                </a:solidFill>
                <a:effectLst/>
                <a:latin typeface="+mn-lt"/>
                <a:ea typeface="+mn-ea"/>
                <a:cs typeface="+mn-cs"/>
              </a:rPr>
              <a:t>No matter how they arrive at their learning objectives, </a:t>
            </a:r>
            <a:r>
              <a:rPr lang="en-US" sz="1200" kern="1200" dirty="0" smtClean="0">
                <a:solidFill>
                  <a:schemeClr val="tx1"/>
                </a:solidFill>
                <a:effectLst/>
                <a:latin typeface="+mn-lt"/>
                <a:ea typeface="+mn-ea"/>
                <a:cs typeface="+mn-cs"/>
              </a:rPr>
              <a:t>in an open classroom teachers and learners are taking full advantage of the permissions associated with OER while developing critical skills and practices – such as the College and Career Readiness Standards and the others you just reviewed.  In addition to teacher use and creation of OER for instruction, students are creating, adapting and sharing open resources to accomplish learning objectives.  Take a moment to think about the various practices, theories, guidelines that shape how you teach.  When you’re ready, click next to answer the question “How open is your classroom?”</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a:t>
            </a:r>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14</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 </a:t>
            </a:r>
            <a:r>
              <a:rPr lang="en-US" sz="1200" kern="1200" baseline="0" dirty="0" smtClean="0">
                <a:solidFill>
                  <a:schemeClr val="tx1"/>
                </a:solidFill>
                <a:effectLst/>
                <a:latin typeface="+mn-lt"/>
                <a:ea typeface="+mn-ea"/>
                <a:cs typeface="+mn-cs"/>
              </a:rPr>
              <a:t> Self-Assessment: How Open is Your Classroom?</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Script: No</a:t>
            </a:r>
            <a:r>
              <a:rPr lang="en-US" sz="1200" kern="1200" baseline="0" dirty="0" smtClean="0">
                <a:solidFill>
                  <a:schemeClr val="tx1"/>
                </a:solidFill>
                <a:effectLst/>
                <a:latin typeface="+mn-lt"/>
                <a:ea typeface="+mn-ea"/>
                <a:cs typeface="+mn-cs"/>
              </a:rPr>
              <a:t> Script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A2A674-4FA2-42D9-9D76-93E60DF290FD}" type="slidenum">
              <a:rPr lang="en-US" smtClean="0"/>
              <a:t>15</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 </a:t>
            </a:r>
            <a:r>
              <a:rPr lang="en-US" sz="1200" kern="1200" baseline="0" dirty="0" smtClean="0">
                <a:solidFill>
                  <a:schemeClr val="tx1"/>
                </a:solidFill>
                <a:effectLst/>
                <a:latin typeface="+mn-lt"/>
                <a:ea typeface="+mn-ea"/>
                <a:cs typeface="+mn-cs"/>
              </a:rPr>
              <a:t> Self-Assessment: How Open is Your Classroom?</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Script: No</a:t>
            </a:r>
            <a:r>
              <a:rPr lang="en-US" sz="1200" kern="1200" baseline="0" dirty="0" smtClean="0">
                <a:solidFill>
                  <a:schemeClr val="tx1"/>
                </a:solidFill>
                <a:effectLst/>
                <a:latin typeface="+mn-lt"/>
                <a:ea typeface="+mn-ea"/>
                <a:cs typeface="+mn-cs"/>
              </a:rPr>
              <a:t> Script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 Should be set up as</a:t>
            </a:r>
            <a:r>
              <a:rPr lang="en-US" sz="1200" kern="1200" baseline="0" dirty="0" smtClean="0">
                <a:solidFill>
                  <a:schemeClr val="tx1"/>
                </a:solidFill>
                <a:effectLst/>
                <a:latin typeface="+mn-lt"/>
                <a:ea typeface="+mn-ea"/>
                <a:cs typeface="+mn-cs"/>
              </a:rPr>
              <a:t> a quiz with three response options.  </a:t>
            </a:r>
          </a:p>
        </p:txBody>
      </p:sp>
      <p:sp>
        <p:nvSpPr>
          <p:cNvPr id="4" name="Slide Number Placeholder 3"/>
          <p:cNvSpPr>
            <a:spLocks noGrp="1"/>
          </p:cNvSpPr>
          <p:nvPr>
            <p:ph type="sldNum" sz="quarter" idx="10"/>
          </p:nvPr>
        </p:nvSpPr>
        <p:spPr/>
        <p:txBody>
          <a:bodyPr/>
          <a:lstStyle/>
          <a:p>
            <a:fld id="{B5A2A674-4FA2-42D9-9D76-93E60DF290FD}" type="slidenum">
              <a:rPr lang="en-US" smtClean="0"/>
              <a:t>16</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 </a:t>
            </a:r>
            <a:r>
              <a:rPr lang="en-US" sz="1200" kern="1200" baseline="0" dirty="0" smtClean="0">
                <a:solidFill>
                  <a:schemeClr val="tx1"/>
                </a:solidFill>
                <a:effectLst/>
                <a:latin typeface="+mn-lt"/>
                <a:ea typeface="+mn-ea"/>
                <a:cs typeface="+mn-cs"/>
              </a:rPr>
              <a:t> Self-Assessment: How Open is Your Classroom? (continued)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Script: No</a:t>
            </a:r>
            <a:r>
              <a:rPr lang="en-US" sz="1200" kern="1200" baseline="0" dirty="0" smtClean="0">
                <a:solidFill>
                  <a:schemeClr val="tx1"/>
                </a:solidFill>
                <a:effectLst/>
                <a:latin typeface="+mn-lt"/>
                <a:ea typeface="+mn-ea"/>
                <a:cs typeface="+mn-cs"/>
              </a:rPr>
              <a:t> Script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 Should be set up as</a:t>
            </a:r>
            <a:r>
              <a:rPr lang="en-US" sz="1200" kern="1200" baseline="0" dirty="0" smtClean="0">
                <a:solidFill>
                  <a:schemeClr val="tx1"/>
                </a:solidFill>
                <a:effectLst/>
                <a:latin typeface="+mn-lt"/>
                <a:ea typeface="+mn-ea"/>
                <a:cs typeface="+mn-cs"/>
              </a:rPr>
              <a:t> a quiz with three response options.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Most of the time awarded 3 points for each response</a:t>
            </a:r>
          </a:p>
          <a:p>
            <a:r>
              <a:rPr lang="en-US" sz="1200" kern="1200" baseline="0" dirty="0" smtClean="0">
                <a:solidFill>
                  <a:schemeClr val="tx1"/>
                </a:solidFill>
                <a:effectLst/>
                <a:latin typeface="+mn-lt"/>
                <a:ea typeface="+mn-ea"/>
                <a:cs typeface="+mn-cs"/>
              </a:rPr>
              <a:t>Some of the time = 2 points</a:t>
            </a:r>
          </a:p>
          <a:p>
            <a:r>
              <a:rPr lang="en-US" sz="1200" kern="1200" baseline="0" dirty="0" smtClean="0">
                <a:solidFill>
                  <a:schemeClr val="tx1"/>
                </a:solidFill>
                <a:effectLst/>
                <a:latin typeface="+mn-lt"/>
                <a:ea typeface="+mn-ea"/>
                <a:cs typeface="+mn-cs"/>
              </a:rPr>
              <a:t>Never = 1 point</a:t>
            </a:r>
          </a:p>
        </p:txBody>
      </p:sp>
      <p:sp>
        <p:nvSpPr>
          <p:cNvPr id="4" name="Slide Number Placeholder 3"/>
          <p:cNvSpPr>
            <a:spLocks noGrp="1"/>
          </p:cNvSpPr>
          <p:nvPr>
            <p:ph type="sldNum" sz="quarter" idx="10"/>
          </p:nvPr>
        </p:nvSpPr>
        <p:spPr/>
        <p:txBody>
          <a:bodyPr/>
          <a:lstStyle/>
          <a:p>
            <a:fld id="{B5A2A674-4FA2-42D9-9D76-93E60DF290FD}" type="slidenum">
              <a:rPr lang="en-US" smtClean="0"/>
              <a:t>17</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  Self-Assessment: How Open Is Your</a:t>
            </a:r>
            <a:r>
              <a:rPr lang="en-US" sz="1200" kern="1200" baseline="0" dirty="0" smtClean="0">
                <a:solidFill>
                  <a:schemeClr val="tx1"/>
                </a:solidFill>
                <a:effectLst/>
                <a:latin typeface="+mn-lt"/>
                <a:ea typeface="+mn-ea"/>
                <a:cs typeface="+mn-cs"/>
              </a:rPr>
              <a:t> Classroom? (Feedback Page)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Script: No</a:t>
            </a:r>
            <a:r>
              <a:rPr lang="en-US" sz="1200" kern="1200" baseline="0" dirty="0" smtClean="0">
                <a:solidFill>
                  <a:schemeClr val="tx1"/>
                </a:solidFill>
                <a:effectLst/>
                <a:latin typeface="+mn-lt"/>
                <a:ea typeface="+mn-ea"/>
                <a:cs typeface="+mn-cs"/>
              </a:rPr>
              <a:t> Script</a:t>
            </a:r>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Conditional  Feedback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If participants responded </a:t>
            </a:r>
            <a:r>
              <a:rPr lang="en-US" sz="1200" b="1" i="1" kern="1200" baseline="0" dirty="0" smtClean="0">
                <a:solidFill>
                  <a:schemeClr val="tx1"/>
                </a:solidFill>
                <a:effectLst/>
                <a:latin typeface="+mn-lt"/>
                <a:ea typeface="+mn-ea"/>
                <a:cs typeface="+mn-cs"/>
              </a:rPr>
              <a:t>never</a:t>
            </a:r>
            <a:r>
              <a:rPr lang="en-US" sz="1200" b="1" kern="1200" baseline="0" dirty="0" smtClean="0">
                <a:solidFill>
                  <a:schemeClr val="tx1"/>
                </a:solidFill>
                <a:effectLst/>
                <a:latin typeface="+mn-lt"/>
                <a:ea typeface="+mn-ea"/>
                <a:cs typeface="+mn-cs"/>
              </a:rPr>
              <a:t> to Question 1, add this feedback first</a:t>
            </a:r>
            <a:r>
              <a:rPr lang="en-US" sz="1200" kern="1200" baseline="0" dirty="0" smtClean="0">
                <a:solidFill>
                  <a:schemeClr val="tx1"/>
                </a:solidFill>
                <a:effectLst/>
                <a:latin typeface="+mn-lt"/>
                <a:ea typeface="+mn-ea"/>
                <a:cs typeface="+mn-cs"/>
              </a:rPr>
              <a:t>:  Keep in mind that your classroom cannot be truly open if you’re not using open educational resources. In an open classroom learners are adapting OER to meet instructional goals.</a:t>
            </a:r>
            <a:endParaRPr lang="en-US" dirty="0" smtClean="0"/>
          </a:p>
          <a:p>
            <a:endParaRPr lang="en-US" dirty="0" smtClean="0"/>
          </a:p>
          <a:p>
            <a:r>
              <a:rPr lang="en-US" b="1" dirty="0" smtClean="0"/>
              <a:t>Most of the Time (27-19 points)</a:t>
            </a:r>
            <a:r>
              <a:rPr lang="en-US" dirty="0" smtClean="0"/>
              <a:t>:  Finding ways</a:t>
            </a:r>
            <a:r>
              <a:rPr lang="en-US" baseline="0" dirty="0" smtClean="0"/>
              <a:t> to use OER with your students and integrate open practices into instruction is likely not a challenge for you. As you develop your lesson plan for this course, build on the open practices you’re already using to test new ways of working with OER and contributing your ideas to the open community.  </a:t>
            </a:r>
            <a:endParaRPr lang="en-US" dirty="0" smtClean="0"/>
          </a:p>
          <a:p>
            <a:r>
              <a:rPr lang="en-US" dirty="0" smtClean="0"/>
              <a:t/>
            </a:r>
            <a:br>
              <a:rPr lang="en-US" dirty="0" smtClean="0"/>
            </a:br>
            <a:r>
              <a:rPr lang="en-US" b="1" dirty="0" smtClean="0"/>
              <a:t>Some</a:t>
            </a:r>
            <a:r>
              <a:rPr lang="en-US" b="1" baseline="0" dirty="0" smtClean="0"/>
              <a:t> of the Time (18-10 points):</a:t>
            </a:r>
            <a:r>
              <a:rPr lang="en-US" baseline="0" dirty="0" smtClean="0"/>
              <a:t> At times you’re using open practices in your classroom, but may not be fully leveraging all the freedoms associated with OER to meet your instructional goals.  As you develop your lesson plan with OER, challenge yourself to integrate some of the practices you haven’t tried before or rarely use.  </a:t>
            </a:r>
          </a:p>
          <a:p>
            <a:endParaRPr lang="en-US" dirty="0" smtClean="0"/>
          </a:p>
          <a:p>
            <a:r>
              <a:rPr lang="en-US" b="1" dirty="0" smtClean="0"/>
              <a:t>Never (0-9 points):</a:t>
            </a:r>
            <a:r>
              <a:rPr lang="en-US" dirty="0" smtClean="0"/>
              <a:t> You may not have tried OER in your classroom yet or may find</a:t>
            </a:r>
            <a:r>
              <a:rPr lang="en-US" baseline="0" dirty="0" smtClean="0"/>
              <a:t> it challenging to try some of the open practices in your classroom.  As you complete this course you’ll learn strategies for integrating OER into what you’re already doing to make your classroom more open and</a:t>
            </a:r>
            <a:r>
              <a:rPr lang="en-US" dirty="0" smtClean="0"/>
              <a:t> by</a:t>
            </a:r>
            <a:r>
              <a:rPr lang="en-US" baseline="0" dirty="0" smtClean="0"/>
              <a:t> the time you finish this course, you will have developed at least one lesson plan you can use in your course to open your classroom.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18</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Screen Title: </a:t>
            </a:r>
            <a:r>
              <a:rPr lang="en-US" sz="1200" b="0" kern="1200" dirty="0" smtClean="0">
                <a:solidFill>
                  <a:schemeClr val="tx1"/>
                </a:solidFill>
                <a:effectLst/>
                <a:latin typeface="+mn-lt"/>
                <a:ea typeface="+mn-ea"/>
                <a:cs typeface="+mn-cs"/>
              </a:rPr>
              <a:t>Principles of Open Pedagogy ( OPTION A)</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Script:</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Let’s review the principles of open pedagogy before moving 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must include</a:t>
            </a:r>
            <a:r>
              <a:rPr lang="en-US" sz="1200" kern="1200" baseline="0" dirty="0" smtClean="0">
                <a:solidFill>
                  <a:schemeClr val="tx1"/>
                </a:solidFill>
                <a:effectLst/>
                <a:latin typeface="+mn-lt"/>
                <a:ea typeface="+mn-ea"/>
                <a:cs typeface="+mn-cs"/>
              </a:rPr>
              <a:t> OER in the lesson and require students to adapt or adopt the OER </a:t>
            </a:r>
            <a:r>
              <a:rPr lang="en-US" sz="1200" kern="1200" dirty="0" smtClean="0">
                <a:solidFill>
                  <a:schemeClr val="tx1"/>
                </a:solidFill>
                <a:effectLst/>
                <a:latin typeface="+mn-lt"/>
                <a:ea typeface="+mn-ea"/>
                <a:cs typeface="+mn-cs"/>
              </a:rPr>
              <a:t>to meet instructional objectives.</a:t>
            </a:r>
          </a:p>
          <a:p>
            <a:pPr lvl="0"/>
            <a:r>
              <a:rPr lang="en-US" sz="1200" kern="1200" dirty="0" smtClean="0">
                <a:solidFill>
                  <a:schemeClr val="tx1"/>
                </a:solidFill>
                <a:effectLst/>
                <a:latin typeface="+mn-lt"/>
                <a:ea typeface="+mn-ea"/>
                <a:cs typeface="+mn-cs"/>
              </a:rPr>
              <a:t>-Students</a:t>
            </a:r>
            <a:r>
              <a:rPr lang="en-US" sz="1200" kern="1200" baseline="0" dirty="0" smtClean="0">
                <a:solidFill>
                  <a:schemeClr val="tx1"/>
                </a:solidFill>
                <a:effectLst/>
                <a:latin typeface="+mn-lt"/>
                <a:ea typeface="+mn-ea"/>
                <a:cs typeface="+mn-cs"/>
              </a:rPr>
              <a:t> should be involved in determining learning objectives, which </a:t>
            </a:r>
            <a:r>
              <a:rPr lang="en-US" sz="1200" kern="1200" dirty="0" smtClean="0">
                <a:solidFill>
                  <a:schemeClr val="tx1"/>
                </a:solidFill>
                <a:effectLst/>
                <a:latin typeface="+mn-lt"/>
                <a:ea typeface="+mn-ea"/>
                <a:cs typeface="+mn-cs"/>
              </a:rPr>
              <a:t>reflect needed real world skills and outcomes</a:t>
            </a:r>
          </a:p>
          <a:p>
            <a:pPr lvl="0"/>
            <a:r>
              <a:rPr lang="en-US" sz="1200" kern="1200" dirty="0" smtClean="0">
                <a:solidFill>
                  <a:schemeClr val="tx1"/>
                </a:solidFill>
                <a:effectLst/>
                <a:latin typeface="+mn-lt"/>
                <a:ea typeface="+mn-ea"/>
                <a:cs typeface="+mn-cs"/>
              </a:rPr>
              <a:t>-Learning experiences should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authentic and reflective and require students to participate in social media to support</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self-directed learning, digital information literacy and open learning. </a:t>
            </a:r>
          </a:p>
          <a:p>
            <a:pPr lvl="0"/>
            <a:r>
              <a:rPr lang="en-US" sz="1200" kern="1200" dirty="0" smtClean="0">
                <a:solidFill>
                  <a:schemeClr val="tx1"/>
                </a:solidFill>
                <a:effectLst/>
                <a:latin typeface="+mn-lt"/>
                <a:ea typeface="+mn-ea"/>
                <a:cs typeface="+mn-cs"/>
              </a:rPr>
              <a:t>-Finally,</a:t>
            </a:r>
            <a:r>
              <a:rPr lang="en-US" sz="1200" kern="1200" baseline="0" dirty="0" smtClean="0">
                <a:solidFill>
                  <a:schemeClr val="tx1"/>
                </a:solidFill>
                <a:effectLst/>
                <a:latin typeface="+mn-lt"/>
                <a:ea typeface="+mn-ea"/>
                <a:cs typeface="+mn-cs"/>
              </a:rPr>
              <a:t> assessment should be embedded in </a:t>
            </a:r>
            <a:r>
              <a:rPr lang="en-US" sz="1200" kern="1200" dirty="0" smtClean="0">
                <a:solidFill>
                  <a:schemeClr val="tx1"/>
                </a:solidFill>
                <a:effectLst/>
                <a:latin typeface="+mn-lt"/>
                <a:ea typeface="+mn-ea"/>
                <a:cs typeface="+mn-cs"/>
              </a:rPr>
              <a:t>course activities.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important to not</a:t>
            </a:r>
            <a:r>
              <a:rPr lang="en-US" sz="1200" kern="1200" baseline="0" dirty="0" smtClean="0">
                <a:solidFill>
                  <a:schemeClr val="tx1"/>
                </a:solidFill>
                <a:effectLst/>
                <a:latin typeface="+mn-lt"/>
                <a:ea typeface="+mn-ea"/>
                <a:cs typeface="+mn-cs"/>
              </a:rPr>
              <a:t>e that while yo</a:t>
            </a:r>
            <a:r>
              <a:rPr lang="en-US" sz="1200" kern="1200" dirty="0" smtClean="0">
                <a:solidFill>
                  <a:schemeClr val="tx1"/>
                </a:solidFill>
                <a:effectLst/>
                <a:latin typeface="+mn-lt"/>
                <a:ea typeface="+mn-ea"/>
                <a:cs typeface="+mn-cs"/>
              </a:rPr>
              <a:t>u may be doing many wonderful things with learners and engaging them in many of the ways associated with open pedagogy,  if you’re not having them use OER then it’s not open pedagogy.  Using OER is an essential piece of opening your classroom because open pedagogy is premised on leveraging the permissions associated with OER.  The Strategies for Using OER to make your classroom open are easily remembered because they involve the permissions associated with OER.  Open pedagogical practices for teaching and learning require learners independently or in groups to revise; remix; redistribute or create OER.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Notes:  Let me know which of the two presentation options your prefer</a:t>
            </a:r>
            <a:endParaRPr lang="en-US" b="1" dirty="0"/>
          </a:p>
        </p:txBody>
      </p:sp>
      <p:sp>
        <p:nvSpPr>
          <p:cNvPr id="4" name="Slide Number Placeholder 3"/>
          <p:cNvSpPr>
            <a:spLocks noGrp="1"/>
          </p:cNvSpPr>
          <p:nvPr>
            <p:ph type="sldNum" sz="quarter" idx="10"/>
          </p:nvPr>
        </p:nvSpPr>
        <p:spPr/>
        <p:txBody>
          <a:bodyPr/>
          <a:lstStyle/>
          <a:p>
            <a:fld id="{B5A2A674-4FA2-42D9-9D76-93E60DF290FD}" type="slidenum">
              <a:rPr lang="en-US" smtClean="0"/>
              <a:t>19</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 OER: More than Content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Script: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Open Educational Resources (CLICK) are shifting teaching and learning practices beyond providing no-cost (CLICK) and freely reusable content (CLICK) and resources for instruction.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OER, by virtue of the rights associated with them (CLICK), are poised to change the way teaching and learning occur in adult education. OER allow teachers to create and share free resources with students</a:t>
            </a:r>
            <a:r>
              <a:rPr lang="en-US" sz="1200" kern="1200" baseline="0" dirty="0" smtClean="0">
                <a:solidFill>
                  <a:schemeClr val="tx1"/>
                </a:solidFill>
                <a:effectLst/>
                <a:latin typeface="+mn-lt"/>
                <a:ea typeface="+mn-ea"/>
                <a:cs typeface="+mn-cs"/>
              </a:rPr>
              <a:t> and other teachers</a:t>
            </a:r>
            <a:r>
              <a:rPr lang="en-US" sz="1200" kern="1200" dirty="0" smtClean="0">
                <a:solidFill>
                  <a:schemeClr val="tx1"/>
                </a:solidFill>
                <a:effectLst/>
                <a:latin typeface="+mn-lt"/>
                <a:ea typeface="+mn-ea"/>
                <a:cs typeface="+mn-cs"/>
              </a:rPr>
              <a:t>, identify high quality materials to adopt or adapt, transform or reorganize for their instructional purposes.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various teacher uses of (CLICK) OER are transforming education, but OER are also transforming how students learn (CLICK).  Like many educators and students are discovering across the world, you can use OER in ways that you can’t use materials with restrictive copyright licenses to (CLICK) facilitate the development of student practices and prepare students for lifelong learning.   Educators, like you, are taking advantage of the freedoms associated with OER (CLICK) to partner with students to create enriching and meaningful learning experiences.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a:t>
            </a:r>
          </a:p>
        </p:txBody>
      </p:sp>
      <p:sp>
        <p:nvSpPr>
          <p:cNvPr id="4" name="Slide Number Placeholder 3"/>
          <p:cNvSpPr>
            <a:spLocks noGrp="1"/>
          </p:cNvSpPr>
          <p:nvPr>
            <p:ph type="sldNum" sz="quarter" idx="10"/>
          </p:nvPr>
        </p:nvSpPr>
        <p:spPr/>
        <p:txBody>
          <a:bodyPr/>
          <a:lstStyle/>
          <a:p>
            <a:fld id="{B5A2A674-4FA2-42D9-9D76-93E60DF290FD}" type="slidenum">
              <a:rPr lang="en-US" smtClean="0"/>
              <a:t>2</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Screen Title: </a:t>
            </a:r>
            <a:r>
              <a:rPr lang="en-US" sz="1200" b="0" kern="1200" dirty="0" smtClean="0">
                <a:solidFill>
                  <a:schemeClr val="tx1"/>
                </a:solidFill>
                <a:effectLst/>
                <a:latin typeface="+mn-lt"/>
                <a:ea typeface="+mn-ea"/>
                <a:cs typeface="+mn-cs"/>
              </a:rPr>
              <a:t>Open Pedagogy’s Guiding Principles (OPTION B)</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Script:</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Let’s review the principles of open pedagogy before moving 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must include</a:t>
            </a:r>
            <a:r>
              <a:rPr lang="en-US" sz="1200" kern="1200" baseline="0" dirty="0" smtClean="0">
                <a:solidFill>
                  <a:schemeClr val="tx1"/>
                </a:solidFill>
                <a:effectLst/>
                <a:latin typeface="+mn-lt"/>
                <a:ea typeface="+mn-ea"/>
                <a:cs typeface="+mn-cs"/>
              </a:rPr>
              <a:t> OER in the lesson and require students to adapt or adopt the OER </a:t>
            </a:r>
            <a:r>
              <a:rPr lang="en-US" sz="1200" kern="1200" dirty="0" smtClean="0">
                <a:solidFill>
                  <a:schemeClr val="tx1"/>
                </a:solidFill>
                <a:effectLst/>
                <a:latin typeface="+mn-lt"/>
                <a:ea typeface="+mn-ea"/>
                <a:cs typeface="+mn-cs"/>
              </a:rPr>
              <a:t>to meet instructional objectives. (CLICK)</a:t>
            </a:r>
          </a:p>
          <a:p>
            <a:pPr lvl="0"/>
            <a:r>
              <a:rPr lang="en-US" sz="1200" kern="1200" dirty="0" smtClean="0">
                <a:solidFill>
                  <a:schemeClr val="tx1"/>
                </a:solidFill>
                <a:effectLst/>
                <a:latin typeface="+mn-lt"/>
                <a:ea typeface="+mn-ea"/>
                <a:cs typeface="+mn-cs"/>
              </a:rPr>
              <a:t>-Students</a:t>
            </a:r>
            <a:r>
              <a:rPr lang="en-US" sz="1200" kern="1200" baseline="0" dirty="0" smtClean="0">
                <a:solidFill>
                  <a:schemeClr val="tx1"/>
                </a:solidFill>
                <a:effectLst/>
                <a:latin typeface="+mn-lt"/>
                <a:ea typeface="+mn-ea"/>
                <a:cs typeface="+mn-cs"/>
              </a:rPr>
              <a:t> should be involved in determining learning objectives, which </a:t>
            </a:r>
            <a:r>
              <a:rPr lang="en-US" sz="1200" kern="1200" dirty="0" smtClean="0">
                <a:solidFill>
                  <a:schemeClr val="tx1"/>
                </a:solidFill>
                <a:effectLst/>
                <a:latin typeface="+mn-lt"/>
                <a:ea typeface="+mn-ea"/>
                <a:cs typeface="+mn-cs"/>
              </a:rPr>
              <a:t>reflect needed real world skills and outcomes (CLICK)</a:t>
            </a:r>
          </a:p>
          <a:p>
            <a:pPr lvl="0"/>
            <a:r>
              <a:rPr lang="en-US" sz="1200" kern="1200" dirty="0" smtClean="0">
                <a:solidFill>
                  <a:schemeClr val="tx1"/>
                </a:solidFill>
                <a:effectLst/>
                <a:latin typeface="+mn-lt"/>
                <a:ea typeface="+mn-ea"/>
                <a:cs typeface="+mn-cs"/>
              </a:rPr>
              <a:t>-Learning experiences should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authentic and reflective and require students to participate in social media to support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self-directed learning, digital information literacy and open learning. </a:t>
            </a:r>
          </a:p>
          <a:p>
            <a:pPr lvl="0"/>
            <a:r>
              <a:rPr lang="en-US" sz="1200" kern="1200" dirty="0" smtClean="0">
                <a:solidFill>
                  <a:schemeClr val="tx1"/>
                </a:solidFill>
                <a:effectLst/>
                <a:latin typeface="+mn-lt"/>
                <a:ea typeface="+mn-ea"/>
                <a:cs typeface="+mn-cs"/>
              </a:rPr>
              <a:t>-Finally,</a:t>
            </a:r>
            <a:r>
              <a:rPr lang="en-US" sz="1200" kern="1200" baseline="0" dirty="0" smtClean="0">
                <a:solidFill>
                  <a:schemeClr val="tx1"/>
                </a:solidFill>
                <a:effectLst/>
                <a:latin typeface="+mn-lt"/>
                <a:ea typeface="+mn-ea"/>
                <a:cs typeface="+mn-cs"/>
              </a:rPr>
              <a:t> assessment should be embedded in </a:t>
            </a:r>
            <a:r>
              <a:rPr lang="en-US" sz="1200" kern="1200" dirty="0" smtClean="0">
                <a:solidFill>
                  <a:schemeClr val="tx1"/>
                </a:solidFill>
                <a:effectLst/>
                <a:latin typeface="+mn-lt"/>
                <a:ea typeface="+mn-ea"/>
                <a:cs typeface="+mn-cs"/>
              </a:rPr>
              <a:t>course activities.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a:t>
            </a:r>
            <a:r>
              <a:rPr lang="en-US" sz="1200" kern="1200" baseline="0" dirty="0" smtClean="0">
                <a:solidFill>
                  <a:schemeClr val="tx1"/>
                </a:solidFill>
                <a:effectLst/>
                <a:latin typeface="+mn-lt"/>
                <a:ea typeface="+mn-ea"/>
                <a:cs typeface="+mn-cs"/>
              </a:rPr>
              <a:t>e that while yo</a:t>
            </a:r>
            <a:r>
              <a:rPr lang="en-US" sz="1200" kern="1200" dirty="0" smtClean="0">
                <a:solidFill>
                  <a:schemeClr val="tx1"/>
                </a:solidFill>
                <a:effectLst/>
                <a:latin typeface="+mn-lt"/>
                <a:ea typeface="+mn-ea"/>
                <a:cs typeface="+mn-cs"/>
              </a:rPr>
              <a:t>u may be doing many wonderful things with learners and engaging them in many of the ways associated with open pedagogy (CLICK),  if you’re not having them use OER then it’s not open pedagogy.  (CLICK) Using OER is an essential piece of opening your classroom because open pedagogy is premised on leveraging the permissions associated with OER.  The Strategies for Using OER to make your classroom open are easily remembered because they involve the permissions associated with OER.  Open pedagogical practices for teaching and learning require learners independently or in groups to revise; remix; redistribute or create OER.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Notes: Let me know which of the two presentation options your prefer</a:t>
            </a:r>
            <a:endParaRPr lang="en-US" b="1" dirty="0"/>
          </a:p>
        </p:txBody>
      </p:sp>
      <p:sp>
        <p:nvSpPr>
          <p:cNvPr id="4" name="Slide Number Placeholder 3"/>
          <p:cNvSpPr>
            <a:spLocks noGrp="1"/>
          </p:cNvSpPr>
          <p:nvPr>
            <p:ph type="sldNum" sz="quarter" idx="10"/>
          </p:nvPr>
        </p:nvSpPr>
        <p:spPr/>
        <p:txBody>
          <a:bodyPr/>
          <a:lstStyle/>
          <a:p>
            <a:fld id="{B5A2A674-4FA2-42D9-9D76-93E60DF290FD}" type="slidenum">
              <a:rPr lang="en-US" smtClean="0"/>
              <a:t>20</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 Conditions that Support</a:t>
            </a:r>
            <a:r>
              <a:rPr lang="en-US" sz="1200" kern="1200" baseline="0" dirty="0" smtClean="0">
                <a:solidFill>
                  <a:schemeClr val="tx1"/>
                </a:solidFill>
                <a:effectLst/>
                <a:latin typeface="+mn-lt"/>
                <a:ea typeface="+mn-ea"/>
                <a:cs typeface="+mn-cs"/>
              </a:rPr>
              <a:t> Student OER Use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to the</a:t>
            </a:r>
            <a:r>
              <a:rPr lang="en-US" sz="1200" kern="1200" baseline="0" dirty="0" smtClean="0">
                <a:solidFill>
                  <a:schemeClr val="tx1"/>
                </a:solidFill>
                <a:effectLst/>
                <a:latin typeface="+mn-lt"/>
                <a:ea typeface="+mn-ea"/>
                <a:cs typeface="+mn-cs"/>
              </a:rPr>
              <a:t> open pedagogical </a:t>
            </a:r>
            <a:r>
              <a:rPr lang="en-US" sz="1200" kern="1200" dirty="0" smtClean="0">
                <a:solidFill>
                  <a:schemeClr val="tx1"/>
                </a:solidFill>
                <a:effectLst/>
                <a:latin typeface="+mn-lt"/>
                <a:ea typeface="+mn-ea"/>
                <a:cs typeface="+mn-cs"/>
              </a:rPr>
              <a:t>practices that require student use of OER, educators must create conditions in the classroom that support student use of an OER. To do this, teachers create a safe space for learners</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share their goals, experiences, and engage with the teacher</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other learners; provide a basis for student self-assessment of their work; and provide formative feedback to learners.  Teachers may also require the student use the resource with another student or share it in the open community. In module 6, you’ll learn more about how to do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a:t>
            </a:r>
            <a:endParaRPr lang="en-US" dirty="0" smtClean="0"/>
          </a:p>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21</a:t>
            </a:fld>
            <a:endParaRPr lang="en-US"/>
          </a:p>
        </p:txBody>
      </p:sp>
    </p:spTree>
    <p:extLst>
      <p:ext uri="{BB962C8B-B14F-4D97-AF65-F5344CB8AC3E}">
        <p14:creationId xmlns:p14="http://schemas.microsoft.com/office/powerpoint/2010/main" val="2929889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Screen Title: </a:t>
            </a:r>
            <a:r>
              <a:rPr lang="en-US" sz="1200" kern="1200" dirty="0" smtClean="0">
                <a:solidFill>
                  <a:schemeClr val="tx1"/>
                </a:solidFill>
                <a:effectLst/>
                <a:latin typeface="+mn-lt"/>
                <a:ea typeface="+mn-ea"/>
                <a:cs typeface="+mn-cs"/>
              </a:rPr>
              <a:t>Open Pedagogical Practices</a:t>
            </a:r>
            <a:r>
              <a:rPr lang="en-US" sz="1200" kern="1200" baseline="0" dirty="0" smtClean="0">
                <a:solidFill>
                  <a:schemeClr val="tx1"/>
                </a:solidFill>
                <a:effectLst/>
                <a:latin typeface="+mn-lt"/>
                <a:ea typeface="+mn-ea"/>
                <a:cs typeface="+mn-cs"/>
              </a:rPr>
              <a:t> in Context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Script: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this description of a math lesson. As you read determine what open pedagogical practices are used?</a:t>
            </a:r>
          </a:p>
          <a:p>
            <a:pPr lvl="0"/>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Notes:</a:t>
            </a:r>
            <a:endParaRPr lang="en-US" b="1" dirty="0" smtClean="0"/>
          </a:p>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22</a:t>
            </a:fld>
            <a:endParaRPr lang="en-US"/>
          </a:p>
        </p:txBody>
      </p:sp>
    </p:spTree>
    <p:extLst>
      <p:ext uri="{BB962C8B-B14F-4D97-AF65-F5344CB8AC3E}">
        <p14:creationId xmlns:p14="http://schemas.microsoft.com/office/powerpoint/2010/main" val="2929889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Screen Title: </a:t>
            </a:r>
            <a:r>
              <a:rPr lang="en-US" sz="1200" kern="1200" dirty="0" smtClean="0">
                <a:solidFill>
                  <a:schemeClr val="tx1"/>
                </a:solidFill>
                <a:effectLst/>
                <a:latin typeface="+mn-lt"/>
                <a:ea typeface="+mn-ea"/>
                <a:cs typeface="+mn-cs"/>
              </a:rPr>
              <a:t>Open Pedagogical Practices</a:t>
            </a:r>
            <a:r>
              <a:rPr lang="en-US" sz="1200" kern="1200" baseline="0" dirty="0" smtClean="0">
                <a:solidFill>
                  <a:schemeClr val="tx1"/>
                </a:solidFill>
                <a:effectLst/>
                <a:latin typeface="+mn-lt"/>
                <a:ea typeface="+mn-ea"/>
                <a:cs typeface="+mn-cs"/>
              </a:rPr>
              <a:t> in Context (Continued)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teacher in this example utilized OER, but didn’t involve students in revising or remixing OER.  How can the teacher transform this into a more open lesson?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Notes:</a:t>
            </a:r>
            <a:endParaRPr lang="en-US" b="1" dirty="0" smtClean="0"/>
          </a:p>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23</a:t>
            </a:fld>
            <a:endParaRPr lang="en-US"/>
          </a:p>
        </p:txBody>
      </p:sp>
    </p:spTree>
    <p:extLst>
      <p:ext uri="{BB962C8B-B14F-4D97-AF65-F5344CB8AC3E}">
        <p14:creationId xmlns:p14="http://schemas.microsoft.com/office/powerpoint/2010/main" val="2929889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Screen Title: </a:t>
            </a:r>
            <a:r>
              <a:rPr lang="en-US" sz="1200" kern="1200" dirty="0" smtClean="0">
                <a:solidFill>
                  <a:schemeClr val="tx1"/>
                </a:solidFill>
                <a:effectLst/>
                <a:latin typeface="+mn-lt"/>
                <a:ea typeface="+mn-ea"/>
                <a:cs typeface="+mn-cs"/>
              </a:rPr>
              <a:t>Open Pedagogical Practices</a:t>
            </a:r>
            <a:r>
              <a:rPr lang="en-US" sz="1200" kern="1200" baseline="0" dirty="0" smtClean="0">
                <a:solidFill>
                  <a:schemeClr val="tx1"/>
                </a:solidFill>
                <a:effectLst/>
                <a:latin typeface="+mn-lt"/>
                <a:ea typeface="+mn-ea"/>
                <a:cs typeface="+mn-cs"/>
              </a:rPr>
              <a:t> in Context (Continued)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 the original lesson the</a:t>
            </a:r>
            <a:r>
              <a:rPr lang="en-US" sz="1200" b="0" kern="1200" baseline="0" dirty="0" smtClean="0">
                <a:solidFill>
                  <a:schemeClr val="tx1"/>
                </a:solidFill>
                <a:effectLst/>
                <a:latin typeface="+mn-lt"/>
                <a:ea typeface="+mn-ea"/>
                <a:cs typeface="+mn-cs"/>
              </a:rPr>
              <a:t> teacher, revised a video on the  lesson topic to show students and then had students practice together in groups to apply the concepts presented and provided students with access to the video to support independent practice.</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are just a few ways the teacher could’ve used open pedagogical practices to open the lesson.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the lesson has been introduced, students are then assigned to organize and transform sections of the OER used to develop a more effective lesson.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teacher could’ve assigned students to </a:t>
            </a:r>
            <a:r>
              <a:rPr lang="en-US" sz="1200" i="1" kern="1200" dirty="0" smtClean="0">
                <a:solidFill>
                  <a:schemeClr val="tx1"/>
                </a:solidFill>
                <a:effectLst/>
                <a:latin typeface="+mn-lt"/>
                <a:ea typeface="+mn-ea"/>
                <a:cs typeface="+mn-cs"/>
              </a:rPr>
              <a:t>remix</a:t>
            </a:r>
            <a:r>
              <a:rPr lang="en-US" sz="1200" kern="1200" dirty="0" smtClean="0">
                <a:solidFill>
                  <a:schemeClr val="tx1"/>
                </a:solidFill>
                <a:effectLst/>
                <a:latin typeface="+mn-lt"/>
                <a:ea typeface="+mn-ea"/>
                <a:cs typeface="+mn-cs"/>
              </a:rPr>
              <a:t> the video with other OER video that open materials used to teach them to make them more learner centered.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teacher could’ve asked students to find another OER on ratio to remix with the video.  </a:t>
            </a:r>
          </a:p>
          <a:p>
            <a:r>
              <a:rPr lang="en-US" sz="1200" kern="1200" dirty="0" smtClean="0">
                <a:solidFill>
                  <a:schemeClr val="tx1"/>
                </a:solidFill>
                <a:effectLst/>
                <a:latin typeface="+mn-lt"/>
                <a:ea typeface="+mn-ea"/>
                <a:cs typeface="+mn-cs"/>
              </a:rPr>
              <a:t>Students may work in small groups, pairs, or individually, and the teacher reviews and provides feedback to the authors.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revision of the OER requires that students can demonstrate application of knowledge. After final feedback from the teacher, students might engage</a:t>
            </a:r>
            <a:r>
              <a:rPr lang="en-US" sz="1200" kern="1200" baseline="0" dirty="0" smtClean="0">
                <a:solidFill>
                  <a:schemeClr val="tx1"/>
                </a:solidFill>
                <a:effectLst/>
                <a:latin typeface="+mn-lt"/>
                <a:ea typeface="+mn-ea"/>
                <a:cs typeface="+mn-cs"/>
              </a:rPr>
              <a:t> in peer teaching </a:t>
            </a:r>
            <a:r>
              <a:rPr lang="en-US" sz="1200" kern="1200" dirty="0" smtClean="0">
                <a:solidFill>
                  <a:schemeClr val="tx1"/>
                </a:solidFill>
                <a:effectLst/>
                <a:latin typeface="+mn-lt"/>
                <a:ea typeface="+mn-ea"/>
                <a:cs typeface="+mn-cs"/>
              </a:rPr>
              <a:t>with the new material they created to explain how to apply ratio concepts or rational reasoning to solve problems.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students should be encouraged</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upload  all final remixed lessons to an online repository, identifying it as AE material, so other teachers and learners in AE can access the materials. As a result, the new OER are more student centered and appropriate for adult learners.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teacher could use just</a:t>
            </a:r>
            <a:r>
              <a:rPr lang="en-US" sz="1200" kern="1200" baseline="0" dirty="0" smtClean="0">
                <a:solidFill>
                  <a:schemeClr val="tx1"/>
                </a:solidFill>
                <a:effectLst/>
                <a:latin typeface="+mn-lt"/>
                <a:ea typeface="+mn-ea"/>
                <a:cs typeface="+mn-cs"/>
              </a:rPr>
              <a:t> one or a combination of these strategies to open the lesson.  </a:t>
            </a:r>
            <a:r>
              <a:rPr lang="en-US" sz="1200" kern="1200" dirty="0" smtClean="0">
                <a:solidFill>
                  <a:schemeClr val="tx1"/>
                </a:solidFill>
                <a:effectLst/>
                <a:latin typeface="+mn-lt"/>
                <a:ea typeface="+mn-ea"/>
                <a:cs typeface="+mn-cs"/>
              </a:rPr>
              <a:t>Note that the key difference in the lesson with these strategies is that students are able to take advantage of the permissions of the OER to meet the goals for the lesson.  In doing so, the students will need to first assess what they need to know, and collaborate with the instructor and their peers to accomplish the lesson objectives.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Notes:</a:t>
            </a:r>
            <a:endParaRPr lang="en-US" b="1" dirty="0" smtClean="0"/>
          </a:p>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24</a:t>
            </a:fld>
            <a:endParaRPr lang="en-US"/>
          </a:p>
        </p:txBody>
      </p:sp>
    </p:spTree>
    <p:extLst>
      <p:ext uri="{BB962C8B-B14F-4D97-AF65-F5344CB8AC3E}">
        <p14:creationId xmlns:p14="http://schemas.microsoft.com/office/powerpoint/2010/main" val="2929889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Screen Title:</a:t>
            </a:r>
            <a:r>
              <a:rPr lang="en-US" sz="1200" kern="1200" dirty="0" smtClean="0">
                <a:solidFill>
                  <a:schemeClr val="tx1"/>
                </a:solidFill>
                <a:effectLst/>
                <a:latin typeface="+mn-lt"/>
                <a:ea typeface="+mn-ea"/>
                <a:cs typeface="+mn-cs"/>
              </a:rPr>
              <a:t> Summary</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Script:</a:t>
            </a:r>
          </a:p>
          <a:p>
            <a:r>
              <a:rPr lang="en-US" sz="1200" kern="1200" dirty="0" smtClean="0">
                <a:solidFill>
                  <a:schemeClr val="tx1"/>
                </a:solidFill>
                <a:effectLst/>
                <a:latin typeface="+mn-lt"/>
                <a:ea typeface="+mn-ea"/>
                <a:cs typeface="+mn-cs"/>
              </a:rPr>
              <a:t>The qualities of OER afford unique opportunities to enhance and</a:t>
            </a:r>
            <a:r>
              <a:rPr lang="en-US" sz="1200" kern="1200" baseline="0" dirty="0" smtClean="0">
                <a:solidFill>
                  <a:schemeClr val="tx1"/>
                </a:solidFill>
                <a:effectLst/>
                <a:latin typeface="+mn-lt"/>
                <a:ea typeface="+mn-ea"/>
                <a:cs typeface="+mn-cs"/>
              </a:rPr>
              <a:t> extend instruction and </a:t>
            </a:r>
            <a:r>
              <a:rPr lang="en-US" sz="1200" kern="1200" dirty="0" smtClean="0">
                <a:solidFill>
                  <a:schemeClr val="tx1"/>
                </a:solidFill>
                <a:effectLst/>
                <a:latin typeface="+mn-lt"/>
                <a:ea typeface="+mn-ea"/>
                <a:cs typeface="+mn-cs"/>
              </a:rPr>
              <a:t>learning by allowing for more collaborative, student-directed, and personalized teaching and learning.  These resources can be used in many of the same ways as other resources without barriers to access due to cost or copyright restrictions, with an added benefit of providing students with control over content and opportunities to share resources and knowledge. </a:t>
            </a:r>
            <a:r>
              <a:rPr lang="en-US" sz="1200" kern="1200" baseline="0" dirty="0" smtClean="0">
                <a:solidFill>
                  <a:schemeClr val="tx1"/>
                </a:solidFill>
                <a:effectLst/>
                <a:latin typeface="+mn-lt"/>
                <a:ea typeface="+mn-ea"/>
                <a:cs typeface="+mn-cs"/>
              </a:rPr>
              <a:t> Open pedagogical strategies for teaching with OER, along with other adult education strategies and sound lesson planning </a:t>
            </a:r>
            <a:r>
              <a:rPr lang="en-US" sz="1200" kern="1200" dirty="0" smtClean="0">
                <a:solidFill>
                  <a:schemeClr val="tx1"/>
                </a:solidFill>
                <a:effectLst/>
                <a:latin typeface="+mn-lt"/>
                <a:ea typeface="+mn-ea"/>
                <a:cs typeface="+mn-cs"/>
              </a:rPr>
              <a:t>involve students in the shaping of the content and resources in ways that help to reflect and enrich their learning.</a:t>
            </a:r>
          </a:p>
          <a:p>
            <a:pPr lvl="0"/>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Notes:</a:t>
            </a:r>
            <a:endParaRPr lang="en-US" b="1" dirty="0" smtClean="0"/>
          </a:p>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25</a:t>
            </a:fld>
            <a:endParaRPr lang="en-US"/>
          </a:p>
        </p:txBody>
      </p:sp>
    </p:spTree>
    <p:extLst>
      <p:ext uri="{BB962C8B-B14F-4D97-AF65-F5344CB8AC3E}">
        <p14:creationId xmlns:p14="http://schemas.microsoft.com/office/powerpoint/2010/main" val="2929889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Screen Title: </a:t>
            </a:r>
            <a:r>
              <a:rPr lang="en-US" sz="1200" kern="1200" dirty="0" smtClean="0">
                <a:solidFill>
                  <a:schemeClr val="tx1"/>
                </a:solidFill>
                <a:effectLst/>
                <a:latin typeface="+mn-lt"/>
                <a:ea typeface="+mn-ea"/>
                <a:cs typeface="+mn-cs"/>
              </a:rPr>
              <a:t>Questions</a:t>
            </a:r>
            <a:r>
              <a:rPr lang="en-US" sz="1200" kern="1200" baseline="0" dirty="0" smtClean="0">
                <a:solidFill>
                  <a:schemeClr val="tx1"/>
                </a:solidFill>
                <a:effectLst/>
                <a:latin typeface="+mn-lt"/>
                <a:ea typeface="+mn-ea"/>
                <a:cs typeface="+mn-cs"/>
              </a:rPr>
              <a:t> for Reflection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Script: No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Notes:</a:t>
            </a:r>
            <a:endParaRPr lang="en-US" b="1" dirty="0" smtClean="0"/>
          </a:p>
        </p:txBody>
      </p:sp>
      <p:sp>
        <p:nvSpPr>
          <p:cNvPr id="4" name="Slide Number Placeholder 3"/>
          <p:cNvSpPr>
            <a:spLocks noGrp="1"/>
          </p:cNvSpPr>
          <p:nvPr>
            <p:ph type="sldNum" sz="quarter" idx="10"/>
          </p:nvPr>
        </p:nvSpPr>
        <p:spPr/>
        <p:txBody>
          <a:bodyPr/>
          <a:lstStyle/>
          <a:p>
            <a:fld id="{B5A2A674-4FA2-42D9-9D76-93E60DF290FD}" type="slidenum">
              <a:rPr lang="en-US" smtClean="0"/>
              <a:t>26</a:t>
            </a:fld>
            <a:endParaRPr lang="en-US"/>
          </a:p>
        </p:txBody>
      </p:sp>
    </p:spTree>
    <p:extLst>
      <p:ext uri="{BB962C8B-B14F-4D97-AF65-F5344CB8AC3E}">
        <p14:creationId xmlns:p14="http://schemas.microsoft.com/office/powerpoint/2010/main" val="3835788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Script: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Notes:  Hidden Slide will be deleted from final presentation</a:t>
            </a:r>
            <a:endParaRPr lang="en-US" b="1" dirty="0" smtClean="0"/>
          </a:p>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27</a:t>
            </a:fld>
            <a:endParaRPr lang="en-US"/>
          </a:p>
        </p:txBody>
      </p:sp>
    </p:spTree>
    <p:extLst>
      <p:ext uri="{BB962C8B-B14F-4D97-AF65-F5344CB8AC3E}">
        <p14:creationId xmlns:p14="http://schemas.microsoft.com/office/powerpoint/2010/main" val="2929889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Script: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 Script</a:t>
            </a:r>
          </a:p>
          <a:p>
            <a:pPr lvl="0"/>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Notes:  Hidden Slide will be deleted from final presentation</a:t>
            </a:r>
            <a:endParaRPr lang="en-US" b="1" dirty="0" smtClean="0"/>
          </a:p>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28</a:t>
            </a:fld>
            <a:endParaRPr lang="en-US"/>
          </a:p>
        </p:txBody>
      </p:sp>
    </p:spTree>
    <p:extLst>
      <p:ext uri="{BB962C8B-B14F-4D97-AF65-F5344CB8AC3E}">
        <p14:creationId xmlns:p14="http://schemas.microsoft.com/office/powerpoint/2010/main" val="3758940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a:t>
            </a:r>
            <a:r>
              <a:rPr lang="en-US" sz="1200" kern="1200" baseline="0" dirty="0" smtClean="0">
                <a:solidFill>
                  <a:schemeClr val="tx1"/>
                </a:solidFill>
                <a:effectLst/>
                <a:latin typeface="+mn-lt"/>
                <a:ea typeface="+mn-ea"/>
                <a:cs typeface="+mn-cs"/>
              </a:rPr>
              <a:t> What is Open Pedagogy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Script: The set of instructional strategies and teaching and learning practices associated with the 5Rs of OER are referred to as open pedagogy.  These are practices only possible in the context of the free access and 5 permissions that are characteristic of OER.  According to David Wiley, OER expert, the assignment is impossible without the permissions granted by open licenses.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a:t>
            </a:r>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3</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 What is Open Pedagogy (continued)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Script: The sharing and adapting of open educational resources is impacting teaching practice and student learning. Open pedagogy takes students from isolation to sharing and collaboration, from consuming to creating and from generic to personal.  To open your classroom with open pedagogy involves implementing strategies that require (1) student use of OER,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(2) student contribution to lesson</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resource development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(3) sharing between students and teachers.  Students and teachers work in an open network to reuse, revise, remix, and redistribute OER to develop desired skills and meet learning goals.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a:t>
            </a:r>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4</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 What is Open Pedagogy (continued)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Script: When students reuse, revise, remix, and redistribute OER to develop desired skills and meet learning goals,</a:t>
            </a:r>
            <a:r>
              <a:rPr lang="en-US" sz="1200" kern="1200" baseline="0" dirty="0" smtClean="0">
                <a:solidFill>
                  <a:schemeClr val="tx1"/>
                </a:solidFill>
                <a:effectLst/>
                <a:latin typeface="+mn-lt"/>
                <a:ea typeface="+mn-ea"/>
                <a:cs typeface="+mn-cs"/>
              </a:rPr>
              <a:t> they are</a:t>
            </a:r>
            <a:r>
              <a:rPr lang="en-US" sz="1200" kern="1200" dirty="0" smtClean="0">
                <a:solidFill>
                  <a:schemeClr val="tx1"/>
                </a:solidFill>
                <a:effectLst/>
                <a:latin typeface="+mn-lt"/>
                <a:ea typeface="+mn-ea"/>
                <a:cs typeface="+mn-cs"/>
              </a:rPr>
              <a:t> thinking and learning at the highest levels of Bloom’s Taxonomy, which organizes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learning objectives in</a:t>
            </a:r>
            <a:r>
              <a:rPr lang="en-US" dirty="0" smtClean="0">
                <a:effectLst/>
              </a:rPr>
              <a:t> order of increasing complexity.  In an open classroom students are creating knowledge while evaluating, analyzing and applying their understanding of concepts.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a:t>
            </a:r>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5</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 Open Pedagogy as an Instructional</a:t>
            </a:r>
            <a:r>
              <a:rPr lang="en-US" sz="1200" kern="1200" baseline="0" dirty="0" smtClean="0">
                <a:solidFill>
                  <a:schemeClr val="tx1"/>
                </a:solidFill>
                <a:effectLst/>
                <a:latin typeface="+mn-lt"/>
                <a:ea typeface="+mn-ea"/>
                <a:cs typeface="+mn-cs"/>
              </a:rPr>
              <a:t> Approach</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Script: Open pedagogy is just one of several approaches to teaching adult learners and can be used to open your classroom alongside other approaches you’re already using.  For instance, involving students in the selection of OER makes learning student-centered by allowing learners control over the learning process.  Student use of OER can be very supportive of implementing UDL principles that promote design of lessons and that offer varied and flexible ways for students to learn and demonstrate understanding.  Likewise differentiating or adjusting instruction according to learner needs is facilitated by the availability of OER and the ability of teachers and learners to adapt resources to address their particular needs and interests.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a:t>
            </a:r>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6</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 Open</a:t>
            </a:r>
            <a:r>
              <a:rPr lang="en-US" sz="1200" kern="1200" baseline="0" dirty="0" smtClean="0">
                <a:solidFill>
                  <a:schemeClr val="tx1"/>
                </a:solidFill>
                <a:effectLst/>
                <a:latin typeface="+mn-lt"/>
                <a:ea typeface="+mn-ea"/>
                <a:cs typeface="+mn-cs"/>
              </a:rPr>
              <a:t> Pedagogy and Adult Learning Theory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Script: Like student-centered learning, universal design for learning, differentiated instruction and other approaches to teaching adult learners, open pedagogy intersects several theories about how adults learn that have implications for teaching practice. Open pedagogy is premised on concepts shared with well-known adult learning theories like andragogy, transformative learning and self-directed learning.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 State 1</a:t>
            </a:r>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7</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 Open</a:t>
            </a:r>
            <a:r>
              <a:rPr lang="en-US" sz="1200" kern="1200" baseline="0" dirty="0" smtClean="0">
                <a:solidFill>
                  <a:schemeClr val="tx1"/>
                </a:solidFill>
                <a:effectLst/>
                <a:latin typeface="+mn-lt"/>
                <a:ea typeface="+mn-ea"/>
                <a:cs typeface="+mn-cs"/>
              </a:rPr>
              <a:t> Pedagogy and Adult Learning Theory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Script: Like student-centered learning, universal design for learning, differentiated instruction and other approaches to teaching adult learners, open pedagogy intersects several theories about how adults learn that have implications for teaching practice. Open pedagogy is premised on concepts shared with well-known adult learning theories like andragogy, transformative learning and self-directed learning.  (Click to see how teaching practices in these adult learning theories are related to open pedagogy)</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 State 2</a:t>
            </a:r>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8</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Title: Open</a:t>
            </a:r>
            <a:r>
              <a:rPr lang="en-US" sz="1200" kern="1200" baseline="0" dirty="0" smtClean="0">
                <a:solidFill>
                  <a:schemeClr val="tx1"/>
                </a:solidFill>
                <a:effectLst/>
                <a:latin typeface="+mn-lt"/>
                <a:ea typeface="+mn-ea"/>
                <a:cs typeface="+mn-cs"/>
              </a:rPr>
              <a:t> Pedagogy and Adult Learning Theory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Script: Like student-centered learning, universal design for learning, differentiated instruction and other approaches to teaching adult learners, open pedagogy intersects several theories about how adults learn that have implications for teaching practice. Open pedagogy is premised on concepts shared with well-known adult learning theories like andragogy, transformative learning and self-directed learning.  (Click to see how teaching practices in these adult learning theories are related to open pedagogy)</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 State 3</a:t>
            </a:r>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9</a:t>
            </a:fld>
            <a:endParaRPr lang="en-US"/>
          </a:p>
        </p:txBody>
      </p:sp>
    </p:spTree>
    <p:extLst>
      <p:ext uri="{BB962C8B-B14F-4D97-AF65-F5344CB8AC3E}">
        <p14:creationId xmlns:p14="http://schemas.microsoft.com/office/powerpoint/2010/main" val="292806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A34455-E1B8-4641-9987-09B99A321700}"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44C82-DB40-444A-B3A9-C60B398E1E36}" type="slidenum">
              <a:rPr lang="en-US" smtClean="0"/>
              <a:t>‹#›</a:t>
            </a:fld>
            <a:endParaRPr lang="en-US"/>
          </a:p>
        </p:txBody>
      </p:sp>
    </p:spTree>
    <p:extLst>
      <p:ext uri="{BB962C8B-B14F-4D97-AF65-F5344CB8AC3E}">
        <p14:creationId xmlns:p14="http://schemas.microsoft.com/office/powerpoint/2010/main" val="218939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34455-E1B8-4641-9987-09B99A321700}"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44C82-DB40-444A-B3A9-C60B398E1E36}" type="slidenum">
              <a:rPr lang="en-US" smtClean="0"/>
              <a:t>‹#›</a:t>
            </a:fld>
            <a:endParaRPr lang="en-US"/>
          </a:p>
        </p:txBody>
      </p:sp>
    </p:spTree>
    <p:extLst>
      <p:ext uri="{BB962C8B-B14F-4D97-AF65-F5344CB8AC3E}">
        <p14:creationId xmlns:p14="http://schemas.microsoft.com/office/powerpoint/2010/main" val="25372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34455-E1B8-4641-9987-09B99A321700}"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44C82-DB40-444A-B3A9-C60B398E1E36}" type="slidenum">
              <a:rPr lang="en-US" smtClean="0"/>
              <a:t>‹#›</a:t>
            </a:fld>
            <a:endParaRPr lang="en-US"/>
          </a:p>
        </p:txBody>
      </p:sp>
    </p:spTree>
    <p:extLst>
      <p:ext uri="{BB962C8B-B14F-4D97-AF65-F5344CB8AC3E}">
        <p14:creationId xmlns:p14="http://schemas.microsoft.com/office/powerpoint/2010/main" val="21338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34455-E1B8-4641-9987-09B99A321700}"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44C82-DB40-444A-B3A9-C60B398E1E36}" type="slidenum">
              <a:rPr lang="en-US" smtClean="0"/>
              <a:t>‹#›</a:t>
            </a:fld>
            <a:endParaRPr lang="en-US"/>
          </a:p>
        </p:txBody>
      </p:sp>
    </p:spTree>
    <p:extLst>
      <p:ext uri="{BB962C8B-B14F-4D97-AF65-F5344CB8AC3E}">
        <p14:creationId xmlns:p14="http://schemas.microsoft.com/office/powerpoint/2010/main" val="225374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34455-E1B8-4641-9987-09B99A321700}"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44C82-DB40-444A-B3A9-C60B398E1E36}" type="slidenum">
              <a:rPr lang="en-US" smtClean="0"/>
              <a:t>‹#›</a:t>
            </a:fld>
            <a:endParaRPr lang="en-US"/>
          </a:p>
        </p:txBody>
      </p:sp>
    </p:spTree>
    <p:extLst>
      <p:ext uri="{BB962C8B-B14F-4D97-AF65-F5344CB8AC3E}">
        <p14:creationId xmlns:p14="http://schemas.microsoft.com/office/powerpoint/2010/main" val="100857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A34455-E1B8-4641-9987-09B99A321700}"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44C82-DB40-444A-B3A9-C60B398E1E36}" type="slidenum">
              <a:rPr lang="en-US" smtClean="0"/>
              <a:t>‹#›</a:t>
            </a:fld>
            <a:endParaRPr lang="en-US"/>
          </a:p>
        </p:txBody>
      </p:sp>
    </p:spTree>
    <p:extLst>
      <p:ext uri="{BB962C8B-B14F-4D97-AF65-F5344CB8AC3E}">
        <p14:creationId xmlns:p14="http://schemas.microsoft.com/office/powerpoint/2010/main" val="260519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A34455-E1B8-4641-9987-09B99A321700}" type="datetimeFigureOut">
              <a:rPr lang="en-US" smtClean="0"/>
              <a:t>11/20/2014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44C82-DB40-444A-B3A9-C60B398E1E36}" type="slidenum">
              <a:rPr lang="en-US" smtClean="0"/>
              <a:t>‹#›</a:t>
            </a:fld>
            <a:endParaRPr lang="en-US"/>
          </a:p>
        </p:txBody>
      </p:sp>
    </p:spTree>
    <p:extLst>
      <p:ext uri="{BB962C8B-B14F-4D97-AF65-F5344CB8AC3E}">
        <p14:creationId xmlns:p14="http://schemas.microsoft.com/office/powerpoint/2010/main" val="3254576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A34455-E1B8-4641-9987-09B99A321700}" type="datetimeFigureOut">
              <a:rPr lang="en-US" smtClean="0"/>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44C82-DB40-444A-B3A9-C60B398E1E36}" type="slidenum">
              <a:rPr lang="en-US" smtClean="0"/>
              <a:t>‹#›</a:t>
            </a:fld>
            <a:endParaRPr lang="en-US"/>
          </a:p>
        </p:txBody>
      </p:sp>
    </p:spTree>
    <p:extLst>
      <p:ext uri="{BB962C8B-B14F-4D97-AF65-F5344CB8AC3E}">
        <p14:creationId xmlns:p14="http://schemas.microsoft.com/office/powerpoint/2010/main" val="3956596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34455-E1B8-4641-9987-09B99A321700}" type="datetimeFigureOut">
              <a:rPr lang="en-US" smtClean="0"/>
              <a:t>11/20/2014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44C82-DB40-444A-B3A9-C60B398E1E36}" type="slidenum">
              <a:rPr lang="en-US" smtClean="0"/>
              <a:t>‹#›</a:t>
            </a:fld>
            <a:endParaRPr lang="en-US"/>
          </a:p>
        </p:txBody>
      </p:sp>
    </p:spTree>
    <p:extLst>
      <p:ext uri="{BB962C8B-B14F-4D97-AF65-F5344CB8AC3E}">
        <p14:creationId xmlns:p14="http://schemas.microsoft.com/office/powerpoint/2010/main" val="29407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34455-E1B8-4641-9987-09B99A321700}"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44C82-DB40-444A-B3A9-C60B398E1E36}" type="slidenum">
              <a:rPr lang="en-US" smtClean="0"/>
              <a:t>‹#›</a:t>
            </a:fld>
            <a:endParaRPr lang="en-US"/>
          </a:p>
        </p:txBody>
      </p:sp>
    </p:spTree>
    <p:extLst>
      <p:ext uri="{BB962C8B-B14F-4D97-AF65-F5344CB8AC3E}">
        <p14:creationId xmlns:p14="http://schemas.microsoft.com/office/powerpoint/2010/main" val="407822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34455-E1B8-4641-9987-09B99A321700}"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44C82-DB40-444A-B3A9-C60B398E1E36}" type="slidenum">
              <a:rPr lang="en-US" smtClean="0"/>
              <a:t>‹#›</a:t>
            </a:fld>
            <a:endParaRPr lang="en-US"/>
          </a:p>
        </p:txBody>
      </p:sp>
    </p:spTree>
    <p:extLst>
      <p:ext uri="{BB962C8B-B14F-4D97-AF65-F5344CB8AC3E}">
        <p14:creationId xmlns:p14="http://schemas.microsoft.com/office/powerpoint/2010/main" val="164221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34455-E1B8-4641-9987-09B99A321700}" type="datetimeFigureOut">
              <a:rPr lang="en-US" smtClean="0"/>
              <a:t>11/20/2014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44C82-DB40-444A-B3A9-C60B398E1E36}" type="slidenum">
              <a:rPr lang="en-US" smtClean="0"/>
              <a:t>‹#›</a:t>
            </a:fld>
            <a:endParaRPr lang="en-US"/>
          </a:p>
        </p:txBody>
      </p:sp>
    </p:spTree>
    <p:extLst>
      <p:ext uri="{BB962C8B-B14F-4D97-AF65-F5344CB8AC3E}">
        <p14:creationId xmlns:p14="http://schemas.microsoft.com/office/powerpoint/2010/main" val="2128157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3.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lickr.com/photos/astrid/2583356797/in/photolist-4WhnYr-jgjbyi-7Bjx3X-2Ax8i-6dgXV-fFz5Km-58ftpq-kMTAA3-7CCdmo-9T53yA-Mcs7-kTC7D-5qGhKP-7eJ5t-AGcwh-cmeivY-dQt5Mh-7pfbR-i5EZMG-5c4i2C-b2HF3p-2Vmvx-iEWRnE-fMGsQ-nXBbT6-9tvbQp-oZWAS6-AFVRb-a3GUZg-fcV91m-5sSYzY-81yaU-bi7FYK-j2o9o-CHYY1-dxTvxn-e8BjBP-5CHt1-awjCBi-cXm6h-8fsSBD-f78S1N-BYAy-P2GG4-cBkKo9-28TMJ-bivTw4-iQHUZB-nrFAsu-3sVtR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creativecommons.org/licenses/by-nc-nd/2.0/"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eg"/><Relationship Id="rId7" Type="http://schemas.openxmlformats.org/officeDocument/2006/relationships/diagramColors" Target="../diagrams/colors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reativecommons.org/licenses/by/2.0/" TargetMode="External"/><Relationship Id="rId5" Type="http://schemas.openxmlformats.org/officeDocument/2006/relationships/hyperlink" Target="https://secure.flickr.com/photos/davidwiley/7754795758/in/set-72157631006713964/"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06783" y="1744819"/>
            <a:ext cx="8180017" cy="1219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latin typeface="+mn-lt"/>
                <a:cs typeface="Perpetua"/>
              </a:rPr>
              <a:t>Module 2:</a:t>
            </a:r>
            <a:br>
              <a:rPr lang="en-US" sz="3200" dirty="0" smtClean="0">
                <a:latin typeface="+mn-lt"/>
                <a:cs typeface="Perpetua"/>
              </a:rPr>
            </a:br>
            <a:r>
              <a:rPr lang="en-US" sz="3200" dirty="0" smtClean="0">
                <a:latin typeface="+mn-lt"/>
                <a:cs typeface="Perpetua"/>
              </a:rPr>
              <a:t>Introduction to Using OER for Math Instruction </a:t>
            </a:r>
            <a:endParaRPr lang="en-US" sz="3200" dirty="0">
              <a:latin typeface="+mn-lt"/>
              <a:cs typeface="Perpetua"/>
            </a:endParaRPr>
          </a:p>
        </p:txBody>
      </p:sp>
      <p:sp>
        <p:nvSpPr>
          <p:cNvPr id="6" name="Subtitle 2"/>
          <p:cNvSpPr txBox="1">
            <a:spLocks/>
          </p:cNvSpPr>
          <p:nvPr/>
        </p:nvSpPr>
        <p:spPr>
          <a:xfrm>
            <a:off x="506783" y="3352800"/>
            <a:ext cx="6461760" cy="20574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en-US" sz="2400" b="1" dirty="0" smtClean="0">
                <a:solidFill>
                  <a:schemeClr val="accent5"/>
                </a:solidFill>
              </a:rPr>
              <a:t>Transforming </a:t>
            </a:r>
            <a:r>
              <a:rPr lang="en-US" sz="2400" b="1" dirty="0">
                <a:solidFill>
                  <a:schemeClr val="accent5"/>
                </a:solidFill>
              </a:rPr>
              <a:t>Teaching, Learning, and </a:t>
            </a:r>
            <a:r>
              <a:rPr lang="en-US" sz="2400" b="1" dirty="0" smtClean="0">
                <a:solidFill>
                  <a:schemeClr val="accent5"/>
                </a:solidFill>
              </a:rPr>
              <a:t>Sharing</a:t>
            </a:r>
          </a:p>
        </p:txBody>
      </p:sp>
    </p:spTree>
    <p:extLst>
      <p:ext uri="{BB962C8B-B14F-4D97-AF65-F5344CB8AC3E}">
        <p14:creationId xmlns:p14="http://schemas.microsoft.com/office/powerpoint/2010/main" val="4244967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7200" y="993018"/>
            <a:ext cx="8382000" cy="4948162"/>
            <a:chOff x="457200" y="993018"/>
            <a:chExt cx="8382000" cy="4948162"/>
          </a:xfrm>
        </p:grpSpPr>
        <p:sp>
          <p:nvSpPr>
            <p:cNvPr id="7" name="Rectangle 6"/>
            <p:cNvSpPr/>
            <p:nvPr/>
          </p:nvSpPr>
          <p:spPr>
            <a:xfrm>
              <a:off x="3572255" y="1152636"/>
              <a:ext cx="5266945" cy="4638563"/>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85195" rIns="108055" bIns="85196" numCol="1" spcCol="1270" anchor="t" anchorCtr="0">
              <a:noAutofit/>
            </a:bodyPr>
            <a:lstStyle/>
            <a:p>
              <a:r>
                <a:rPr lang="en-US" sz="2000" b="1" u="sng" dirty="0"/>
                <a:t>Principles of </a:t>
              </a:r>
              <a:r>
                <a:rPr lang="en-US" sz="2000" b="1" u="sng" dirty="0" smtClean="0"/>
                <a:t>Self-Directed </a:t>
              </a:r>
              <a:r>
                <a:rPr lang="en-US" sz="2000" b="1" u="sng" dirty="0"/>
                <a:t>Learning</a:t>
              </a:r>
            </a:p>
            <a:p>
              <a:pPr lvl="0"/>
              <a:endParaRPr lang="en-US" sz="2000" dirty="0" smtClean="0"/>
            </a:p>
            <a:p>
              <a:pPr lvl="0"/>
              <a:r>
                <a:rPr lang="en-US" sz="2000" dirty="0" smtClean="0"/>
                <a:t>Help learners develop strategies for decision-making and self-evaluation of work</a:t>
              </a:r>
            </a:p>
            <a:p>
              <a:pPr lvl="0"/>
              <a:endParaRPr lang="en-US" sz="2000" dirty="0" smtClean="0"/>
            </a:p>
            <a:p>
              <a:pPr lvl="0"/>
              <a:r>
                <a:rPr lang="en-US" sz="2000" dirty="0" smtClean="0"/>
                <a:t>Help learners assess their skill level and needs to determine learning objectives</a:t>
              </a:r>
            </a:p>
            <a:p>
              <a:pPr lvl="0"/>
              <a:endParaRPr lang="en-US" sz="2000" dirty="0" smtClean="0"/>
            </a:p>
            <a:p>
              <a:pPr lvl="0"/>
              <a:r>
                <a:rPr lang="en-US" sz="2000" dirty="0" smtClean="0"/>
                <a:t>Help the learner to match appropriate resources and methods to the learning goal</a:t>
              </a:r>
              <a:endParaRPr lang="en-US" sz="2000" dirty="0"/>
            </a:p>
          </p:txBody>
        </p:sp>
        <p:sp>
          <p:nvSpPr>
            <p:cNvPr id="8" name="Freeform 7"/>
            <p:cNvSpPr/>
            <p:nvPr/>
          </p:nvSpPr>
          <p:spPr>
            <a:xfrm>
              <a:off x="457200" y="993018"/>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algn="ctr" defTabSz="1377950">
                <a:lnSpc>
                  <a:spcPct val="90000"/>
                </a:lnSpc>
                <a:spcBef>
                  <a:spcPct val="0"/>
                </a:spcBef>
                <a:spcAft>
                  <a:spcPct val="35000"/>
                </a:spcAft>
              </a:pPr>
              <a:r>
                <a:rPr lang="en-US" sz="3100" dirty="0"/>
                <a:t>Andragogy</a:t>
              </a:r>
            </a:p>
          </p:txBody>
        </p:sp>
        <p:sp>
          <p:nvSpPr>
            <p:cNvPr id="9" name="Freeform 8"/>
            <p:cNvSpPr/>
            <p:nvPr/>
          </p:nvSpPr>
          <p:spPr>
            <a:xfrm>
              <a:off x="457200" y="2669009"/>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algn="ctr" defTabSz="1377950">
                <a:lnSpc>
                  <a:spcPct val="90000"/>
                </a:lnSpc>
                <a:spcBef>
                  <a:spcPct val="0"/>
                </a:spcBef>
                <a:spcAft>
                  <a:spcPct val="35000"/>
                </a:spcAft>
              </a:pPr>
              <a:r>
                <a:rPr lang="en-US" sz="3100" dirty="0"/>
                <a:t>Transformative</a:t>
              </a:r>
            </a:p>
            <a:p>
              <a:pPr algn="ctr" defTabSz="1377950">
                <a:lnSpc>
                  <a:spcPct val="90000"/>
                </a:lnSpc>
                <a:spcBef>
                  <a:spcPct val="0"/>
                </a:spcBef>
                <a:spcAft>
                  <a:spcPct val="35000"/>
                </a:spcAft>
              </a:pPr>
              <a:r>
                <a:rPr lang="en-US" sz="3100" dirty="0"/>
                <a:t>Learning</a:t>
              </a:r>
            </a:p>
          </p:txBody>
        </p:sp>
        <p:sp>
          <p:nvSpPr>
            <p:cNvPr id="10" name="Freeform 9"/>
            <p:cNvSpPr/>
            <p:nvPr/>
          </p:nvSpPr>
          <p:spPr>
            <a:xfrm>
              <a:off x="457200" y="4344999"/>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algn="ctr" defTabSz="1377950">
                <a:lnSpc>
                  <a:spcPct val="90000"/>
                </a:lnSpc>
                <a:spcBef>
                  <a:spcPct val="0"/>
                </a:spcBef>
                <a:spcAft>
                  <a:spcPct val="35000"/>
                </a:spcAft>
              </a:pPr>
              <a:r>
                <a:rPr lang="en-US" sz="3100" dirty="0"/>
                <a:t>Self-Directed</a:t>
              </a:r>
            </a:p>
            <a:p>
              <a:pPr algn="ctr" defTabSz="1377950">
                <a:lnSpc>
                  <a:spcPct val="90000"/>
                </a:lnSpc>
                <a:spcBef>
                  <a:spcPct val="0"/>
                </a:spcBef>
                <a:spcAft>
                  <a:spcPct val="35000"/>
                </a:spcAft>
              </a:pPr>
              <a:r>
                <a:rPr lang="en-US" sz="3100" dirty="0"/>
                <a:t>Learning</a:t>
              </a:r>
            </a:p>
          </p:txBody>
        </p:sp>
      </p:grpSp>
    </p:spTree>
    <p:extLst>
      <p:ext uri="{BB962C8B-B14F-4D97-AF65-F5344CB8AC3E}">
        <p14:creationId xmlns:p14="http://schemas.microsoft.com/office/powerpoint/2010/main" val="1566881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7282" y="673305"/>
            <a:ext cx="8057386" cy="1015663"/>
          </a:xfrm>
          <a:prstGeom prst="rect">
            <a:avLst/>
          </a:prstGeom>
        </p:spPr>
        <p:txBody>
          <a:bodyPr wrap="square">
            <a:spAutoFit/>
          </a:bodyPr>
          <a:lstStyle/>
          <a:p>
            <a:pPr marL="114300" indent="0">
              <a:buNone/>
            </a:pPr>
            <a:r>
              <a:rPr lang="en-US" sz="2000" dirty="0" smtClean="0">
                <a:cs typeface="Perpetua"/>
              </a:rPr>
              <a:t>Using OER permits shifts in instruction that support </a:t>
            </a:r>
            <a:r>
              <a:rPr lang="en-US" sz="2000" b="1" dirty="0" smtClean="0">
                <a:cs typeface="Perpetua"/>
              </a:rPr>
              <a:t>development of math practices for</a:t>
            </a:r>
            <a:r>
              <a:rPr lang="en-US" sz="2000" dirty="0" smtClean="0">
                <a:cs typeface="Perpetua"/>
              </a:rPr>
              <a:t> </a:t>
            </a:r>
            <a:r>
              <a:rPr lang="en-US" sz="2000" b="1" dirty="0" smtClean="0">
                <a:cs typeface="Perpetua"/>
              </a:rPr>
              <a:t>students</a:t>
            </a:r>
            <a:r>
              <a:rPr lang="en-US" sz="2000" dirty="0" smtClean="0">
                <a:cs typeface="Perpetua"/>
              </a:rPr>
              <a:t> and promote </a:t>
            </a:r>
            <a:r>
              <a:rPr lang="en-US" sz="2000" b="1" dirty="0" smtClean="0">
                <a:cs typeface="Perpetua"/>
              </a:rPr>
              <a:t>teacher practices</a:t>
            </a:r>
            <a:r>
              <a:rPr lang="en-US" sz="2000" dirty="0" smtClean="0">
                <a:cs typeface="Perpetua"/>
              </a:rPr>
              <a:t> for effective instruction</a:t>
            </a:r>
            <a:endParaRPr lang="en-US" sz="2000" dirty="0" smtClean="0">
              <a:effectLst/>
              <a:cs typeface="Perpetua"/>
            </a:endParaRPr>
          </a:p>
        </p:txBody>
      </p:sp>
      <p:pic>
        <p:nvPicPr>
          <p:cNvPr id="3075" name="Picture 3" descr="C:\Users\dbrown\AppData\Local\Microsoft\Windows\Temporary Internet Files\Content.IE5\4WYSVCIS\MP9004019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3228" y="1968191"/>
            <a:ext cx="3901440" cy="2599944"/>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dbrown\AppData\Local\Microsoft\Windows\Temporary Internet Files\Content.IE5\KF2NXEFX\MP90042780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282" y="1962329"/>
            <a:ext cx="3896866" cy="25968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7282" y="4495800"/>
            <a:ext cx="3896866" cy="369332"/>
          </a:xfrm>
          <a:prstGeom prst="rect">
            <a:avLst/>
          </a:prstGeom>
          <a:solidFill>
            <a:schemeClr val="accent5">
              <a:lumMod val="50000"/>
            </a:schemeClr>
          </a:solidFill>
        </p:spPr>
        <p:txBody>
          <a:bodyPr wrap="square" rtlCol="0">
            <a:spAutoFit/>
          </a:bodyPr>
          <a:lstStyle/>
          <a:p>
            <a:r>
              <a:rPr lang="en-US" b="1" dirty="0" smtClean="0">
                <a:solidFill>
                  <a:schemeClr val="bg1"/>
                </a:solidFill>
              </a:rPr>
              <a:t>Student Math Practices</a:t>
            </a:r>
            <a:endParaRPr lang="en-US" b="1" dirty="0">
              <a:solidFill>
                <a:schemeClr val="bg1"/>
              </a:solidFill>
            </a:endParaRPr>
          </a:p>
        </p:txBody>
      </p:sp>
      <p:sp>
        <p:nvSpPr>
          <p:cNvPr id="14" name="TextBox 13"/>
          <p:cNvSpPr txBox="1"/>
          <p:nvPr/>
        </p:nvSpPr>
        <p:spPr>
          <a:xfrm>
            <a:off x="4727802" y="4495800"/>
            <a:ext cx="3896866" cy="369332"/>
          </a:xfrm>
          <a:prstGeom prst="rect">
            <a:avLst/>
          </a:prstGeom>
          <a:solidFill>
            <a:schemeClr val="accent5">
              <a:lumMod val="50000"/>
            </a:schemeClr>
          </a:solidFill>
        </p:spPr>
        <p:txBody>
          <a:bodyPr wrap="square" rtlCol="0">
            <a:spAutoFit/>
          </a:bodyPr>
          <a:lstStyle/>
          <a:p>
            <a:r>
              <a:rPr lang="en-US" b="1" dirty="0" smtClean="0">
                <a:solidFill>
                  <a:schemeClr val="bg1"/>
                </a:solidFill>
              </a:rPr>
              <a:t>Teaching Practices</a:t>
            </a:r>
            <a:endParaRPr lang="en-US" b="1" dirty="0">
              <a:solidFill>
                <a:schemeClr val="bg1"/>
              </a:solidFill>
            </a:endParaRPr>
          </a:p>
        </p:txBody>
      </p:sp>
      <p:sp>
        <p:nvSpPr>
          <p:cNvPr id="6" name="Rectangle 5"/>
          <p:cNvSpPr/>
          <p:nvPr/>
        </p:nvSpPr>
        <p:spPr>
          <a:xfrm>
            <a:off x="4727802" y="4995333"/>
            <a:ext cx="3896866" cy="1200329"/>
          </a:xfrm>
          <a:prstGeom prst="rect">
            <a:avLst/>
          </a:prstGeom>
        </p:spPr>
        <p:txBody>
          <a:bodyPr wrap="square">
            <a:spAutoFit/>
          </a:bodyPr>
          <a:lstStyle/>
          <a:p>
            <a:r>
              <a:rPr lang="en-US" dirty="0" smtClean="0"/>
              <a:t>OER integration supports teacher practices like those promoted by the National Council of Teachers of Mathematics.  </a:t>
            </a:r>
            <a:r>
              <a:rPr lang="en-US" i="1" dirty="0">
                <a:solidFill>
                  <a:schemeClr val="accent5">
                    <a:lumMod val="50000"/>
                  </a:schemeClr>
                </a:solidFill>
                <a:hlinkClick r:id="rId5" action="ppaction://hlinksldjump"/>
              </a:rPr>
              <a:t>Click to view</a:t>
            </a:r>
            <a:endParaRPr lang="en-US" i="1" dirty="0">
              <a:solidFill>
                <a:schemeClr val="accent5">
                  <a:lumMod val="50000"/>
                </a:schemeClr>
              </a:solidFill>
            </a:endParaRPr>
          </a:p>
        </p:txBody>
      </p:sp>
      <p:sp>
        <p:nvSpPr>
          <p:cNvPr id="16" name="Rectangle 15"/>
          <p:cNvSpPr/>
          <p:nvPr/>
        </p:nvSpPr>
        <p:spPr>
          <a:xfrm>
            <a:off x="567282" y="5048071"/>
            <a:ext cx="3896866" cy="1200329"/>
          </a:xfrm>
          <a:prstGeom prst="rect">
            <a:avLst/>
          </a:prstGeom>
        </p:spPr>
        <p:txBody>
          <a:bodyPr wrap="square">
            <a:spAutoFit/>
          </a:bodyPr>
          <a:lstStyle/>
          <a:p>
            <a:r>
              <a:rPr lang="en-US" dirty="0" smtClean="0"/>
              <a:t>OER can help students develop practices such as the College and Career Readiness Mathematics Standards.  </a:t>
            </a:r>
            <a:r>
              <a:rPr lang="en-US" i="1" dirty="0" smtClean="0">
                <a:solidFill>
                  <a:schemeClr val="accent5">
                    <a:lumMod val="50000"/>
                  </a:schemeClr>
                </a:solidFill>
                <a:hlinkClick r:id="rId6" action="ppaction://hlinksldjump"/>
              </a:rPr>
              <a:t>Click to view</a:t>
            </a:r>
            <a:endParaRPr lang="en-US" i="1" dirty="0">
              <a:solidFill>
                <a:schemeClr val="accent5">
                  <a:lumMod val="50000"/>
                </a:schemeClr>
              </a:solidFill>
            </a:endParaRPr>
          </a:p>
        </p:txBody>
      </p:sp>
    </p:spTree>
    <p:extLst>
      <p:ext uri="{BB962C8B-B14F-4D97-AF65-F5344CB8AC3E}">
        <p14:creationId xmlns:p14="http://schemas.microsoft.com/office/powerpoint/2010/main" val="212296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9634"/>
            <a:ext cx="8403021" cy="1143000"/>
          </a:xfrm>
        </p:spPr>
        <p:txBody>
          <a:bodyPr>
            <a:normAutofit/>
          </a:bodyPr>
          <a:lstStyle/>
          <a:p>
            <a:pPr algn="l"/>
            <a:r>
              <a:rPr lang="en-US" sz="2800" dirty="0">
                <a:latin typeface="+mn-lt"/>
                <a:cs typeface="Perpetua"/>
              </a:rPr>
              <a:t>College &amp; Career Readiness </a:t>
            </a:r>
            <a:r>
              <a:rPr lang="en-US" sz="2800" dirty="0" smtClean="0">
                <a:latin typeface="+mn-lt"/>
                <a:cs typeface="Perpetua"/>
              </a:rPr>
              <a:t>Standards </a:t>
            </a:r>
            <a:r>
              <a:rPr lang="en-US" sz="2800" dirty="0">
                <a:latin typeface="+mn-lt"/>
                <a:cs typeface="Perpetua"/>
              </a:rPr>
              <a:t>for Mathematical </a:t>
            </a:r>
            <a:r>
              <a:rPr lang="en-US" sz="2800" dirty="0" smtClean="0">
                <a:latin typeface="+mn-lt"/>
                <a:cs typeface="Perpetua"/>
              </a:rPr>
              <a:t>Practice</a:t>
            </a:r>
            <a:endParaRPr lang="en-US" sz="2800" dirty="0">
              <a:latin typeface="+mn-lt"/>
              <a:cs typeface="Perpetua"/>
            </a:endParaRPr>
          </a:p>
        </p:txBody>
      </p:sp>
      <p:graphicFrame>
        <p:nvGraphicFramePr>
          <p:cNvPr id="6" name="Diagram 5"/>
          <p:cNvGraphicFramePr/>
          <p:nvPr>
            <p:extLst>
              <p:ext uri="{D42A27DB-BD31-4B8C-83A1-F6EECF244321}">
                <p14:modId xmlns:p14="http://schemas.microsoft.com/office/powerpoint/2010/main" val="4077519173"/>
              </p:ext>
            </p:extLst>
          </p:nvPr>
        </p:nvGraphicFramePr>
        <p:xfrm>
          <a:off x="1087818" y="1876097"/>
          <a:ext cx="6936829" cy="4659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4259058"/>
      </p:ext>
    </p:extLst>
  </p:cSld>
  <p:clrMapOvr>
    <a:masterClrMapping/>
  </p:clrMapOvr>
  <mc:AlternateContent xmlns:mc="http://schemas.openxmlformats.org/markup-compatibility/2006" xmlns:p14="http://schemas.microsoft.com/office/powerpoint/2010/main">
    <mc:Choice Requires="p14">
      <p:transition spd="slow" p14:dur="2000" advTm="51968"/>
    </mc:Choice>
    <mc:Fallback xmlns="">
      <p:transition xmlns:p14="http://schemas.microsoft.com/office/powerpoint/2010/main" spd="slow" advTm="5196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1582"/>
            <a:ext cx="8229600" cy="1143000"/>
          </a:xfrm>
        </p:spPr>
        <p:txBody>
          <a:bodyPr>
            <a:normAutofit/>
          </a:bodyPr>
          <a:lstStyle/>
          <a:p>
            <a:pPr algn="l"/>
            <a:r>
              <a:rPr lang="en-US" sz="3200" dirty="0" smtClean="0">
                <a:latin typeface="+mn-lt"/>
              </a:rPr>
              <a:t>NCTM Mathematics Teaching Practices</a:t>
            </a:r>
            <a:endParaRPr lang="en-US" sz="32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6130629"/>
              </p:ext>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4565873"/>
      </p:ext>
    </p:extLst>
  </p:cSld>
  <p:clrMapOvr>
    <a:masterClrMapping/>
  </p:clrMapOvr>
  <mc:AlternateContent xmlns:mc="http://schemas.openxmlformats.org/markup-compatibility/2006" xmlns:p14="http://schemas.microsoft.com/office/powerpoint/2010/main">
    <mc:Choice Requires="p14">
      <p:transition spd="slow" p14:dur="2000" advTm="50079"/>
    </mc:Choice>
    <mc:Fallback xmlns="">
      <p:transition xmlns:p14="http://schemas.microsoft.com/office/powerpoint/2010/main" spd="slow" advTm="5007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57400"/>
            <a:ext cx="4419600" cy="1981200"/>
          </a:xfrm>
        </p:spPr>
        <p:txBody>
          <a:bodyPr>
            <a:noAutofit/>
          </a:bodyPr>
          <a:lstStyle/>
          <a:p>
            <a:pPr marL="0" indent="0" algn="ctr">
              <a:buNone/>
            </a:pPr>
            <a:r>
              <a:rPr lang="en-US" sz="2800" b="1" dirty="0" smtClean="0"/>
              <a:t>What are the </a:t>
            </a:r>
          </a:p>
          <a:p>
            <a:pPr marL="0" indent="0" algn="ctr">
              <a:buNone/>
            </a:pPr>
            <a:r>
              <a:rPr lang="en-US" sz="2800" b="1" dirty="0" smtClean="0">
                <a:solidFill>
                  <a:schemeClr val="accent5">
                    <a:lumMod val="50000"/>
                  </a:schemeClr>
                </a:solidFill>
              </a:rPr>
              <a:t>practices, theories, strategies, guidelines and approaches </a:t>
            </a:r>
          </a:p>
          <a:p>
            <a:pPr marL="0" indent="0" algn="ctr">
              <a:buNone/>
            </a:pPr>
            <a:r>
              <a:rPr lang="en-US" sz="2800" b="1" dirty="0" smtClean="0"/>
              <a:t>that shape how </a:t>
            </a:r>
          </a:p>
          <a:p>
            <a:pPr marL="0" indent="0" algn="ctr">
              <a:buNone/>
            </a:pPr>
            <a:r>
              <a:rPr lang="en-US" sz="2800" b="1" dirty="0" smtClean="0"/>
              <a:t>you teach?</a:t>
            </a:r>
            <a:endParaRPr lang="en-US" sz="2800" b="1" dirty="0"/>
          </a:p>
        </p:txBody>
      </p:sp>
      <p:pic>
        <p:nvPicPr>
          <p:cNvPr id="5" name="Picture 2" descr="C:\Users\dbrown\AppData\Local\Microsoft\Windows\Temporary Internet Files\Content.IE5\YUDCXWB6\MP9004387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57400"/>
            <a:ext cx="2819400" cy="2819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444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lvl="0" indent="0" algn="l"/>
            <a:r>
              <a:rPr lang="en-US" sz="2800" dirty="0">
                <a:solidFill>
                  <a:schemeClr val="accent5">
                    <a:lumMod val="50000"/>
                  </a:schemeClr>
                </a:solidFill>
              </a:rPr>
              <a:t>How Open Is Your Classroom?</a:t>
            </a:r>
          </a:p>
        </p:txBody>
      </p:sp>
      <p:sp>
        <p:nvSpPr>
          <p:cNvPr id="3" name="Content Placeholder 2"/>
          <p:cNvSpPr>
            <a:spLocks noGrp="1"/>
          </p:cNvSpPr>
          <p:nvPr>
            <p:ph idx="1"/>
          </p:nvPr>
        </p:nvSpPr>
        <p:spPr>
          <a:xfrm>
            <a:off x="457200" y="1295400"/>
            <a:ext cx="8229600" cy="4525963"/>
          </a:xfrm>
        </p:spPr>
        <p:txBody>
          <a:bodyPr>
            <a:noAutofit/>
          </a:bodyPr>
          <a:lstStyle/>
          <a:p>
            <a:pPr marL="0" indent="0">
              <a:spcBef>
                <a:spcPts val="0"/>
              </a:spcBef>
              <a:buNone/>
              <a:defRPr/>
            </a:pPr>
            <a:r>
              <a:rPr lang="en-US" sz="2000" dirty="0" smtClean="0"/>
              <a:t>The nine questions in this self –assessment are </a:t>
            </a:r>
            <a:r>
              <a:rPr lang="en-US" sz="2000" dirty="0"/>
              <a:t>derived from the basic tenets of open pedagogy being compiled on </a:t>
            </a:r>
            <a:r>
              <a:rPr lang="en-US" sz="2000" dirty="0" err="1"/>
              <a:t>OERu’s</a:t>
            </a:r>
            <a:r>
              <a:rPr lang="en-US" sz="2000" dirty="0"/>
              <a:t> </a:t>
            </a:r>
            <a:r>
              <a:rPr lang="en-US" sz="2000" dirty="0" err="1"/>
              <a:t>wikieducator</a:t>
            </a:r>
            <a:r>
              <a:rPr lang="en-US" sz="2000" dirty="0"/>
              <a:t> page. </a:t>
            </a:r>
            <a:r>
              <a:rPr lang="en-US" sz="2000" dirty="0" smtClean="0"/>
              <a:t> </a:t>
            </a:r>
          </a:p>
          <a:p>
            <a:pPr marL="0" indent="0">
              <a:spcBef>
                <a:spcPts val="0"/>
              </a:spcBef>
              <a:buNone/>
              <a:defRPr/>
            </a:pPr>
            <a:endParaRPr lang="en-US" sz="2000" dirty="0"/>
          </a:p>
          <a:p>
            <a:pPr marL="0" indent="0">
              <a:spcBef>
                <a:spcPts val="0"/>
              </a:spcBef>
              <a:buNone/>
              <a:defRPr/>
            </a:pPr>
            <a:r>
              <a:rPr lang="en-US" sz="2000" dirty="0" smtClean="0"/>
              <a:t>However</a:t>
            </a:r>
            <a:r>
              <a:rPr lang="en-US" sz="2000" dirty="0"/>
              <a:t>, as discussed earlier in this presentation, many of the instructional practices that are frequently used for instruction of adult learners are also tenets of open pedagogy.  </a:t>
            </a:r>
            <a:endParaRPr lang="en-US" sz="2000" dirty="0" smtClean="0"/>
          </a:p>
          <a:p>
            <a:pPr marL="0" indent="0">
              <a:spcBef>
                <a:spcPts val="0"/>
              </a:spcBef>
              <a:buNone/>
              <a:defRPr/>
            </a:pPr>
            <a:endParaRPr lang="en-US" sz="2000" dirty="0"/>
          </a:p>
          <a:p>
            <a:pPr marL="0" indent="0">
              <a:spcBef>
                <a:spcPts val="0"/>
              </a:spcBef>
              <a:buNone/>
              <a:defRPr/>
            </a:pPr>
            <a:r>
              <a:rPr lang="en-US" sz="2000" dirty="0" smtClean="0"/>
              <a:t>The </a:t>
            </a:r>
            <a:r>
              <a:rPr lang="en-US" sz="2000" dirty="0"/>
              <a:t>questions are a mix of how you and your students are using OER for teaching and learning, how students are involved in the development of lesson objectives, and how students collaborate with other learners to achieve outcomes </a:t>
            </a:r>
            <a:r>
              <a:rPr lang="en-US" sz="2000" dirty="0" smtClean="0"/>
              <a:t>with </a:t>
            </a:r>
            <a:r>
              <a:rPr lang="en-US" sz="2000" dirty="0"/>
              <a:t>OER.  </a:t>
            </a:r>
            <a:endParaRPr lang="en-US" sz="2000" dirty="0" smtClean="0"/>
          </a:p>
          <a:p>
            <a:pPr marL="0" indent="0">
              <a:spcBef>
                <a:spcPts val="0"/>
              </a:spcBef>
              <a:buNone/>
              <a:defRPr/>
            </a:pPr>
            <a:endParaRPr lang="en-US" sz="2000" dirty="0"/>
          </a:p>
          <a:p>
            <a:pPr marL="0" indent="0">
              <a:spcBef>
                <a:spcPts val="0"/>
              </a:spcBef>
              <a:buNone/>
              <a:defRPr/>
            </a:pPr>
            <a:r>
              <a:rPr lang="en-US" sz="2000" dirty="0" smtClean="0"/>
              <a:t>For </a:t>
            </a:r>
            <a:r>
              <a:rPr lang="en-US" sz="2000" dirty="0"/>
              <a:t>this reason your classroom may be more open than you realized. </a:t>
            </a:r>
            <a:r>
              <a:rPr lang="en-US" sz="2000" dirty="0" smtClean="0"/>
              <a:t> Complete the self-assessment to find out how open your classroom is.</a:t>
            </a:r>
            <a:endParaRPr lang="en-US" sz="2000" dirty="0"/>
          </a:p>
        </p:txBody>
      </p:sp>
      <p:sp>
        <p:nvSpPr>
          <p:cNvPr id="4" name="TextBox 3"/>
          <p:cNvSpPr txBox="1"/>
          <p:nvPr/>
        </p:nvSpPr>
        <p:spPr>
          <a:xfrm>
            <a:off x="457200" y="6106494"/>
            <a:ext cx="2743200" cy="307777"/>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smtClean="0">
                <a:solidFill>
                  <a:schemeClr val="accent5">
                    <a:lumMod val="50000"/>
                  </a:schemeClr>
                </a:solidFill>
                <a:latin typeface="Arial Black" panose="020B0A04020102020204" pitchFamily="34" charset="0"/>
                <a:cs typeface="Arabic Typesetting" panose="03020402040406030203" pitchFamily="66" charset="-78"/>
              </a:rPr>
              <a:t>Begin Self- Assessment</a:t>
            </a:r>
            <a:endParaRPr lang="en-US" sz="1400" b="1" dirty="0">
              <a:solidFill>
                <a:schemeClr val="accent5">
                  <a:lumMod val="50000"/>
                </a:schemeClr>
              </a:solidFill>
              <a:latin typeface="Arial Black" panose="020B0A04020102020204" pitchFamily="34" charset="0"/>
              <a:cs typeface="Arabic Typesetting" panose="03020402040406030203" pitchFamily="66" charset="-78"/>
            </a:endParaRPr>
          </a:p>
        </p:txBody>
      </p:sp>
    </p:spTree>
    <p:extLst>
      <p:ext uri="{BB962C8B-B14F-4D97-AF65-F5344CB8AC3E}">
        <p14:creationId xmlns:p14="http://schemas.microsoft.com/office/powerpoint/2010/main" val="962304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lvl="0" indent="0" algn="l"/>
            <a:r>
              <a:rPr lang="en-US" sz="2800" dirty="0" smtClean="0">
                <a:solidFill>
                  <a:schemeClr val="accent5">
                    <a:lumMod val="50000"/>
                  </a:schemeClr>
                </a:solidFill>
              </a:rPr>
              <a:t>How Open Is Your Classroom?</a:t>
            </a:r>
            <a:r>
              <a:rPr lang="en-US" sz="2400" dirty="0" smtClean="0">
                <a:solidFill>
                  <a:schemeClr val="accent5">
                    <a:lumMod val="50000"/>
                  </a:schemeClr>
                </a:solidFill>
              </a:rPr>
              <a:t/>
            </a:r>
            <a:br>
              <a:rPr lang="en-US" sz="2400" dirty="0" smtClean="0">
                <a:solidFill>
                  <a:schemeClr val="accent5">
                    <a:lumMod val="50000"/>
                  </a:schemeClr>
                </a:solidFill>
              </a:rPr>
            </a:br>
            <a:r>
              <a:rPr lang="en-US" sz="2400" dirty="0" smtClean="0">
                <a:solidFill>
                  <a:schemeClr val="accent5">
                    <a:lumMod val="50000"/>
                  </a:schemeClr>
                </a:solidFill>
              </a:rPr>
              <a:t>Answer the questions by responding </a:t>
            </a:r>
            <a:r>
              <a:rPr lang="en-US" sz="2400" i="1" dirty="0" smtClean="0">
                <a:solidFill>
                  <a:schemeClr val="accent5">
                    <a:lumMod val="50000"/>
                  </a:schemeClr>
                </a:solidFill>
              </a:rPr>
              <a:t>Most of the time</a:t>
            </a:r>
            <a:r>
              <a:rPr lang="en-US" sz="2400" dirty="0" smtClean="0">
                <a:solidFill>
                  <a:schemeClr val="accent5">
                    <a:lumMod val="50000"/>
                  </a:schemeClr>
                </a:solidFill>
              </a:rPr>
              <a:t>, </a:t>
            </a:r>
            <a:r>
              <a:rPr lang="en-US" sz="2400" i="1" dirty="0" smtClean="0">
                <a:solidFill>
                  <a:schemeClr val="accent5">
                    <a:lumMod val="50000"/>
                  </a:schemeClr>
                </a:solidFill>
              </a:rPr>
              <a:t>Some of the time</a:t>
            </a:r>
            <a:r>
              <a:rPr lang="en-US" sz="2400" dirty="0" smtClean="0">
                <a:solidFill>
                  <a:schemeClr val="accent5">
                    <a:lumMod val="50000"/>
                  </a:schemeClr>
                </a:solidFill>
              </a:rPr>
              <a:t> or </a:t>
            </a:r>
            <a:r>
              <a:rPr lang="en-US" sz="2400" i="1" dirty="0" smtClean="0">
                <a:solidFill>
                  <a:schemeClr val="accent5">
                    <a:lumMod val="50000"/>
                  </a:schemeClr>
                </a:solidFill>
              </a:rPr>
              <a:t>Never</a:t>
            </a:r>
            <a:endParaRPr lang="en-US" sz="2400" dirty="0" smtClean="0">
              <a:solidFill>
                <a:schemeClr val="accent5">
                  <a:lumMod val="50000"/>
                </a:schemeClr>
              </a:solidFill>
            </a:endParaRPr>
          </a:p>
        </p:txBody>
      </p:sp>
      <p:sp>
        <p:nvSpPr>
          <p:cNvPr id="3" name="Content Placeholder 2"/>
          <p:cNvSpPr>
            <a:spLocks noGrp="1"/>
          </p:cNvSpPr>
          <p:nvPr>
            <p:ph idx="1"/>
          </p:nvPr>
        </p:nvSpPr>
        <p:spPr/>
        <p:txBody>
          <a:bodyPr>
            <a:noAutofit/>
          </a:bodyPr>
          <a:lstStyle/>
          <a:p>
            <a:pPr marL="0" indent="0">
              <a:buNone/>
            </a:pPr>
            <a:r>
              <a:rPr lang="en-US" sz="2000" dirty="0" smtClean="0"/>
              <a:t>1</a:t>
            </a:r>
            <a:r>
              <a:rPr lang="en-US" sz="2000" dirty="0"/>
              <a:t>. Are materials used for teaching and learning (including materials adapted by you and learners) open</a:t>
            </a:r>
            <a:r>
              <a:rPr lang="en-US" sz="2000" u="sng" dirty="0"/>
              <a:t> and</a:t>
            </a:r>
            <a:r>
              <a:rPr lang="en-US" sz="2000" dirty="0"/>
              <a:t> shared under a CC license?</a:t>
            </a:r>
          </a:p>
          <a:p>
            <a:pPr marL="0" indent="0">
              <a:buNone/>
            </a:pPr>
            <a:endParaRPr lang="en-US" sz="2000" dirty="0" smtClean="0"/>
          </a:p>
          <a:p>
            <a:pPr marL="0" indent="0">
              <a:buNone/>
            </a:pPr>
            <a:r>
              <a:rPr lang="en-US" sz="2000" dirty="0" smtClean="0"/>
              <a:t>2</a:t>
            </a:r>
            <a:r>
              <a:rPr lang="en-US" sz="2000" dirty="0"/>
              <a:t>. Do you use OER for presenting information to learners?</a:t>
            </a:r>
          </a:p>
          <a:p>
            <a:pPr marL="0" indent="0">
              <a:buNone/>
            </a:pPr>
            <a:endParaRPr lang="en-US" sz="2000" dirty="0" smtClean="0"/>
          </a:p>
          <a:p>
            <a:pPr marL="0" indent="0">
              <a:buNone/>
            </a:pPr>
            <a:r>
              <a:rPr lang="en-US" sz="2000" dirty="0" smtClean="0"/>
              <a:t>3</a:t>
            </a:r>
            <a:r>
              <a:rPr lang="en-US" sz="2000" dirty="0"/>
              <a:t>. Are learners required to revise, remix or identify and redistribute OER to meet instructional objectives?</a:t>
            </a:r>
          </a:p>
          <a:p>
            <a:pPr marL="0" indent="0">
              <a:buNone/>
            </a:pPr>
            <a:endParaRPr lang="en-US" sz="2000" dirty="0" smtClean="0"/>
          </a:p>
          <a:p>
            <a:pPr marL="0" indent="0">
              <a:buNone/>
            </a:pPr>
            <a:r>
              <a:rPr lang="en-US" sz="2000" dirty="0" smtClean="0"/>
              <a:t>4. </a:t>
            </a:r>
            <a:r>
              <a:rPr lang="en-US" sz="2000" dirty="0"/>
              <a:t>Do students have input in their learning objectives</a:t>
            </a:r>
            <a:r>
              <a:rPr lang="en-US" sz="2000" dirty="0" smtClean="0"/>
              <a:t>?</a:t>
            </a:r>
          </a:p>
          <a:p>
            <a:pPr marL="0" indent="0">
              <a:buNone/>
            </a:pPr>
            <a:endParaRPr lang="en-US" sz="2000" dirty="0"/>
          </a:p>
          <a:p>
            <a:pPr marL="0" indent="0">
              <a:buNone/>
            </a:pPr>
            <a:r>
              <a:rPr lang="en-US" sz="2000" dirty="0" smtClean="0"/>
              <a:t>5. Do learning and performance objectives reflect needed real world skills and outcomes?</a:t>
            </a:r>
          </a:p>
          <a:p>
            <a:pPr marL="0" indent="0">
              <a:buNone/>
            </a:pPr>
            <a:endParaRPr lang="en-US" sz="2000" dirty="0"/>
          </a:p>
        </p:txBody>
      </p:sp>
    </p:spTree>
    <p:extLst>
      <p:ext uri="{BB962C8B-B14F-4D97-AF65-F5344CB8AC3E}">
        <p14:creationId xmlns:p14="http://schemas.microsoft.com/office/powerpoint/2010/main" val="1204908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lvl="0" indent="0" algn="l"/>
            <a:r>
              <a:rPr lang="en-US" sz="2800" dirty="0" smtClean="0">
                <a:solidFill>
                  <a:schemeClr val="accent5">
                    <a:lumMod val="50000"/>
                  </a:schemeClr>
                </a:solidFill>
              </a:rPr>
              <a:t>How Open Is Your Classroom?</a:t>
            </a:r>
            <a:r>
              <a:rPr lang="en-US" sz="2400" dirty="0" smtClean="0">
                <a:solidFill>
                  <a:schemeClr val="accent5">
                    <a:lumMod val="50000"/>
                  </a:schemeClr>
                </a:solidFill>
              </a:rPr>
              <a:t/>
            </a:r>
            <a:br>
              <a:rPr lang="en-US" sz="2400" dirty="0" smtClean="0">
                <a:solidFill>
                  <a:schemeClr val="accent5">
                    <a:lumMod val="50000"/>
                  </a:schemeClr>
                </a:solidFill>
              </a:rPr>
            </a:br>
            <a:r>
              <a:rPr lang="en-US" sz="2400" dirty="0" smtClean="0">
                <a:solidFill>
                  <a:schemeClr val="accent5">
                    <a:lumMod val="50000"/>
                  </a:schemeClr>
                </a:solidFill>
              </a:rPr>
              <a:t>Answer the questions by responding </a:t>
            </a:r>
            <a:r>
              <a:rPr lang="en-US" sz="2400" i="1" dirty="0" smtClean="0">
                <a:solidFill>
                  <a:schemeClr val="accent5">
                    <a:lumMod val="50000"/>
                  </a:schemeClr>
                </a:solidFill>
              </a:rPr>
              <a:t>Most of the time</a:t>
            </a:r>
            <a:r>
              <a:rPr lang="en-US" sz="2400" dirty="0" smtClean="0">
                <a:solidFill>
                  <a:schemeClr val="accent5">
                    <a:lumMod val="50000"/>
                  </a:schemeClr>
                </a:solidFill>
              </a:rPr>
              <a:t>, </a:t>
            </a:r>
            <a:r>
              <a:rPr lang="en-US" sz="2400" i="1" dirty="0" smtClean="0">
                <a:solidFill>
                  <a:schemeClr val="accent5">
                    <a:lumMod val="50000"/>
                  </a:schemeClr>
                </a:solidFill>
              </a:rPr>
              <a:t>Some of the time</a:t>
            </a:r>
            <a:r>
              <a:rPr lang="en-US" sz="2400" dirty="0" smtClean="0">
                <a:solidFill>
                  <a:schemeClr val="accent5">
                    <a:lumMod val="50000"/>
                  </a:schemeClr>
                </a:solidFill>
              </a:rPr>
              <a:t> or </a:t>
            </a:r>
            <a:r>
              <a:rPr lang="en-US" sz="2400" i="1" dirty="0" smtClean="0">
                <a:solidFill>
                  <a:schemeClr val="accent5">
                    <a:lumMod val="50000"/>
                  </a:schemeClr>
                </a:solidFill>
              </a:rPr>
              <a:t>Never</a:t>
            </a:r>
            <a:endParaRPr lang="en-US" sz="2400" dirty="0" smtClean="0">
              <a:solidFill>
                <a:schemeClr val="accent5">
                  <a:lumMod val="50000"/>
                </a:schemeClr>
              </a:solidFill>
            </a:endParaRPr>
          </a:p>
        </p:txBody>
      </p:sp>
      <p:sp>
        <p:nvSpPr>
          <p:cNvPr id="3" name="Content Placeholder 2"/>
          <p:cNvSpPr>
            <a:spLocks noGrp="1"/>
          </p:cNvSpPr>
          <p:nvPr>
            <p:ph idx="1"/>
          </p:nvPr>
        </p:nvSpPr>
        <p:spPr/>
        <p:txBody>
          <a:bodyPr>
            <a:noAutofit/>
          </a:bodyPr>
          <a:lstStyle/>
          <a:p>
            <a:pPr marL="0" indent="0">
              <a:buNone/>
            </a:pPr>
            <a:r>
              <a:rPr lang="en-US" sz="2000" dirty="0" smtClean="0"/>
              <a:t>6. </a:t>
            </a:r>
            <a:r>
              <a:rPr lang="en-US" sz="2000" dirty="0"/>
              <a:t>Are learning experiences authentic and integrated with reflection?</a:t>
            </a:r>
          </a:p>
          <a:p>
            <a:pPr marL="0" indent="0">
              <a:buNone/>
            </a:pPr>
            <a:endParaRPr lang="en-US" sz="2000" dirty="0" smtClean="0"/>
          </a:p>
          <a:p>
            <a:pPr marL="0" indent="0">
              <a:buNone/>
            </a:pPr>
            <a:r>
              <a:rPr lang="en-US" sz="2000" dirty="0" smtClean="0"/>
              <a:t>7. </a:t>
            </a:r>
            <a:r>
              <a:rPr lang="en-US" sz="2000" dirty="0"/>
              <a:t>Do students learn through using social networked media or by joining learning communities?</a:t>
            </a:r>
          </a:p>
          <a:p>
            <a:pPr marL="0" indent="0">
              <a:buNone/>
            </a:pPr>
            <a:endParaRPr lang="en-US" sz="2000" dirty="0" smtClean="0"/>
          </a:p>
          <a:p>
            <a:pPr marL="0" indent="0">
              <a:buNone/>
            </a:pPr>
            <a:r>
              <a:rPr lang="en-US" sz="2000" dirty="0" smtClean="0"/>
              <a:t>8. </a:t>
            </a:r>
            <a:r>
              <a:rPr lang="en-US" sz="2000" dirty="0"/>
              <a:t>Are learners supported to develop their strategies for self-directed learning, digital information literacy, and open learning (attitudes, collaboration and sharing etc.)? </a:t>
            </a:r>
          </a:p>
          <a:p>
            <a:pPr marL="0" indent="0">
              <a:buNone/>
            </a:pPr>
            <a:endParaRPr lang="en-US" sz="2000" dirty="0" smtClean="0"/>
          </a:p>
          <a:p>
            <a:pPr marL="0" indent="0">
              <a:buNone/>
            </a:pPr>
            <a:r>
              <a:rPr lang="en-US" sz="2000" dirty="0"/>
              <a:t>9</a:t>
            </a:r>
            <a:r>
              <a:rPr lang="en-US" sz="2000" dirty="0" smtClean="0"/>
              <a:t>. </a:t>
            </a:r>
            <a:r>
              <a:rPr lang="en-US" sz="2000" dirty="0"/>
              <a:t>Is assessment embedded in course activities so that students demonstrate competence and understanding through their study and completion of an activity and not independent of it?</a:t>
            </a:r>
          </a:p>
          <a:p>
            <a:pPr marL="0" indent="0">
              <a:buNone/>
            </a:pPr>
            <a:endParaRPr lang="en-US" sz="2000" dirty="0"/>
          </a:p>
        </p:txBody>
      </p:sp>
    </p:spTree>
    <p:extLst>
      <p:ext uri="{BB962C8B-B14F-4D97-AF65-F5344CB8AC3E}">
        <p14:creationId xmlns:p14="http://schemas.microsoft.com/office/powerpoint/2010/main" val="2549952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000" dirty="0" smtClean="0">
                <a:solidFill>
                  <a:schemeClr val="tx1">
                    <a:lumMod val="75000"/>
                    <a:lumOff val="25000"/>
                  </a:schemeClr>
                </a:solidFill>
              </a:rPr>
              <a:t>Based on your responses your classroom is open</a:t>
            </a:r>
            <a:r>
              <a:rPr lang="en-US" sz="2000" i="1" dirty="0" smtClean="0">
                <a:solidFill>
                  <a:schemeClr val="tx1">
                    <a:lumMod val="75000"/>
                    <a:lumOff val="25000"/>
                  </a:schemeClr>
                </a:solidFill>
              </a:rPr>
              <a:t> most of the time.</a:t>
            </a:r>
          </a:p>
          <a:p>
            <a:pPr marL="0" indent="0">
              <a:buNone/>
            </a:pPr>
            <a:endParaRPr lang="en-US" sz="2000" i="1" dirty="0" smtClean="0">
              <a:solidFill>
                <a:schemeClr val="tx1">
                  <a:lumMod val="75000"/>
                  <a:lumOff val="25000"/>
                </a:schemeClr>
              </a:solidFill>
            </a:endParaRPr>
          </a:p>
          <a:p>
            <a:pPr marL="0" indent="0">
              <a:buNone/>
            </a:pPr>
            <a:r>
              <a:rPr lang="en-US" sz="2000" dirty="0" smtClean="0">
                <a:solidFill>
                  <a:schemeClr val="tx1">
                    <a:lumMod val="75000"/>
                    <a:lumOff val="25000"/>
                  </a:schemeClr>
                </a:solidFill>
              </a:rPr>
              <a:t>Finding ways</a:t>
            </a:r>
            <a:r>
              <a:rPr lang="en-US" sz="2000" baseline="0" dirty="0" smtClean="0">
                <a:solidFill>
                  <a:schemeClr val="tx1">
                    <a:lumMod val="75000"/>
                    <a:lumOff val="25000"/>
                  </a:schemeClr>
                </a:solidFill>
              </a:rPr>
              <a:t> to use OER with your students and integrate open practices into instruction is likely not a challenge for you. As you develop your lesson plan for this course, build on the open practices you’re already using to test new ways of working with OER and contributing your ideas to the open community.  </a:t>
            </a:r>
            <a:endParaRPr lang="en-US" sz="2000" dirty="0" smtClean="0">
              <a:solidFill>
                <a:schemeClr val="tx1">
                  <a:lumMod val="75000"/>
                  <a:lumOff val="25000"/>
                </a:schemeClr>
              </a:solidFill>
            </a:endParaRPr>
          </a:p>
          <a:p>
            <a:pPr marL="0" indent="0">
              <a:buNone/>
            </a:pPr>
            <a:endParaRPr lang="en-US" sz="2000" dirty="0"/>
          </a:p>
          <a:p>
            <a:pPr marL="0" indent="0">
              <a:buNone/>
            </a:pPr>
            <a:endParaRPr lang="en-US" sz="2000" i="1" dirty="0">
              <a:solidFill>
                <a:schemeClr val="accent5">
                  <a:lumMod val="50000"/>
                </a:schemeClr>
              </a:solidFill>
            </a:endParaRPr>
          </a:p>
        </p:txBody>
      </p:sp>
    </p:spTree>
    <p:extLst>
      <p:ext uri="{BB962C8B-B14F-4D97-AF65-F5344CB8AC3E}">
        <p14:creationId xmlns:p14="http://schemas.microsoft.com/office/powerpoint/2010/main" val="1280672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buFont typeface="Wingdings" panose="05000000000000000000" pitchFamily="2" charset="2"/>
              <a:buChar char="§"/>
            </a:pPr>
            <a:r>
              <a:rPr lang="en-US" sz="2000" dirty="0">
                <a:solidFill>
                  <a:schemeClr val="tx1">
                    <a:lumMod val="75000"/>
                    <a:lumOff val="25000"/>
                  </a:schemeClr>
                </a:solidFill>
              </a:rPr>
              <a:t>Teaching and learning materials must be OER </a:t>
            </a:r>
          </a:p>
          <a:p>
            <a:pPr lvl="0">
              <a:buFont typeface="Wingdings" panose="05000000000000000000" pitchFamily="2" charset="2"/>
              <a:buChar char="§"/>
            </a:pPr>
            <a:r>
              <a:rPr lang="en-US" sz="2000" dirty="0">
                <a:solidFill>
                  <a:schemeClr val="tx1">
                    <a:lumMod val="75000"/>
                    <a:lumOff val="25000"/>
                  </a:schemeClr>
                </a:solidFill>
              </a:rPr>
              <a:t>Learners must be required to revise, remix, or identify and redistribute OER to meet instructional objectives.</a:t>
            </a:r>
          </a:p>
          <a:p>
            <a:pPr lvl="0">
              <a:buFont typeface="Wingdings" panose="05000000000000000000" pitchFamily="2" charset="2"/>
              <a:buChar char="§"/>
            </a:pPr>
            <a:r>
              <a:rPr lang="en-US" sz="2000" dirty="0">
                <a:solidFill>
                  <a:schemeClr val="tx1">
                    <a:lumMod val="75000"/>
                    <a:lumOff val="25000"/>
                  </a:schemeClr>
                </a:solidFill>
              </a:rPr>
              <a:t>Permit student input in their learning objectives</a:t>
            </a:r>
          </a:p>
          <a:p>
            <a:pPr lvl="0">
              <a:buFont typeface="Wingdings" panose="05000000000000000000" pitchFamily="2" charset="2"/>
              <a:buChar char="§"/>
            </a:pPr>
            <a:r>
              <a:rPr lang="en-US" sz="2000" dirty="0">
                <a:solidFill>
                  <a:schemeClr val="tx1">
                    <a:lumMod val="75000"/>
                    <a:lumOff val="25000"/>
                  </a:schemeClr>
                </a:solidFill>
              </a:rPr>
              <a:t>Set objectives that reflect needed real world skills and outcomes</a:t>
            </a:r>
          </a:p>
          <a:p>
            <a:pPr lvl="0">
              <a:buFont typeface="Wingdings" panose="05000000000000000000" pitchFamily="2" charset="2"/>
              <a:buChar char="§"/>
            </a:pPr>
            <a:r>
              <a:rPr lang="en-US" sz="2000" dirty="0">
                <a:solidFill>
                  <a:schemeClr val="tx1">
                    <a:lumMod val="75000"/>
                    <a:lumOff val="25000"/>
                  </a:schemeClr>
                </a:solidFill>
              </a:rPr>
              <a:t>Design authentic and reflective learning experiences</a:t>
            </a:r>
          </a:p>
          <a:p>
            <a:pPr lvl="0">
              <a:buFont typeface="Wingdings" panose="05000000000000000000" pitchFamily="2" charset="2"/>
              <a:buChar char="§"/>
            </a:pPr>
            <a:r>
              <a:rPr lang="en-US" sz="2000" dirty="0">
                <a:solidFill>
                  <a:schemeClr val="tx1">
                    <a:lumMod val="75000"/>
                    <a:lumOff val="25000"/>
                  </a:schemeClr>
                </a:solidFill>
              </a:rPr>
              <a:t>Require students to learn by participation in social networked media</a:t>
            </a:r>
          </a:p>
          <a:p>
            <a:pPr lvl="0">
              <a:buFont typeface="Wingdings" panose="05000000000000000000" pitchFamily="2" charset="2"/>
              <a:buChar char="§"/>
            </a:pPr>
            <a:r>
              <a:rPr lang="en-US" sz="2000" dirty="0">
                <a:solidFill>
                  <a:schemeClr val="tx1">
                    <a:lumMod val="75000"/>
                    <a:lumOff val="25000"/>
                  </a:schemeClr>
                </a:solidFill>
              </a:rPr>
              <a:t>Support student development of strategies for self-directed learning, digital information literacy and open </a:t>
            </a:r>
            <a:r>
              <a:rPr lang="en-US" sz="2000" dirty="0" smtClean="0">
                <a:solidFill>
                  <a:schemeClr val="tx1">
                    <a:lumMod val="75000"/>
                    <a:lumOff val="25000"/>
                  </a:schemeClr>
                </a:solidFill>
              </a:rPr>
              <a:t>learning</a:t>
            </a:r>
            <a:endParaRPr lang="en-US" sz="2000" dirty="0">
              <a:solidFill>
                <a:schemeClr val="tx1">
                  <a:lumMod val="75000"/>
                  <a:lumOff val="25000"/>
                </a:schemeClr>
              </a:solidFill>
            </a:endParaRPr>
          </a:p>
          <a:p>
            <a:pPr lvl="0">
              <a:buFont typeface="Wingdings" panose="05000000000000000000" pitchFamily="2" charset="2"/>
              <a:buChar char="§"/>
            </a:pPr>
            <a:r>
              <a:rPr lang="en-US" sz="2000" dirty="0">
                <a:solidFill>
                  <a:schemeClr val="tx1">
                    <a:lumMod val="75000"/>
                    <a:lumOff val="25000"/>
                  </a:schemeClr>
                </a:solidFill>
              </a:rPr>
              <a:t>Embed assessment in course </a:t>
            </a:r>
            <a:r>
              <a:rPr lang="en-US" sz="2000" dirty="0" smtClean="0">
                <a:solidFill>
                  <a:schemeClr val="tx1">
                    <a:lumMod val="75000"/>
                    <a:lumOff val="25000"/>
                  </a:schemeClr>
                </a:solidFill>
              </a:rPr>
              <a:t>activities</a:t>
            </a:r>
            <a:endParaRPr lang="en-US" sz="2000" dirty="0">
              <a:solidFill>
                <a:schemeClr val="tx1">
                  <a:lumMod val="75000"/>
                  <a:lumOff val="25000"/>
                </a:schemeClr>
              </a:solidFill>
            </a:endParaRPr>
          </a:p>
          <a:p>
            <a:pPr>
              <a:buFont typeface="Wingdings" panose="05000000000000000000" pitchFamily="2" charset="2"/>
              <a:buChar char="§"/>
            </a:pPr>
            <a:endParaRPr lang="en-US" sz="2000" dirty="0">
              <a:solidFill>
                <a:schemeClr val="accent5">
                  <a:lumMod val="50000"/>
                </a:schemeClr>
              </a:solidFill>
            </a:endParaRPr>
          </a:p>
        </p:txBody>
      </p:sp>
      <p:sp>
        <p:nvSpPr>
          <p:cNvPr id="2" name="Title 1"/>
          <p:cNvSpPr>
            <a:spLocks noGrp="1"/>
          </p:cNvSpPr>
          <p:nvPr>
            <p:ph type="title"/>
          </p:nvPr>
        </p:nvSpPr>
        <p:spPr>
          <a:xfrm>
            <a:off x="457200" y="762000"/>
            <a:ext cx="8229600" cy="1143000"/>
          </a:xfrm>
        </p:spPr>
        <p:txBody>
          <a:bodyPr>
            <a:normAutofit/>
          </a:bodyPr>
          <a:lstStyle/>
          <a:p>
            <a:pPr algn="l"/>
            <a:r>
              <a:rPr lang="en-US" sz="2400" b="1" dirty="0" smtClean="0">
                <a:solidFill>
                  <a:schemeClr val="accent5">
                    <a:lumMod val="50000"/>
                  </a:schemeClr>
                </a:solidFill>
              </a:rPr>
              <a:t>Principles of Open Pedagogy </a:t>
            </a:r>
            <a:endParaRPr lang="en-US" sz="2400" b="1" dirty="0">
              <a:solidFill>
                <a:schemeClr val="accent5">
                  <a:lumMod val="50000"/>
                </a:schemeClr>
              </a:solidFill>
            </a:endParaRPr>
          </a:p>
        </p:txBody>
      </p:sp>
    </p:spTree>
    <p:extLst>
      <p:ext uri="{BB962C8B-B14F-4D97-AF65-F5344CB8AC3E}">
        <p14:creationId xmlns:p14="http://schemas.microsoft.com/office/powerpoint/2010/main" val="2814533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nal Message"/>
          <p:cNvSpPr/>
          <p:nvPr/>
        </p:nvSpPr>
        <p:spPr>
          <a:xfrm>
            <a:off x="1600200" y="558800"/>
            <a:ext cx="5867400" cy="58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0" rIns="914400" rtlCol="0" anchor="ctr"/>
          <a:lstStyle/>
          <a:p>
            <a:pPr algn="ctr"/>
            <a:r>
              <a:rPr lang="en-US" sz="3200" b="1" dirty="0" smtClean="0">
                <a:solidFill>
                  <a:schemeClr val="accent5">
                    <a:lumMod val="75000"/>
                  </a:schemeClr>
                </a:solidFill>
                <a:latin typeface="+mj-lt"/>
                <a:ea typeface="+mj-ea"/>
                <a:cs typeface="+mj-cs"/>
              </a:rPr>
              <a:t>Take advantage </a:t>
            </a:r>
            <a:r>
              <a:rPr lang="en-US" sz="3200" b="1" dirty="0">
                <a:solidFill>
                  <a:schemeClr val="accent5">
                    <a:lumMod val="75000"/>
                  </a:schemeClr>
                </a:solidFill>
                <a:latin typeface="+mj-lt"/>
                <a:ea typeface="+mj-ea"/>
                <a:cs typeface="+mj-cs"/>
              </a:rPr>
              <a:t>of the freedoms associated with OER to partner with students to create enriching and meaningful learning experiences. </a:t>
            </a:r>
          </a:p>
        </p:txBody>
      </p:sp>
      <p:pic>
        <p:nvPicPr>
          <p:cNvPr id="11" name="Class2" descr="C:\Users\dbrown\AppData\Local\Microsoft\Windows\Temporary Internet Files\Content.IE5\YUDCXWB6\MP9004387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5133" y="5588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2" name="Class3" descr="C:\Users\dbrown\AppData\Local\Microsoft\Windows\Temporary Internet Files\Content.IE5\YUDCXWB6\MP9004387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6571" y="3581400"/>
            <a:ext cx="2819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OER"/>
          <p:cNvSpPr/>
          <p:nvPr/>
        </p:nvSpPr>
        <p:spPr>
          <a:xfrm>
            <a:off x="1600200" y="558800"/>
            <a:ext cx="2819400" cy="2819400"/>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Open Educational Resources</a:t>
            </a:r>
            <a:endParaRPr lang="en-US" sz="4000" b="1" dirty="0"/>
          </a:p>
        </p:txBody>
      </p:sp>
      <p:sp>
        <p:nvSpPr>
          <p:cNvPr id="15" name="No-Cost"/>
          <p:cNvSpPr/>
          <p:nvPr/>
        </p:nvSpPr>
        <p:spPr>
          <a:xfrm>
            <a:off x="4665133" y="558800"/>
            <a:ext cx="2819400" cy="2819400"/>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No-Cost</a:t>
            </a:r>
            <a:endParaRPr lang="en-US" sz="5400" b="1" dirty="0"/>
          </a:p>
        </p:txBody>
      </p:sp>
      <p:sp>
        <p:nvSpPr>
          <p:cNvPr id="18" name="Freely Reusable"/>
          <p:cNvSpPr/>
          <p:nvPr/>
        </p:nvSpPr>
        <p:spPr>
          <a:xfrm>
            <a:off x="1596571" y="3581400"/>
            <a:ext cx="2819400" cy="2819400"/>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Freely Reusable</a:t>
            </a:r>
            <a:endParaRPr lang="en-US" sz="4800" b="1" dirty="0"/>
          </a:p>
        </p:txBody>
      </p:sp>
      <p:sp>
        <p:nvSpPr>
          <p:cNvPr id="19" name="Transform"/>
          <p:cNvSpPr/>
          <p:nvPr/>
        </p:nvSpPr>
        <p:spPr>
          <a:xfrm>
            <a:off x="4648200" y="3581400"/>
            <a:ext cx="2819400" cy="2819400"/>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Transform</a:t>
            </a:r>
          </a:p>
          <a:p>
            <a:pPr algn="ctr"/>
            <a:r>
              <a:rPr lang="en-US" sz="4000" b="1" dirty="0" smtClean="0"/>
              <a:t>Teaching &amp; Learning</a:t>
            </a:r>
            <a:endParaRPr lang="en-US" sz="4000" b="1" dirty="0"/>
          </a:p>
        </p:txBody>
      </p:sp>
      <p:sp>
        <p:nvSpPr>
          <p:cNvPr id="16" name="5Rs"/>
          <p:cNvSpPr/>
          <p:nvPr/>
        </p:nvSpPr>
        <p:spPr>
          <a:xfrm>
            <a:off x="4665133" y="558800"/>
            <a:ext cx="2819400" cy="2819400"/>
          </a:xfrm>
          <a:prstGeom prst="rect">
            <a:avLst/>
          </a:prstGeom>
          <a:solidFill>
            <a:schemeClr val="accent3">
              <a:lumMod val="75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Reuse</a:t>
            </a:r>
          </a:p>
          <a:p>
            <a:pPr algn="ctr"/>
            <a:r>
              <a:rPr lang="en-US" sz="3200" b="1" dirty="0" smtClean="0"/>
              <a:t>Redistribute</a:t>
            </a:r>
          </a:p>
          <a:p>
            <a:pPr algn="ctr"/>
            <a:r>
              <a:rPr lang="en-US" sz="3200" b="1" dirty="0" smtClean="0"/>
              <a:t>Revise</a:t>
            </a:r>
            <a:endParaRPr lang="en-US" sz="3200" b="1" dirty="0"/>
          </a:p>
          <a:p>
            <a:pPr algn="ctr"/>
            <a:r>
              <a:rPr lang="en-US" sz="3200" b="1" dirty="0" smtClean="0"/>
              <a:t>Remix</a:t>
            </a:r>
          </a:p>
          <a:p>
            <a:pPr algn="ctr"/>
            <a:r>
              <a:rPr lang="en-US" sz="3200" b="1" dirty="0" smtClean="0"/>
              <a:t>Retain</a:t>
            </a:r>
            <a:endParaRPr lang="en-US" sz="3200" b="1" dirty="0"/>
          </a:p>
        </p:txBody>
      </p:sp>
      <p:sp>
        <p:nvSpPr>
          <p:cNvPr id="22" name="Student Practices"/>
          <p:cNvSpPr/>
          <p:nvPr/>
        </p:nvSpPr>
        <p:spPr>
          <a:xfrm>
            <a:off x="1596571" y="3581400"/>
            <a:ext cx="2819400" cy="2819400"/>
          </a:xfrm>
          <a:prstGeom prst="rect">
            <a:avLst/>
          </a:prstGeom>
          <a:solidFill>
            <a:schemeClr val="accent3">
              <a:lumMod val="75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Facilitate Development of Student Practices</a:t>
            </a:r>
            <a:endParaRPr lang="en-US" sz="3200" b="1" dirty="0"/>
          </a:p>
        </p:txBody>
      </p:sp>
    </p:spTree>
    <p:extLst>
      <p:ext uri="{BB962C8B-B14F-4D97-AF65-F5344CB8AC3E}">
        <p14:creationId xmlns:p14="http://schemas.microsoft.com/office/powerpoint/2010/main" val="123539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 presetClass="exit" presetSubtype="0" fill="hold"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 presetClass="exit" presetSubtype="0" fill="hold" nodeType="withEffect">
                                  <p:stCondLst>
                                    <p:cond delay="0"/>
                                  </p:stCondLst>
                                  <p:childTnLst>
                                    <p:set>
                                      <p:cBhvr>
                                        <p:cTn id="33" dur="1" fill="hold">
                                          <p:stCondLst>
                                            <p:cond delay="0"/>
                                          </p:stCondLst>
                                        </p:cTn>
                                        <p:tgtEl>
                                          <p:spTgt spid="1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 presetClass="exit" presetSubtype="0" fill="hold" grpId="1"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grpId="2" nodeType="clickEffect">
                                  <p:stCondLst>
                                    <p:cond delay="0"/>
                                  </p:stCondLst>
                                  <p:childTnLst>
                                    <p:animEffect transition="out" filter="fade">
                                      <p:cBhvr>
                                        <p:cTn id="44" dur="500" tmFilter="0, 0; .2, .5; .8, .5; 1, 0"/>
                                        <p:tgtEl>
                                          <p:spTgt spid="4"/>
                                        </p:tgtEl>
                                      </p:cBhvr>
                                    </p:animEffect>
                                    <p:animScale>
                                      <p:cBhvr>
                                        <p:cTn id="45" dur="250" autoRev="1" fill="hold"/>
                                        <p:tgtEl>
                                          <p:spTgt spid="4"/>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grpId="2" nodeType="clickEffect">
                                  <p:stCondLst>
                                    <p:cond delay="0"/>
                                  </p:stCondLst>
                                  <p:childTnLst>
                                    <p:animEffect transition="out" filter="fade">
                                      <p:cBhvr>
                                        <p:cTn id="49" dur="500" tmFilter="0, 0; .2, .5; .8, .5; 1, 0"/>
                                        <p:tgtEl>
                                          <p:spTgt spid="19"/>
                                        </p:tgtEl>
                                      </p:cBhvr>
                                    </p:animEffect>
                                    <p:animScale>
                                      <p:cBhvr>
                                        <p:cTn id="50" dur="250" autoRev="1" fill="hold"/>
                                        <p:tgtEl>
                                          <p:spTgt spid="19"/>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 presetClass="exit" presetSubtype="0" fill="hold" grpId="1" nodeType="withEffect">
                                  <p:stCondLst>
                                    <p:cond delay="0"/>
                                  </p:stCondLst>
                                  <p:childTnLst>
                                    <p:set>
                                      <p:cBhvr>
                                        <p:cTn id="57" dur="1" fill="hold">
                                          <p:stCondLst>
                                            <p:cond delay="0"/>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nodeType="clickEffect">
                                  <p:stCondLst>
                                    <p:cond delay="0"/>
                                  </p:stCondLst>
                                  <p:childTnLst>
                                    <p:animEffect transition="out" filter="wipe(left)">
                                      <p:cBhvr>
                                        <p:cTn id="61" dur="1000"/>
                                        <p:tgtEl>
                                          <p:spTgt spid="11"/>
                                        </p:tgtEl>
                                      </p:cBhvr>
                                    </p:animEffect>
                                    <p:set>
                                      <p:cBhvr>
                                        <p:cTn id="62" dur="1" fill="hold">
                                          <p:stCondLst>
                                            <p:cond delay="999"/>
                                          </p:stCondLst>
                                        </p:cTn>
                                        <p:tgtEl>
                                          <p:spTgt spid="11"/>
                                        </p:tgtEl>
                                        <p:attrNameLst>
                                          <p:attrName>style.visibility</p:attrName>
                                        </p:attrNameLst>
                                      </p:cBhvr>
                                      <p:to>
                                        <p:strVal val="hidden"/>
                                      </p:to>
                                    </p:set>
                                  </p:childTnLst>
                                </p:cTn>
                              </p:par>
                              <p:par>
                                <p:cTn id="63" presetID="22" presetClass="exit" presetSubtype="8" fill="hold" grpId="1" nodeType="withEffect">
                                  <p:stCondLst>
                                    <p:cond delay="0"/>
                                  </p:stCondLst>
                                  <p:childTnLst>
                                    <p:animEffect transition="out" filter="wipe(left)">
                                      <p:cBhvr>
                                        <p:cTn id="64" dur="1000"/>
                                        <p:tgtEl>
                                          <p:spTgt spid="19"/>
                                        </p:tgtEl>
                                      </p:cBhvr>
                                    </p:animEffect>
                                    <p:set>
                                      <p:cBhvr>
                                        <p:cTn id="65" dur="1" fill="hold">
                                          <p:stCondLst>
                                            <p:cond delay="999"/>
                                          </p:stCondLst>
                                        </p:cTn>
                                        <p:tgtEl>
                                          <p:spTgt spid="19"/>
                                        </p:tgtEl>
                                        <p:attrNameLst>
                                          <p:attrName>style.visibility</p:attrName>
                                        </p:attrNameLst>
                                      </p:cBhvr>
                                      <p:to>
                                        <p:strVal val="hidden"/>
                                      </p:to>
                                    </p:set>
                                  </p:childTnLst>
                                </p:cTn>
                              </p:par>
                              <p:par>
                                <p:cTn id="66" presetID="22" presetClass="exit" presetSubtype="8" fill="hold" grpId="2" nodeType="withEffect">
                                  <p:stCondLst>
                                    <p:cond delay="0"/>
                                  </p:stCondLst>
                                  <p:childTnLst>
                                    <p:animEffect transition="out" filter="wipe(left)">
                                      <p:cBhvr>
                                        <p:cTn id="67" dur="1000"/>
                                        <p:tgtEl>
                                          <p:spTgt spid="15"/>
                                        </p:tgtEl>
                                      </p:cBhvr>
                                    </p:animEffect>
                                    <p:set>
                                      <p:cBhvr>
                                        <p:cTn id="68" dur="1" fill="hold">
                                          <p:stCondLst>
                                            <p:cond delay="999"/>
                                          </p:stCondLst>
                                        </p:cTn>
                                        <p:tgtEl>
                                          <p:spTgt spid="15"/>
                                        </p:tgtEl>
                                        <p:attrNameLst>
                                          <p:attrName>style.visibility</p:attrName>
                                        </p:attrNameLst>
                                      </p:cBhvr>
                                      <p:to>
                                        <p:strVal val="hidden"/>
                                      </p:to>
                                    </p:set>
                                  </p:childTnLst>
                                </p:cTn>
                              </p:par>
                              <p:par>
                                <p:cTn id="69" presetID="22" presetClass="exit" presetSubtype="8" fill="hold" grpId="1" nodeType="withEffect">
                                  <p:stCondLst>
                                    <p:cond delay="0"/>
                                  </p:stCondLst>
                                  <p:childTnLst>
                                    <p:animEffect transition="out" filter="wipe(left)">
                                      <p:cBhvr>
                                        <p:cTn id="70" dur="1000"/>
                                        <p:tgtEl>
                                          <p:spTgt spid="16"/>
                                        </p:tgtEl>
                                      </p:cBhvr>
                                    </p:animEffect>
                                    <p:set>
                                      <p:cBhvr>
                                        <p:cTn id="71" dur="1" fill="hold">
                                          <p:stCondLst>
                                            <p:cond delay="999"/>
                                          </p:stCondLst>
                                        </p:cTn>
                                        <p:tgtEl>
                                          <p:spTgt spid="16"/>
                                        </p:tgtEl>
                                        <p:attrNameLst>
                                          <p:attrName>style.visibility</p:attrName>
                                        </p:attrNameLst>
                                      </p:cBhvr>
                                      <p:to>
                                        <p:strVal val="hidden"/>
                                      </p:to>
                                    </p:set>
                                  </p:childTnLst>
                                </p:cTn>
                              </p:par>
                              <p:par>
                                <p:cTn id="72" presetID="22" presetClass="exit" presetSubtype="2" fill="hold" grpId="1" nodeType="withEffect">
                                  <p:stCondLst>
                                    <p:cond delay="0"/>
                                  </p:stCondLst>
                                  <p:childTnLst>
                                    <p:animEffect transition="out" filter="wipe(right)">
                                      <p:cBhvr>
                                        <p:cTn id="73" dur="1000"/>
                                        <p:tgtEl>
                                          <p:spTgt spid="4"/>
                                        </p:tgtEl>
                                      </p:cBhvr>
                                    </p:animEffect>
                                    <p:set>
                                      <p:cBhvr>
                                        <p:cTn id="74" dur="1" fill="hold">
                                          <p:stCondLst>
                                            <p:cond delay="999"/>
                                          </p:stCondLst>
                                        </p:cTn>
                                        <p:tgtEl>
                                          <p:spTgt spid="4"/>
                                        </p:tgtEl>
                                        <p:attrNameLst>
                                          <p:attrName>style.visibility</p:attrName>
                                        </p:attrNameLst>
                                      </p:cBhvr>
                                      <p:to>
                                        <p:strVal val="hidden"/>
                                      </p:to>
                                    </p:set>
                                  </p:childTnLst>
                                </p:cTn>
                              </p:par>
                              <p:par>
                                <p:cTn id="75" presetID="22" presetClass="exit" presetSubtype="2" fill="hold" nodeType="withEffect">
                                  <p:stCondLst>
                                    <p:cond delay="0"/>
                                  </p:stCondLst>
                                  <p:childTnLst>
                                    <p:animEffect transition="out" filter="wipe(right)">
                                      <p:cBhvr>
                                        <p:cTn id="76" dur="1000"/>
                                        <p:tgtEl>
                                          <p:spTgt spid="12"/>
                                        </p:tgtEl>
                                      </p:cBhvr>
                                    </p:animEffect>
                                    <p:set>
                                      <p:cBhvr>
                                        <p:cTn id="77" dur="1" fill="hold">
                                          <p:stCondLst>
                                            <p:cond delay="999"/>
                                          </p:stCondLst>
                                        </p:cTn>
                                        <p:tgtEl>
                                          <p:spTgt spid="12"/>
                                        </p:tgtEl>
                                        <p:attrNameLst>
                                          <p:attrName>style.visibility</p:attrName>
                                        </p:attrNameLst>
                                      </p:cBhvr>
                                      <p:to>
                                        <p:strVal val="hidden"/>
                                      </p:to>
                                    </p:set>
                                  </p:childTnLst>
                                </p:cTn>
                              </p:par>
                              <p:par>
                                <p:cTn id="78" presetID="22" presetClass="exit" presetSubtype="2" fill="hold" grpId="2" nodeType="withEffect">
                                  <p:stCondLst>
                                    <p:cond delay="0"/>
                                  </p:stCondLst>
                                  <p:childTnLst>
                                    <p:animEffect transition="out" filter="wipe(right)">
                                      <p:cBhvr>
                                        <p:cTn id="79" dur="1000"/>
                                        <p:tgtEl>
                                          <p:spTgt spid="18"/>
                                        </p:tgtEl>
                                      </p:cBhvr>
                                    </p:animEffect>
                                    <p:set>
                                      <p:cBhvr>
                                        <p:cTn id="80" dur="1" fill="hold">
                                          <p:stCondLst>
                                            <p:cond delay="999"/>
                                          </p:stCondLst>
                                        </p:cTn>
                                        <p:tgtEl>
                                          <p:spTgt spid="18"/>
                                        </p:tgtEl>
                                        <p:attrNameLst>
                                          <p:attrName>style.visibility</p:attrName>
                                        </p:attrNameLst>
                                      </p:cBhvr>
                                      <p:to>
                                        <p:strVal val="hidden"/>
                                      </p:to>
                                    </p:set>
                                  </p:childTnLst>
                                </p:cTn>
                              </p:par>
                              <p:par>
                                <p:cTn id="81" presetID="22" presetClass="exit" presetSubtype="2" fill="hold" grpId="1" nodeType="withEffect">
                                  <p:stCondLst>
                                    <p:cond delay="0"/>
                                  </p:stCondLst>
                                  <p:childTnLst>
                                    <p:animEffect transition="out" filter="wipe(right)">
                                      <p:cBhvr>
                                        <p:cTn id="82" dur="1000"/>
                                        <p:tgtEl>
                                          <p:spTgt spid="22"/>
                                        </p:tgtEl>
                                      </p:cBhvr>
                                    </p:animEffect>
                                    <p:set>
                                      <p:cBhvr>
                                        <p:cTn id="83" dur="1" fill="hold">
                                          <p:stCondLst>
                                            <p:cond delay="999"/>
                                          </p:stCondLst>
                                        </p:cTn>
                                        <p:tgtEl>
                                          <p:spTgt spid="22"/>
                                        </p:tgtEl>
                                        <p:attrNameLst>
                                          <p:attrName>style.visibility</p:attrName>
                                        </p:attrNameLst>
                                      </p:cBhvr>
                                      <p:to>
                                        <p:strVal val="hidden"/>
                                      </p:to>
                                    </p:set>
                                  </p:childTnLst>
                                </p:cTn>
                              </p:par>
                              <p:par>
                                <p:cTn id="84" presetID="10" presetClass="entr" presetSubtype="0" fill="hold" grpId="0" nodeType="with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4" grpId="1" animBg="1"/>
      <p:bldP spid="4" grpId="2" animBg="1"/>
      <p:bldP spid="15" grpId="0" animBg="1"/>
      <p:bldP spid="15" grpId="1" animBg="1"/>
      <p:bldP spid="15" grpId="2" animBg="1"/>
      <p:bldP spid="18" grpId="0" animBg="1"/>
      <p:bldP spid="18" grpId="1" animBg="1"/>
      <p:bldP spid="18" grpId="2" animBg="1"/>
      <p:bldP spid="19" grpId="0" animBg="1"/>
      <p:bldP spid="19" grpId="1" animBg="1"/>
      <p:bldP spid="19" grpId="2" animBg="1"/>
      <p:bldP spid="16" grpId="0" animBg="1"/>
      <p:bldP spid="16" grpId="1" animBg="1"/>
      <p:bldP spid="22" grpId="0" animBg="1"/>
      <p:bldP spid="2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545" y="457200"/>
            <a:ext cx="7632136" cy="715734"/>
          </a:xfrm>
        </p:spPr>
        <p:txBody>
          <a:bodyPr>
            <a:normAutofit/>
          </a:bodyPr>
          <a:lstStyle/>
          <a:p>
            <a:r>
              <a:rPr lang="en-US" sz="3200" b="1" dirty="0" smtClean="0">
                <a:solidFill>
                  <a:schemeClr val="tx2">
                    <a:lumMod val="50000"/>
                  </a:schemeClr>
                </a:solidFill>
              </a:rPr>
              <a:t>Principles of Open Pedagogy </a:t>
            </a:r>
            <a:endParaRPr lang="en-US" sz="3200" b="1" dirty="0">
              <a:solidFill>
                <a:schemeClr val="tx2">
                  <a:lumMod val="50000"/>
                </a:schemeClr>
              </a:solidFill>
            </a:endParaRPr>
          </a:p>
        </p:txBody>
      </p:sp>
      <p:sp>
        <p:nvSpPr>
          <p:cNvPr id="9" name="Freeform 8"/>
          <p:cNvSpPr/>
          <p:nvPr/>
        </p:nvSpPr>
        <p:spPr>
          <a:xfrm>
            <a:off x="899162" y="1147534"/>
            <a:ext cx="7589519" cy="73152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2000" kern="1200" dirty="0" smtClean="0">
                <a:solidFill>
                  <a:schemeClr val="tx2">
                    <a:lumMod val="50000"/>
                  </a:schemeClr>
                </a:solidFill>
              </a:rPr>
              <a:t>Teaching and learning materials must be OER </a:t>
            </a:r>
            <a:endParaRPr lang="en-US" sz="2000" kern="1200" dirty="0">
              <a:solidFill>
                <a:schemeClr val="tx2">
                  <a:lumMod val="50000"/>
                </a:schemeClr>
              </a:solidFill>
            </a:endParaRPr>
          </a:p>
        </p:txBody>
      </p:sp>
      <p:sp>
        <p:nvSpPr>
          <p:cNvPr id="10" name="Freeform 9"/>
          <p:cNvSpPr/>
          <p:nvPr/>
        </p:nvSpPr>
        <p:spPr>
          <a:xfrm>
            <a:off x="899162" y="1947181"/>
            <a:ext cx="7589519" cy="73152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2000" kern="1200" dirty="0" smtClean="0">
                <a:solidFill>
                  <a:schemeClr val="tx2">
                    <a:lumMod val="50000"/>
                  </a:schemeClr>
                </a:solidFill>
              </a:rPr>
              <a:t>Learners must be required to revise, remix, or identify and redistribute OER to meet instructional objectives.</a:t>
            </a:r>
            <a:endParaRPr lang="en-US" sz="2000" kern="1200" dirty="0">
              <a:solidFill>
                <a:schemeClr val="tx2">
                  <a:lumMod val="50000"/>
                </a:schemeClr>
              </a:solidFill>
            </a:endParaRPr>
          </a:p>
        </p:txBody>
      </p:sp>
      <p:sp>
        <p:nvSpPr>
          <p:cNvPr id="11" name="Freeform 10"/>
          <p:cNvSpPr/>
          <p:nvPr/>
        </p:nvSpPr>
        <p:spPr>
          <a:xfrm>
            <a:off x="4785361" y="2744107"/>
            <a:ext cx="374903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2000" kern="1200" dirty="0" smtClean="0">
                <a:solidFill>
                  <a:schemeClr val="tx2">
                    <a:lumMod val="50000"/>
                  </a:schemeClr>
                </a:solidFill>
              </a:rPr>
              <a:t>Permit student input in their learning objectives</a:t>
            </a:r>
            <a:endParaRPr lang="en-US" sz="2000" kern="1200" dirty="0">
              <a:solidFill>
                <a:schemeClr val="tx2">
                  <a:lumMod val="50000"/>
                </a:schemeClr>
              </a:solidFill>
            </a:endParaRPr>
          </a:p>
        </p:txBody>
      </p:sp>
      <p:sp>
        <p:nvSpPr>
          <p:cNvPr id="12" name="Freeform 11"/>
          <p:cNvSpPr/>
          <p:nvPr/>
        </p:nvSpPr>
        <p:spPr>
          <a:xfrm>
            <a:off x="885574" y="2744107"/>
            <a:ext cx="3840480"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2000" kern="1200" dirty="0" smtClean="0">
                <a:solidFill>
                  <a:schemeClr val="tx2">
                    <a:lumMod val="50000"/>
                  </a:schemeClr>
                </a:solidFill>
              </a:rPr>
              <a:t>Set objectives that reflect needed real world skills and outcomes</a:t>
            </a:r>
            <a:endParaRPr lang="en-US" sz="2000" kern="1200" dirty="0">
              <a:solidFill>
                <a:schemeClr val="tx2">
                  <a:lumMod val="50000"/>
                </a:schemeClr>
              </a:solidFill>
            </a:endParaRPr>
          </a:p>
        </p:txBody>
      </p:sp>
      <p:sp>
        <p:nvSpPr>
          <p:cNvPr id="13" name="Freeform 12"/>
          <p:cNvSpPr/>
          <p:nvPr/>
        </p:nvSpPr>
        <p:spPr>
          <a:xfrm>
            <a:off x="885575" y="3962400"/>
            <a:ext cx="3840480"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2000" kern="1200" dirty="0" smtClean="0">
                <a:solidFill>
                  <a:schemeClr val="tx2">
                    <a:lumMod val="50000"/>
                  </a:schemeClr>
                </a:solidFill>
              </a:rPr>
              <a:t>Design authentic and reflective learning experiences</a:t>
            </a:r>
            <a:endParaRPr lang="en-US" sz="2000" kern="1200" dirty="0">
              <a:solidFill>
                <a:schemeClr val="tx2">
                  <a:lumMod val="50000"/>
                </a:schemeClr>
              </a:solidFill>
            </a:endParaRPr>
          </a:p>
        </p:txBody>
      </p:sp>
      <p:sp>
        <p:nvSpPr>
          <p:cNvPr id="14" name="Freeform 13"/>
          <p:cNvSpPr/>
          <p:nvPr/>
        </p:nvSpPr>
        <p:spPr>
          <a:xfrm>
            <a:off x="4785361" y="3962400"/>
            <a:ext cx="374903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2000" kern="1200" dirty="0" smtClean="0">
                <a:solidFill>
                  <a:schemeClr val="tx2">
                    <a:lumMod val="50000"/>
                  </a:schemeClr>
                </a:solidFill>
              </a:rPr>
              <a:t>Require students to learn by participation in social networked media</a:t>
            </a:r>
            <a:endParaRPr lang="en-US" sz="2000" kern="1200" dirty="0">
              <a:solidFill>
                <a:schemeClr val="tx2">
                  <a:lumMod val="50000"/>
                </a:schemeClr>
              </a:solidFill>
            </a:endParaRPr>
          </a:p>
        </p:txBody>
      </p:sp>
      <p:sp>
        <p:nvSpPr>
          <p:cNvPr id="15" name="Freeform 14"/>
          <p:cNvSpPr/>
          <p:nvPr/>
        </p:nvSpPr>
        <p:spPr>
          <a:xfrm>
            <a:off x="885575" y="5181600"/>
            <a:ext cx="3840480"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2000" kern="1200" dirty="0" smtClean="0">
                <a:solidFill>
                  <a:schemeClr val="tx2">
                    <a:lumMod val="50000"/>
                  </a:schemeClr>
                </a:solidFill>
              </a:rPr>
              <a:t>Support student development of strategies for self-directed learning, digital information literacy and open learning</a:t>
            </a:r>
            <a:endParaRPr lang="en-US" sz="2000" kern="1200" dirty="0">
              <a:solidFill>
                <a:schemeClr val="tx2">
                  <a:lumMod val="50000"/>
                </a:schemeClr>
              </a:solidFill>
            </a:endParaRPr>
          </a:p>
        </p:txBody>
      </p:sp>
      <p:sp>
        <p:nvSpPr>
          <p:cNvPr id="16" name="Freeform 15"/>
          <p:cNvSpPr/>
          <p:nvPr/>
        </p:nvSpPr>
        <p:spPr>
          <a:xfrm>
            <a:off x="4785361" y="5181600"/>
            <a:ext cx="374903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2000" kern="1200" dirty="0" smtClean="0">
                <a:solidFill>
                  <a:schemeClr val="tx2">
                    <a:lumMod val="50000"/>
                  </a:schemeClr>
                </a:solidFill>
              </a:rPr>
              <a:t>Embed assessment in course activities</a:t>
            </a:r>
            <a:endParaRPr lang="en-US" sz="2000" kern="1200" dirty="0">
              <a:solidFill>
                <a:schemeClr val="tx2">
                  <a:lumMod val="50000"/>
                </a:schemeClr>
              </a:solidFill>
            </a:endParaRPr>
          </a:p>
        </p:txBody>
      </p:sp>
    </p:spTree>
    <p:extLst>
      <p:ext uri="{BB962C8B-B14F-4D97-AF65-F5344CB8AC3E}">
        <p14:creationId xmlns:p14="http://schemas.microsoft.com/office/powerpoint/2010/main" val="169742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2">
                                            <p:txEl>
                                              <p:charRg st="4294967295" end="4294967295"/>
                                            </p:txEl>
                                          </p:spTgt>
                                        </p:tgtEl>
                                      </p:cBhvr>
                                    </p:animEffect>
                                    <p:animScale>
                                      <p:cBhvr>
                                        <p:cTn id="17" dur="250" autoRev="1" fill="hold"/>
                                        <p:tgtEl>
                                          <p:spTgt spid="12">
                                            <p:txEl>
                                              <p:charRg st="4294967295" end="4294967295"/>
                                            </p:txEl>
                                          </p:spTgt>
                                        </p:tgtEl>
                                      </p:cBhvr>
                                      <p:by x="105000" y="105000"/>
                                    </p:animScale>
                                  </p:childTnLst>
                                </p:cTn>
                              </p:par>
                              <p:par>
                                <p:cTn id="18" presetID="26" presetClass="emph" presetSubtype="0" fill="hold" grpId="0" nodeType="withEffect">
                                  <p:stCondLst>
                                    <p:cond delay="0"/>
                                  </p:stCondLst>
                                  <p:childTnLst>
                                    <p:animEffect transition="out" filter="fade">
                                      <p:cBhvr>
                                        <p:cTn id="19" dur="500" tmFilter="0, 0; .2, .5; .8, .5; 1, 0"/>
                                        <p:tgtEl>
                                          <p:spTgt spid="11">
                                            <p:txEl>
                                              <p:charRg st="4294967295" end="4294967295"/>
                                            </p:txEl>
                                          </p:spTgt>
                                        </p:tgtEl>
                                      </p:cBhvr>
                                    </p:animEffect>
                                    <p:animScale>
                                      <p:cBhvr>
                                        <p:cTn id="20" dur="250" autoRev="1" fill="hold"/>
                                        <p:tgtEl>
                                          <p:spTgt spid="11">
                                            <p:txEl>
                                              <p:charRg st="4294967295" end="4294967295"/>
                                            </p:txEl>
                                          </p:spTgt>
                                        </p:tgtEl>
                                      </p:cBhvr>
                                      <p:by x="105000" y="105000"/>
                                    </p:animScale>
                                  </p:childTnLst>
                                </p:cTn>
                              </p:par>
                              <p:par>
                                <p:cTn id="21" presetID="26" presetClass="emph" presetSubtype="0" fill="hold" grpId="0" nodeType="withEffect">
                                  <p:stCondLst>
                                    <p:cond delay="0"/>
                                  </p:stCondLst>
                                  <p:childTnLst>
                                    <p:animEffect transition="out" filter="fade">
                                      <p:cBhvr>
                                        <p:cTn id="22" dur="500" tmFilter="0, 0; .2, .5; .8, .5; 1, 0"/>
                                        <p:tgtEl>
                                          <p:spTgt spid="13">
                                            <p:txEl>
                                              <p:charRg st="4294967295" end="4294967295"/>
                                            </p:txEl>
                                          </p:spTgt>
                                        </p:tgtEl>
                                      </p:cBhvr>
                                    </p:animEffect>
                                    <p:animScale>
                                      <p:cBhvr>
                                        <p:cTn id="23" dur="250" autoRev="1" fill="hold"/>
                                        <p:tgtEl>
                                          <p:spTgt spid="13">
                                            <p:txEl>
                                              <p:charRg st="4294967295" end="4294967295"/>
                                            </p:txEl>
                                          </p:spTgt>
                                        </p:tgtEl>
                                      </p:cBhvr>
                                      <p:by x="105000" y="105000"/>
                                    </p:animScale>
                                  </p:childTnLst>
                                </p:cTn>
                              </p:par>
                              <p:par>
                                <p:cTn id="24" presetID="26" presetClass="emph" presetSubtype="0" fill="hold" grpId="0" nodeType="withEffect">
                                  <p:stCondLst>
                                    <p:cond delay="0"/>
                                  </p:stCondLst>
                                  <p:childTnLst>
                                    <p:animEffect transition="out" filter="fade">
                                      <p:cBhvr>
                                        <p:cTn id="25" dur="500" tmFilter="0, 0; .2, .5; .8, .5; 1, 0"/>
                                        <p:tgtEl>
                                          <p:spTgt spid="14">
                                            <p:txEl>
                                              <p:charRg st="4294967295" end="4294967295"/>
                                            </p:txEl>
                                          </p:spTgt>
                                        </p:tgtEl>
                                      </p:cBhvr>
                                    </p:animEffect>
                                    <p:animScale>
                                      <p:cBhvr>
                                        <p:cTn id="26" dur="250" autoRev="1" fill="hold"/>
                                        <p:tgtEl>
                                          <p:spTgt spid="14">
                                            <p:txEl>
                                              <p:charRg st="4294967295" end="4294967295"/>
                                            </p:txEl>
                                          </p:spTgt>
                                        </p:tgtEl>
                                      </p:cBhvr>
                                      <p:by x="105000" y="105000"/>
                                    </p:animScale>
                                  </p:childTnLst>
                                </p:cTn>
                              </p:par>
                              <p:par>
                                <p:cTn id="27" presetID="26" presetClass="emph" presetSubtype="0" fill="hold" grpId="0" nodeType="withEffect">
                                  <p:stCondLst>
                                    <p:cond delay="0"/>
                                  </p:stCondLst>
                                  <p:childTnLst>
                                    <p:animEffect transition="out" filter="fade">
                                      <p:cBhvr>
                                        <p:cTn id="28" dur="500" tmFilter="0, 0; .2, .5; .8, .5; 1, 0"/>
                                        <p:tgtEl>
                                          <p:spTgt spid="15">
                                            <p:txEl>
                                              <p:charRg st="4294967295" end="4294967295"/>
                                            </p:txEl>
                                          </p:spTgt>
                                        </p:tgtEl>
                                      </p:cBhvr>
                                    </p:animEffect>
                                    <p:animScale>
                                      <p:cBhvr>
                                        <p:cTn id="29" dur="250" autoRev="1" fill="hold"/>
                                        <p:tgtEl>
                                          <p:spTgt spid="15">
                                            <p:txEl>
                                              <p:charRg st="4294967295" end="4294967295"/>
                                            </p:txEl>
                                          </p:spTgt>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16">
                                            <p:txEl>
                                              <p:charRg st="4294967295" end="4294967295"/>
                                            </p:txEl>
                                          </p:spTgt>
                                        </p:tgtEl>
                                      </p:cBhvr>
                                    </p:animEffect>
                                    <p:animScale>
                                      <p:cBhvr>
                                        <p:cTn id="32" dur="250" autoRev="1" fill="hold"/>
                                        <p:tgtEl>
                                          <p:spTgt spid="16">
                                            <p:txEl>
                                              <p:charRg st="4294967295" end="4294967295"/>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1" nodeType="clickEffect">
                                  <p:stCondLst>
                                    <p:cond delay="0"/>
                                  </p:stCondLst>
                                  <p:childTnLst>
                                    <p:animEffect transition="out" filter="fade">
                                      <p:cBhvr>
                                        <p:cTn id="36" dur="1000" tmFilter="0, 0; .2, .5; .8, .5; 1, 0"/>
                                        <p:tgtEl>
                                          <p:spTgt spid="9"/>
                                        </p:tgtEl>
                                      </p:cBhvr>
                                    </p:animEffect>
                                    <p:animScale>
                                      <p:cBhvr>
                                        <p:cTn id="37" dur="500" autoRev="1" fill="hold"/>
                                        <p:tgtEl>
                                          <p:spTgt spid="9"/>
                                        </p:tgtEl>
                                      </p:cBhvr>
                                      <p:by x="105000" y="105000"/>
                                    </p:animScale>
                                  </p:childTnLst>
                                </p:cTn>
                              </p:par>
                              <p:par>
                                <p:cTn id="38" presetID="26" presetClass="emph" presetSubtype="0" fill="hold" grpId="1" nodeType="withEffect">
                                  <p:stCondLst>
                                    <p:cond delay="0"/>
                                  </p:stCondLst>
                                  <p:childTnLst>
                                    <p:animEffect transition="out" filter="fade">
                                      <p:cBhvr>
                                        <p:cTn id="39" dur="1000" tmFilter="0, 0; .2, .5; .8, .5; 1, 0"/>
                                        <p:tgtEl>
                                          <p:spTgt spid="10"/>
                                        </p:tgtEl>
                                      </p:cBhvr>
                                    </p:animEffect>
                                    <p:animScale>
                                      <p:cBhvr>
                                        <p:cTn id="40"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utoUpdateAnimBg="0"/>
      <p:bldP spid="12" grpId="0" autoUpdateAnimBg="0"/>
      <p:bldP spid="13" grpId="0" autoUpdateAnimBg="0"/>
      <p:bldP spid="14" grpId="0" autoUpdateAnimBg="0"/>
      <p:bldP spid="15" grpId="0" autoUpdateAnimBg="0"/>
      <p:bldP spid="1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65555"/>
            <a:ext cx="4419600" cy="4525963"/>
          </a:xfrm>
        </p:spPr>
        <p:txBody>
          <a:bodyPr>
            <a:normAutofit/>
          </a:bodyPr>
          <a:lstStyle/>
          <a:p>
            <a:pPr marL="0" indent="0">
              <a:buNone/>
            </a:pPr>
            <a:r>
              <a:rPr lang="en-US" sz="2000" b="1" dirty="0" smtClean="0"/>
              <a:t>Conditions that support OER use</a:t>
            </a:r>
          </a:p>
          <a:p>
            <a:pPr lvl="1"/>
            <a:endParaRPr lang="en-US" sz="600" dirty="0" smtClean="0"/>
          </a:p>
          <a:p>
            <a:r>
              <a:rPr lang="en-US" sz="2000" dirty="0" smtClean="0"/>
              <a:t>Safe space for sharing learning goals, experiences, and interactions with instructor and other learners</a:t>
            </a:r>
          </a:p>
          <a:p>
            <a:endParaRPr lang="en-US" sz="2000" dirty="0" smtClean="0"/>
          </a:p>
          <a:p>
            <a:r>
              <a:rPr lang="en-US" sz="2000" dirty="0" smtClean="0"/>
              <a:t>Opportunities and resources for student to self-assess their work</a:t>
            </a:r>
          </a:p>
          <a:p>
            <a:endParaRPr lang="en-US" sz="2000" dirty="0" smtClean="0"/>
          </a:p>
          <a:p>
            <a:r>
              <a:rPr lang="en-US" sz="2000" dirty="0" smtClean="0"/>
              <a:t>Formative feedback to learners to guide their use of OER</a:t>
            </a:r>
            <a:endParaRPr lang="en-US" sz="2000" dirty="0"/>
          </a:p>
        </p:txBody>
      </p:sp>
      <p:sp>
        <p:nvSpPr>
          <p:cNvPr id="2053" name="Rectangle 2052"/>
          <p:cNvSpPr/>
          <p:nvPr/>
        </p:nvSpPr>
        <p:spPr>
          <a:xfrm>
            <a:off x="4572000" y="4648200"/>
            <a:ext cx="4572000" cy="307777"/>
          </a:xfrm>
          <a:prstGeom prst="rect">
            <a:avLst/>
          </a:prstGeom>
        </p:spPr>
        <p:txBody>
          <a:bodyPr>
            <a:spAutoFit/>
          </a:bodyPr>
          <a:lstStyle/>
          <a:p>
            <a:pPr lvl="0" algn="ctr" fontAlgn="base">
              <a:spcBef>
                <a:spcPct val="0"/>
              </a:spcBef>
              <a:spcAft>
                <a:spcPct val="0"/>
              </a:spcAft>
            </a:pPr>
            <a:r>
              <a:rPr lang="en-US" altLang="en-US" sz="1400" dirty="0" smtClean="0">
                <a:solidFill>
                  <a:srgbClr val="4374B7"/>
                </a:solidFill>
                <a:latin typeface="inherit"/>
                <a:cs typeface="Arial" pitchFamily="34" charset="0"/>
                <a:hlinkClick r:id="rId3"/>
              </a:rPr>
              <a:t>Scaffolding</a:t>
            </a:r>
            <a:r>
              <a:rPr lang="en-US" altLang="en-US" sz="1400" dirty="0">
                <a:solidFill>
                  <a:srgbClr val="222222"/>
                </a:solidFill>
                <a:latin typeface="Helvetica Neue"/>
                <a:cs typeface="Arial" pitchFamily="34" charset="0"/>
              </a:rPr>
              <a:t> / </a:t>
            </a:r>
            <a:r>
              <a:rPr lang="en-US" altLang="en-US" sz="1400" dirty="0" smtClean="0">
                <a:solidFill>
                  <a:srgbClr val="222222"/>
                </a:solidFill>
                <a:latin typeface="Helvetica Neue"/>
                <a:cs typeface="Arial" pitchFamily="34" charset="0"/>
              </a:rPr>
              <a:t>Astrid </a:t>
            </a:r>
            <a:r>
              <a:rPr lang="en-US" altLang="en-US" sz="1400" dirty="0" err="1" smtClean="0">
                <a:solidFill>
                  <a:srgbClr val="222222"/>
                </a:solidFill>
                <a:latin typeface="Helvetica Neue"/>
                <a:cs typeface="Arial" pitchFamily="34" charset="0"/>
              </a:rPr>
              <a:t>Westvang</a:t>
            </a:r>
            <a:r>
              <a:rPr lang="en-US" altLang="en-US" sz="1400" dirty="0">
                <a:solidFill>
                  <a:srgbClr val="222222"/>
                </a:solidFill>
                <a:latin typeface="Helvetica Neue"/>
                <a:cs typeface="Arial" pitchFamily="34" charset="0"/>
              </a:rPr>
              <a:t> / </a:t>
            </a:r>
            <a:r>
              <a:rPr lang="en-US" altLang="en-US" sz="1400" dirty="0">
                <a:solidFill>
                  <a:srgbClr val="4374B7"/>
                </a:solidFill>
                <a:latin typeface="inherit"/>
                <a:cs typeface="Arial" pitchFamily="34" charset="0"/>
                <a:hlinkClick r:id="rId4"/>
              </a:rPr>
              <a:t>CC </a:t>
            </a:r>
            <a:r>
              <a:rPr lang="en-US" altLang="en-US" sz="1400" dirty="0" smtClean="0">
                <a:solidFill>
                  <a:srgbClr val="4374B7"/>
                </a:solidFill>
                <a:latin typeface="inherit"/>
                <a:cs typeface="Arial" pitchFamily="34" charset="0"/>
                <a:hlinkClick r:id="rId4"/>
              </a:rPr>
              <a:t>BY NC ND</a:t>
            </a:r>
            <a:endParaRPr lang="en-US" altLang="en-US" sz="1400" dirty="0">
              <a:latin typeface="Arial" pitchFamily="34" charset="0"/>
              <a:cs typeface="Arial" pitchFamily="34" charset="0"/>
            </a:endParaRPr>
          </a:p>
        </p:txBody>
      </p:sp>
      <p:pic>
        <p:nvPicPr>
          <p:cNvPr id="2054" name="Picture 20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3587" y="1792514"/>
            <a:ext cx="3975613" cy="2633844"/>
          </a:xfrm>
          <a:prstGeom prst="rect">
            <a:avLst/>
          </a:prstGeom>
        </p:spPr>
      </p:pic>
    </p:spTree>
    <p:extLst>
      <p:ext uri="{BB962C8B-B14F-4D97-AF65-F5344CB8AC3E}">
        <p14:creationId xmlns:p14="http://schemas.microsoft.com/office/powerpoint/2010/main" val="2023457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001000" cy="1143000"/>
          </a:xfrm>
        </p:spPr>
        <p:txBody>
          <a:bodyPr>
            <a:normAutofit/>
          </a:bodyPr>
          <a:lstStyle/>
          <a:p>
            <a:pPr algn="l"/>
            <a:r>
              <a:rPr lang="en-US" sz="2400" b="1" dirty="0" smtClean="0"/>
              <a:t>Lesson Description</a:t>
            </a:r>
            <a:endParaRPr lang="en-US" sz="2400" b="1" dirty="0"/>
          </a:p>
        </p:txBody>
      </p:sp>
      <p:sp>
        <p:nvSpPr>
          <p:cNvPr id="3" name="Content Placeholder 2"/>
          <p:cNvSpPr>
            <a:spLocks noGrp="1"/>
          </p:cNvSpPr>
          <p:nvPr>
            <p:ph idx="1"/>
          </p:nvPr>
        </p:nvSpPr>
        <p:spPr>
          <a:xfrm>
            <a:off x="762000" y="1562100"/>
            <a:ext cx="7772400" cy="4267200"/>
          </a:xfrm>
        </p:spPr>
        <p:txBody>
          <a:bodyPr>
            <a:normAutofit fontScale="62500" lnSpcReduction="20000"/>
          </a:bodyPr>
          <a:lstStyle/>
          <a:p>
            <a:pPr marL="0" lvl="0" indent="0">
              <a:buNone/>
            </a:pPr>
            <a:r>
              <a:rPr lang="en-US" dirty="0" smtClean="0"/>
              <a:t>An </a:t>
            </a:r>
            <a:r>
              <a:rPr lang="en-US" dirty="0"/>
              <a:t>adult education GED teacher begins planning for the semester by setting goals based on the College and Career Readiness Standards for Adult Education (Pimentel, 2013). Learning objectives for a planned lesson include building an understanding of ratio concepts and using ratio reasoning to solve problems that will appear on the GED. </a:t>
            </a:r>
          </a:p>
          <a:p>
            <a:pPr lvl="0"/>
            <a:endParaRPr lang="en-US" dirty="0"/>
          </a:p>
          <a:p>
            <a:pPr marL="0" lvl="0" indent="0">
              <a:buNone/>
            </a:pPr>
            <a:r>
              <a:rPr lang="en-US" dirty="0"/>
              <a:t>To demonstrate the lesson the teacher finds an OER video on ratio concepts.  Prior to using the OER with students, the teacher revises it to make it appropriate for adult learners by adding captions that define key words as they are occur in the video narration.</a:t>
            </a:r>
          </a:p>
          <a:p>
            <a:pPr lvl="0"/>
            <a:endParaRPr lang="en-US" dirty="0"/>
          </a:p>
          <a:p>
            <a:pPr marL="0" lvl="0" indent="0">
              <a:buNone/>
            </a:pPr>
            <a:r>
              <a:rPr lang="en-US" dirty="0"/>
              <a:t>The teacher presents a lesson on ratio concepts in the classroom and shows her revised OER video before having students discuss ratio concepts and work in small groups to complete practice problems.  She also shares the video online with learners so that they can refer to it while completing homework problems.</a:t>
            </a:r>
          </a:p>
          <a:p>
            <a:endParaRPr lang="en-US" dirty="0"/>
          </a:p>
        </p:txBody>
      </p:sp>
      <p:sp>
        <p:nvSpPr>
          <p:cNvPr id="7" name="Double Bracket 6"/>
          <p:cNvSpPr/>
          <p:nvPr/>
        </p:nvSpPr>
        <p:spPr>
          <a:xfrm>
            <a:off x="381000" y="609600"/>
            <a:ext cx="8382000" cy="5410200"/>
          </a:xfrm>
          <a:prstGeom prst="bracketPair">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66019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762000" y="1562100"/>
            <a:ext cx="7772400" cy="4267200"/>
          </a:xfrm>
        </p:spPr>
        <p:txBody>
          <a:bodyPr>
            <a:normAutofit fontScale="62500" lnSpcReduction="20000"/>
          </a:bodyPr>
          <a:lstStyle/>
          <a:p>
            <a:pPr marL="0" lvl="0" indent="0">
              <a:buNone/>
            </a:pPr>
            <a:r>
              <a:rPr lang="en-US" dirty="0" smtClean="0"/>
              <a:t>An </a:t>
            </a:r>
            <a:r>
              <a:rPr lang="en-US" dirty="0"/>
              <a:t>adult education GED teacher begins planning for the semester by setting goals based on the College and Career Readiness Standards for Adult Education (Pimentel, 2013). Learning objectives for a planned lesson include building an understanding of ratio concepts and using ratio reasoning to solve problems that will appear on the GED. </a:t>
            </a:r>
          </a:p>
          <a:p>
            <a:pPr lvl="0"/>
            <a:endParaRPr lang="en-US" dirty="0"/>
          </a:p>
          <a:p>
            <a:pPr marL="0" lvl="0" indent="0">
              <a:buNone/>
            </a:pPr>
            <a:r>
              <a:rPr lang="en-US" dirty="0"/>
              <a:t>To demonstrate the lesson the teacher finds an OER video on ratio concepts.  Prior to using the OER with students, the teacher revises it to make it appropriate for adult learners by adding captions that define key words as they are occur in the video narration.</a:t>
            </a:r>
          </a:p>
          <a:p>
            <a:pPr lvl="0"/>
            <a:endParaRPr lang="en-US" dirty="0"/>
          </a:p>
          <a:p>
            <a:pPr marL="0" lvl="0" indent="0">
              <a:buNone/>
            </a:pPr>
            <a:r>
              <a:rPr lang="en-US" dirty="0"/>
              <a:t>The teacher presents a lesson on ratio concepts in the classroom and shows her revised OER video before having students discuss ratio concepts and work in small groups to complete practice problems.  She also shares the video online with learners so that they can refer to it while completing homework problems.</a:t>
            </a:r>
          </a:p>
          <a:p>
            <a:endParaRPr lang="en-US" dirty="0"/>
          </a:p>
        </p:txBody>
      </p:sp>
      <p:sp>
        <p:nvSpPr>
          <p:cNvPr id="8" name="Rectangle 7"/>
          <p:cNvSpPr/>
          <p:nvPr/>
        </p:nvSpPr>
        <p:spPr>
          <a:xfrm>
            <a:off x="685800" y="3048000"/>
            <a:ext cx="7772400" cy="1295400"/>
          </a:xfrm>
          <a:prstGeom prst="rect">
            <a:avLst/>
          </a:prstGeom>
          <a:solidFill>
            <a:srgbClr val="002060">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762000" y="533400"/>
            <a:ext cx="8001000" cy="1143000"/>
          </a:xfrm>
        </p:spPr>
        <p:txBody>
          <a:bodyPr>
            <a:normAutofit/>
          </a:bodyPr>
          <a:lstStyle/>
          <a:p>
            <a:pPr algn="l"/>
            <a:r>
              <a:rPr lang="en-US" sz="2400" b="1" dirty="0" smtClean="0"/>
              <a:t>Lesson Description</a:t>
            </a:r>
            <a:endParaRPr lang="en-US" sz="2400" b="1" dirty="0"/>
          </a:p>
        </p:txBody>
      </p:sp>
      <p:sp>
        <p:nvSpPr>
          <p:cNvPr id="13" name="Double Bracket 12"/>
          <p:cNvSpPr/>
          <p:nvPr/>
        </p:nvSpPr>
        <p:spPr>
          <a:xfrm>
            <a:off x="381000" y="609600"/>
            <a:ext cx="8382000" cy="5410200"/>
          </a:xfrm>
          <a:prstGeom prst="bracketPair">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13206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4800" y="701358"/>
            <a:ext cx="4040188" cy="639762"/>
          </a:xfrm>
          <a:ln>
            <a:noFill/>
          </a:ln>
        </p:spPr>
        <p:style>
          <a:lnRef idx="2">
            <a:schemeClr val="accent2"/>
          </a:lnRef>
          <a:fillRef idx="1">
            <a:schemeClr val="lt1"/>
          </a:fillRef>
          <a:effectRef idx="0">
            <a:schemeClr val="accent2"/>
          </a:effectRef>
          <a:fontRef idx="minor">
            <a:schemeClr val="dk1"/>
          </a:fontRef>
        </p:style>
        <p:txBody>
          <a:bodyPr>
            <a:normAutofit/>
          </a:bodyPr>
          <a:lstStyle/>
          <a:p>
            <a:r>
              <a:rPr lang="en-US" dirty="0" smtClean="0"/>
              <a:t>Original Lesson Plan	</a:t>
            </a:r>
            <a:endParaRPr lang="en-US" dirty="0"/>
          </a:p>
        </p:txBody>
      </p:sp>
      <p:sp>
        <p:nvSpPr>
          <p:cNvPr id="5" name="Content Placeholder 4"/>
          <p:cNvSpPr>
            <a:spLocks noGrp="1"/>
          </p:cNvSpPr>
          <p:nvPr>
            <p:ph sz="half" idx="2"/>
          </p:nvPr>
        </p:nvSpPr>
        <p:spPr>
          <a:xfrm>
            <a:off x="304800" y="1417320"/>
            <a:ext cx="4040188" cy="4480560"/>
          </a:xfrm>
          <a:ln>
            <a:noFill/>
          </a:ln>
        </p:spPr>
        <p:style>
          <a:lnRef idx="2">
            <a:schemeClr val="accent5"/>
          </a:lnRef>
          <a:fillRef idx="1">
            <a:schemeClr val="lt1"/>
          </a:fillRef>
          <a:effectRef idx="0">
            <a:schemeClr val="accent5"/>
          </a:effectRef>
          <a:fontRef idx="minor">
            <a:schemeClr val="dk1"/>
          </a:fontRef>
        </p:style>
        <p:txBody>
          <a:bodyPr>
            <a:normAutofit lnSpcReduction="10000"/>
          </a:bodyPr>
          <a:lstStyle/>
          <a:p>
            <a:pPr marL="457200" indent="-457200">
              <a:buFont typeface="+mj-lt"/>
              <a:buAutoNum type="arabicPeriod"/>
            </a:pPr>
            <a:r>
              <a:rPr lang="en-US" sz="2000" dirty="0" smtClean="0"/>
              <a:t>Set lesson objectives based on content standards</a:t>
            </a:r>
          </a:p>
          <a:p>
            <a:pPr marL="457200" indent="-457200">
              <a:buFont typeface="+mj-lt"/>
              <a:buAutoNum type="arabicPeriod"/>
            </a:pPr>
            <a:endParaRPr lang="en-US" sz="2000" dirty="0" smtClean="0"/>
          </a:p>
          <a:p>
            <a:pPr marL="457200" indent="-457200">
              <a:buFont typeface="+mj-lt"/>
              <a:buAutoNum type="arabicPeriod"/>
            </a:pPr>
            <a:r>
              <a:rPr lang="en-US" sz="2000" dirty="0" smtClean="0"/>
              <a:t>Revise OER video on ratios</a:t>
            </a:r>
          </a:p>
          <a:p>
            <a:pPr marL="457200" indent="-457200">
              <a:buFont typeface="+mj-lt"/>
              <a:buAutoNum type="arabicPeriod"/>
            </a:pPr>
            <a:endParaRPr lang="en-US" sz="2000" dirty="0" smtClean="0"/>
          </a:p>
          <a:p>
            <a:pPr marL="457200" indent="-457200">
              <a:buFont typeface="+mj-lt"/>
              <a:buAutoNum type="arabicPeriod"/>
            </a:pPr>
            <a:r>
              <a:rPr lang="en-US" sz="2000" dirty="0" smtClean="0"/>
              <a:t>Present OER video to learners</a:t>
            </a:r>
          </a:p>
          <a:p>
            <a:pPr marL="457200" lvl="0" indent="-457200">
              <a:buFont typeface="+mj-lt"/>
              <a:buAutoNum type="arabicPeriod"/>
            </a:pPr>
            <a:endParaRPr lang="en-US" sz="2000" dirty="0" smtClean="0"/>
          </a:p>
          <a:p>
            <a:pPr marL="457200" lvl="0" indent="-457200">
              <a:buFont typeface="+mj-lt"/>
              <a:buAutoNum type="arabicPeriod"/>
            </a:pPr>
            <a:r>
              <a:rPr lang="en-US" sz="2000" dirty="0" smtClean="0"/>
              <a:t>Assign students to small groups to complete practice  problems</a:t>
            </a:r>
          </a:p>
          <a:p>
            <a:pPr marL="457200" lvl="0" indent="-457200">
              <a:buFont typeface="+mj-lt"/>
              <a:buAutoNum type="arabicPeriod"/>
            </a:pPr>
            <a:endParaRPr lang="en-US" sz="2000" dirty="0" smtClean="0"/>
          </a:p>
          <a:p>
            <a:pPr marL="457200" lvl="0" indent="-457200">
              <a:buFont typeface="+mj-lt"/>
              <a:buAutoNum type="arabicPeriod"/>
            </a:pPr>
            <a:r>
              <a:rPr lang="en-US" sz="2000" dirty="0" smtClean="0"/>
              <a:t>Share </a:t>
            </a:r>
            <a:r>
              <a:rPr lang="en-US" sz="2000" dirty="0"/>
              <a:t>the </a:t>
            </a:r>
            <a:r>
              <a:rPr lang="en-US" sz="2000" dirty="0" smtClean="0"/>
              <a:t>OER video </a:t>
            </a:r>
            <a:r>
              <a:rPr lang="en-US" sz="2000" dirty="0"/>
              <a:t>online </a:t>
            </a:r>
            <a:r>
              <a:rPr lang="en-US" sz="2000" dirty="0" smtClean="0"/>
              <a:t>for learners to reference as they complete homework</a:t>
            </a:r>
            <a:endParaRPr lang="en-US" sz="2000" dirty="0"/>
          </a:p>
        </p:txBody>
      </p:sp>
      <p:grpSp>
        <p:nvGrpSpPr>
          <p:cNvPr id="8" name="Group 7"/>
          <p:cNvGrpSpPr/>
          <p:nvPr/>
        </p:nvGrpSpPr>
        <p:grpSpPr>
          <a:xfrm>
            <a:off x="3862515" y="2667000"/>
            <a:ext cx="3749665" cy="3140407"/>
            <a:chOff x="4022735" y="3260393"/>
            <a:chExt cx="3749665" cy="3140407"/>
          </a:xfrm>
        </p:grpSpPr>
        <p:pic>
          <p:nvPicPr>
            <p:cNvPr id="25" name="Picture 4" descr="C:\Users\dbrown\AppData\Local\Microsoft\Windows\Temporary Internet Files\Content.IE5\KF2NXEFX\MP900448452[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022735" y="3260393"/>
              <a:ext cx="3749665" cy="3140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rot="514451">
              <a:off x="4945181" y="4321998"/>
              <a:ext cx="1875746" cy="1323439"/>
            </a:xfrm>
            <a:prstGeom prst="rect">
              <a:avLst/>
            </a:prstGeom>
          </p:spPr>
          <p:txBody>
            <a:bodyPr wrap="square">
              <a:spAutoFit/>
            </a:bodyPr>
            <a:lstStyle/>
            <a:p>
              <a:r>
                <a:rPr lang="en-US" sz="2000" dirty="0" smtClean="0">
                  <a:latin typeface="Segoe Print" panose="02000600000000000000" pitchFamily="2" charset="0"/>
                </a:rPr>
                <a:t>Students</a:t>
              </a:r>
            </a:p>
            <a:p>
              <a:r>
                <a:rPr lang="en-US" sz="2000" dirty="0" smtClean="0">
                  <a:latin typeface="Segoe Print" panose="02000600000000000000" pitchFamily="2" charset="0"/>
                </a:rPr>
                <a:t>organize </a:t>
              </a:r>
              <a:r>
                <a:rPr lang="en-US" sz="2000" dirty="0">
                  <a:latin typeface="Segoe Print" panose="02000600000000000000" pitchFamily="2" charset="0"/>
                </a:rPr>
                <a:t>and transform the OER</a:t>
              </a:r>
            </a:p>
          </p:txBody>
        </p:sp>
      </p:grpSp>
      <p:grpSp>
        <p:nvGrpSpPr>
          <p:cNvPr id="20" name="Group 19"/>
          <p:cNvGrpSpPr/>
          <p:nvPr/>
        </p:nvGrpSpPr>
        <p:grpSpPr>
          <a:xfrm>
            <a:off x="3725980" y="-76200"/>
            <a:ext cx="3749665" cy="3140407"/>
            <a:chOff x="3970043" y="328153"/>
            <a:chExt cx="3749665" cy="3140407"/>
          </a:xfrm>
        </p:grpSpPr>
        <p:pic>
          <p:nvPicPr>
            <p:cNvPr id="23" name="Picture 4" descr="C:\Users\dbrown\AppData\Local\Microsoft\Windows\Temporary Internet Files\Content.IE5\KF2NXEFX\MP900448452[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70043" y="328153"/>
              <a:ext cx="3749665" cy="3140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4" name="Rectangle 23"/>
            <p:cNvSpPr/>
            <p:nvPr/>
          </p:nvSpPr>
          <p:spPr>
            <a:xfrm rot="20921490">
              <a:off x="4349463" y="1444645"/>
              <a:ext cx="2573315" cy="1323439"/>
            </a:xfrm>
            <a:prstGeom prst="rect">
              <a:avLst/>
            </a:prstGeom>
          </p:spPr>
          <p:txBody>
            <a:bodyPr wrap="square">
              <a:spAutoFit/>
            </a:bodyPr>
            <a:lstStyle/>
            <a:p>
              <a:pPr lvl="1"/>
              <a:r>
                <a:rPr lang="en-US" sz="2000" dirty="0" smtClean="0">
                  <a:latin typeface="Segoe Print" panose="02000600000000000000" pitchFamily="2" charset="0"/>
                </a:rPr>
                <a:t>Students remix </a:t>
              </a:r>
              <a:r>
                <a:rPr lang="en-US" sz="2000" dirty="0">
                  <a:latin typeface="Segoe Print" panose="02000600000000000000" pitchFamily="2" charset="0"/>
                </a:rPr>
                <a:t>the OER video with </a:t>
              </a:r>
              <a:r>
                <a:rPr lang="en-US" sz="2000" dirty="0" smtClean="0">
                  <a:latin typeface="Segoe Print" panose="02000600000000000000" pitchFamily="2" charset="0"/>
                </a:rPr>
                <a:t>other OER</a:t>
              </a:r>
              <a:endParaRPr lang="en-US" sz="2000" dirty="0">
                <a:latin typeface="Segoe Print" panose="02000600000000000000" pitchFamily="2" charset="0"/>
              </a:endParaRPr>
            </a:p>
          </p:txBody>
        </p:sp>
      </p:grpSp>
      <p:grpSp>
        <p:nvGrpSpPr>
          <p:cNvPr id="6" name="Group 5"/>
          <p:cNvGrpSpPr/>
          <p:nvPr/>
        </p:nvGrpSpPr>
        <p:grpSpPr>
          <a:xfrm>
            <a:off x="5318135" y="1143000"/>
            <a:ext cx="3749665" cy="3140407"/>
            <a:chOff x="5478355" y="1736393"/>
            <a:chExt cx="3749665" cy="3140407"/>
          </a:xfrm>
        </p:grpSpPr>
        <p:pic>
          <p:nvPicPr>
            <p:cNvPr id="26" name="Picture 4" descr="C:\Users\dbrown\AppData\Local\Microsoft\Windows\Temporary Internet Files\Content.IE5\KF2NXEFX\MP900448452[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78355" y="1736393"/>
              <a:ext cx="3749665" cy="3140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rot="20886160">
              <a:off x="5953602" y="2713168"/>
              <a:ext cx="2626057" cy="1631216"/>
            </a:xfrm>
            <a:prstGeom prst="rect">
              <a:avLst/>
            </a:prstGeom>
          </p:spPr>
          <p:txBody>
            <a:bodyPr wrap="square">
              <a:spAutoFit/>
            </a:bodyPr>
            <a:lstStyle/>
            <a:p>
              <a:pPr lvl="1"/>
              <a:r>
                <a:rPr lang="en-US" sz="2000" dirty="0">
                  <a:latin typeface="Segoe Print" panose="02000600000000000000" pitchFamily="2" charset="0"/>
                </a:rPr>
                <a:t>Require students to identify other </a:t>
              </a:r>
              <a:r>
                <a:rPr lang="en-US" sz="2000" dirty="0" smtClean="0">
                  <a:latin typeface="Segoe Print" panose="02000600000000000000" pitchFamily="2" charset="0"/>
                </a:rPr>
                <a:t>OER for the lesson topic</a:t>
              </a:r>
              <a:endParaRPr lang="en-US" sz="2000" dirty="0">
                <a:latin typeface="Segoe Print" panose="02000600000000000000" pitchFamily="2" charset="0"/>
              </a:endParaRPr>
            </a:p>
          </p:txBody>
        </p:sp>
      </p:grpSp>
      <p:grpSp>
        <p:nvGrpSpPr>
          <p:cNvPr id="21" name="Group 20"/>
          <p:cNvGrpSpPr/>
          <p:nvPr/>
        </p:nvGrpSpPr>
        <p:grpSpPr>
          <a:xfrm>
            <a:off x="6664500" y="4006100"/>
            <a:ext cx="2223748" cy="1969228"/>
            <a:chOff x="6824720" y="4599493"/>
            <a:chExt cx="2223748" cy="1969228"/>
          </a:xfrm>
        </p:grpSpPr>
        <p:sp>
          <p:nvSpPr>
            <p:cNvPr id="17" name="Rectangle 16"/>
            <p:cNvSpPr/>
            <p:nvPr/>
          </p:nvSpPr>
          <p:spPr>
            <a:xfrm rot="21301345">
              <a:off x="6915679" y="4599493"/>
              <a:ext cx="2021343" cy="1969228"/>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lumMod val="95000"/>
                    </a:schemeClr>
                  </a:solidFill>
                </a:rPr>
                <a:t> &amp; </a:t>
              </a:r>
              <a:endParaRPr lang="en-US" dirty="0">
                <a:solidFill>
                  <a:schemeClr val="bg1">
                    <a:lumMod val="95000"/>
                  </a:schemeClr>
                </a:solidFill>
              </a:endParaRPr>
            </a:p>
          </p:txBody>
        </p:sp>
        <p:sp>
          <p:nvSpPr>
            <p:cNvPr id="19" name="Rectangle 18"/>
            <p:cNvSpPr/>
            <p:nvPr/>
          </p:nvSpPr>
          <p:spPr>
            <a:xfrm rot="21298169">
              <a:off x="6995968" y="5071156"/>
              <a:ext cx="2052500" cy="1323439"/>
            </a:xfrm>
            <a:prstGeom prst="rect">
              <a:avLst/>
            </a:prstGeom>
          </p:spPr>
          <p:txBody>
            <a:bodyPr wrap="square">
              <a:spAutoFit/>
            </a:bodyPr>
            <a:lstStyle/>
            <a:p>
              <a:r>
                <a:rPr lang="en-US" sz="2000" dirty="0">
                  <a:solidFill>
                    <a:schemeClr val="tx2">
                      <a:lumMod val="50000"/>
                    </a:schemeClr>
                  </a:solidFill>
                  <a:latin typeface="Segoe Print" panose="02000600000000000000" pitchFamily="2" charset="0"/>
                </a:rPr>
                <a:t>Provide </a:t>
              </a:r>
              <a:r>
                <a:rPr lang="en-US" sz="2000" dirty="0" smtClean="0">
                  <a:solidFill>
                    <a:schemeClr val="tx2">
                      <a:lumMod val="50000"/>
                    </a:schemeClr>
                  </a:solidFill>
                  <a:latin typeface="Segoe Print" panose="02000600000000000000" pitchFamily="2" charset="0"/>
                </a:rPr>
                <a:t>feedback &amp; </a:t>
              </a:r>
              <a:endParaRPr lang="en-US" sz="2000" dirty="0">
                <a:solidFill>
                  <a:schemeClr val="tx2">
                    <a:lumMod val="50000"/>
                  </a:schemeClr>
                </a:solidFill>
                <a:latin typeface="Segoe Print" panose="02000600000000000000" pitchFamily="2" charset="0"/>
              </a:endParaRPr>
            </a:p>
            <a:p>
              <a:r>
                <a:rPr lang="en-US" sz="2000" dirty="0" smtClean="0">
                  <a:solidFill>
                    <a:schemeClr val="tx2">
                      <a:lumMod val="50000"/>
                    </a:schemeClr>
                  </a:solidFill>
                  <a:latin typeface="Segoe Print" panose="02000600000000000000" pitchFamily="2" charset="0"/>
                </a:rPr>
                <a:t>share student OER</a:t>
              </a:r>
              <a:endParaRPr lang="en-US" sz="2000" dirty="0">
                <a:solidFill>
                  <a:schemeClr val="tx2">
                    <a:lumMod val="50000"/>
                  </a:schemeClr>
                </a:solidFill>
                <a:latin typeface="Segoe Print" panose="02000600000000000000" pitchFamily="2" charset="0"/>
              </a:endParaRPr>
            </a:p>
          </p:txBody>
        </p:sp>
        <p:sp>
          <p:nvSpPr>
            <p:cNvPr id="37" name="Rectangle 36"/>
            <p:cNvSpPr/>
            <p:nvPr/>
          </p:nvSpPr>
          <p:spPr>
            <a:xfrm rot="21298169">
              <a:off x="6824720" y="4634839"/>
              <a:ext cx="1944456" cy="400110"/>
            </a:xfrm>
            <a:prstGeom prst="rect">
              <a:avLst/>
            </a:prstGeom>
          </p:spPr>
          <p:txBody>
            <a:bodyPr wrap="square">
              <a:spAutoFit/>
            </a:bodyPr>
            <a:lstStyle/>
            <a:p>
              <a:pPr algn="ctr"/>
              <a:r>
                <a:rPr lang="en-US" sz="2000" dirty="0" smtClean="0">
                  <a:solidFill>
                    <a:srgbClr val="C00000"/>
                  </a:solidFill>
                  <a:latin typeface="Arial Black" panose="020B0A04020102020204" pitchFamily="34" charset="0"/>
                </a:rPr>
                <a:t>REMEMBER</a:t>
              </a:r>
              <a:endParaRPr lang="en-US" sz="2000" dirty="0">
                <a:solidFill>
                  <a:srgbClr val="C00000"/>
                </a:solidFill>
                <a:latin typeface="Arial Black" panose="020B0A04020102020204" pitchFamily="34" charset="0"/>
              </a:endParaRPr>
            </a:p>
          </p:txBody>
        </p:sp>
      </p:grpSp>
    </p:spTree>
    <p:extLst>
      <p:ext uri="{BB962C8B-B14F-4D97-AF65-F5344CB8AC3E}">
        <p14:creationId xmlns:p14="http://schemas.microsoft.com/office/powerpoint/2010/main" val="104312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dbrown\AppData\Local\Microsoft\Windows\Temporary Internet Files\Content.IE5\FYVLI2JB\MP90043067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88426" flipH="1">
            <a:off x="7392739" y="-35818"/>
            <a:ext cx="1957795" cy="22424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990600"/>
            <a:ext cx="8229600" cy="5410200"/>
          </a:xfrm>
        </p:spPr>
        <p:txBody>
          <a:bodyPr>
            <a:normAutofit fontScale="92500" lnSpcReduction="20000"/>
          </a:bodyPr>
          <a:lstStyle/>
          <a:p>
            <a:r>
              <a:rPr lang="en-US" dirty="0" smtClean="0"/>
              <a:t>OER can help to make learning more</a:t>
            </a:r>
          </a:p>
          <a:p>
            <a:pPr lvl="1"/>
            <a:r>
              <a:rPr lang="en-US" dirty="0" smtClean="0"/>
              <a:t>Collaborative</a:t>
            </a:r>
          </a:p>
          <a:p>
            <a:pPr lvl="1"/>
            <a:r>
              <a:rPr lang="en-US" dirty="0" smtClean="0"/>
              <a:t>Student-directed and</a:t>
            </a:r>
          </a:p>
          <a:p>
            <a:pPr lvl="1"/>
            <a:r>
              <a:rPr lang="en-US" dirty="0" smtClean="0"/>
              <a:t>Personalized</a:t>
            </a:r>
            <a:endParaRPr lang="en-US" dirty="0"/>
          </a:p>
          <a:p>
            <a:endParaRPr lang="en-US" sz="900" dirty="0"/>
          </a:p>
          <a:p>
            <a:r>
              <a:rPr lang="en-US" dirty="0" smtClean="0"/>
              <a:t>Teaching with OER </a:t>
            </a:r>
          </a:p>
          <a:p>
            <a:pPr lvl="1"/>
            <a:r>
              <a:rPr lang="en-US" dirty="0" smtClean="0"/>
              <a:t>Removes barriers to access to instructional materials; </a:t>
            </a:r>
          </a:p>
          <a:p>
            <a:pPr lvl="1"/>
            <a:r>
              <a:rPr lang="en-US" dirty="0" smtClean="0"/>
              <a:t>Gives students control over content; and</a:t>
            </a:r>
          </a:p>
          <a:p>
            <a:pPr lvl="1"/>
            <a:r>
              <a:rPr lang="en-US" dirty="0" smtClean="0"/>
              <a:t>Provides opportunities for students to share resources and knowledge</a:t>
            </a:r>
          </a:p>
          <a:p>
            <a:endParaRPr lang="en-US" sz="900" dirty="0" smtClean="0"/>
          </a:p>
          <a:p>
            <a:r>
              <a:rPr lang="en-US" dirty="0" smtClean="0"/>
              <a:t>Open pedagogy and teaching with OER alongside other adult education practices can enrich learning</a:t>
            </a:r>
          </a:p>
          <a:p>
            <a:endParaRPr lang="en-US" dirty="0" smtClean="0"/>
          </a:p>
          <a:p>
            <a:pPr lvl="1"/>
            <a:endParaRPr lang="en-US" dirty="0"/>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4093141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brown\AppData\Local\Microsoft\Windows\Temporary Internet Files\Content.IE5\IZGANVQO\MP900398831[1].jp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381899">
            <a:off x="6593609" y="3817750"/>
            <a:ext cx="3200400" cy="228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1905003131"/>
              </p:ext>
            </p:extLst>
          </p:nvPr>
        </p:nvGraphicFramePr>
        <p:xfrm>
          <a:off x="304800" y="609600"/>
          <a:ext cx="83820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2475540"/>
      </p:ext>
    </p:extLst>
  </p:cSld>
  <p:clrMapOvr>
    <a:masterClrMapping/>
  </p:clrMapOvr>
  <mc:AlternateContent xmlns:mc="http://schemas.openxmlformats.org/markup-compatibility/2006" xmlns:p14="http://schemas.microsoft.com/office/powerpoint/2010/main">
    <mc:Choice Requires="p14">
      <p:transition spd="slow" p14:dur="2000" advTm="31756"/>
    </mc:Choice>
    <mc:Fallback xmlns="">
      <p:transition xmlns:p14="http://schemas.microsoft.com/office/powerpoint/2010/main" spd="slow" advTm="3175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5" descr="C:\Users\dbrown\AppData\Local\Microsoft\Windows\Temporary Internet Files\Content.IE5\0GMCD8TF\MP900449092[1].jpg"/>
          <p:cNvPicPr>
            <a:picLocks noChangeAspect="1" noChangeArrowheads="1"/>
          </p:cNvPicPr>
          <p:nvPr/>
        </p:nvPicPr>
        <p:blipFill rotWithShape="1">
          <a:blip r:embed="rId3">
            <a:extLst>
              <a:ext uri="{28A0092B-C50C-407E-A947-70E740481C1C}">
                <a14:useLocalDpi xmlns:a14="http://schemas.microsoft.com/office/drawing/2010/main" val="0"/>
              </a:ext>
            </a:extLst>
          </a:blip>
          <a:srcRect l="70476" t="69894"/>
          <a:stretch/>
        </p:blipFill>
        <p:spPr bwMode="auto">
          <a:xfrm rot="17638601">
            <a:off x="2489151" y="4412342"/>
            <a:ext cx="2024743" cy="20646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76800" y="152400"/>
            <a:ext cx="3505200" cy="6801862"/>
          </a:xfrm>
          <a:prstGeom prst="rect">
            <a:avLst/>
          </a:prstGeom>
        </p:spPr>
        <p:style>
          <a:lnRef idx="2">
            <a:schemeClr val="accent5"/>
          </a:lnRef>
          <a:fillRef idx="1">
            <a:schemeClr val="lt1"/>
          </a:fillRef>
          <a:effectRef idx="0">
            <a:schemeClr val="accent5"/>
          </a:effectRef>
          <a:fontRef idx="minor">
            <a:schemeClr val="dk1"/>
          </a:fontRef>
        </p:style>
        <p:txBody>
          <a:bodyPr wrap="square" lIns="274320" tIns="365760" rIns="274320" bIns="365760" rtlCol="0">
            <a:spAutoFit/>
          </a:bodyPr>
          <a:lstStyle/>
          <a:p>
            <a:pPr algn="ctr"/>
            <a:r>
              <a:rPr lang="en-US" sz="2000" b="1" dirty="0">
                <a:solidFill>
                  <a:srgbClr val="002060"/>
                </a:solidFill>
                <a:latin typeface="Articulate" panose="02000503040000020004" pitchFamily="2" charset="0"/>
              </a:rPr>
              <a:t>Strategies for Opening Your Classroom with </a:t>
            </a:r>
            <a:r>
              <a:rPr lang="en-US" sz="2000" b="1" dirty="0" smtClean="0">
                <a:solidFill>
                  <a:srgbClr val="002060"/>
                </a:solidFill>
                <a:latin typeface="Articulate" panose="02000503040000020004" pitchFamily="2" charset="0"/>
              </a:rPr>
              <a:t>O</a:t>
            </a:r>
            <a:r>
              <a:rPr lang="en-US" sz="2000" b="1" dirty="0">
                <a:solidFill>
                  <a:schemeClr val="accent2">
                    <a:lumMod val="50000"/>
                  </a:schemeClr>
                </a:solidFill>
                <a:latin typeface="Articulate" panose="02000503040000020004" pitchFamily="2" charset="0"/>
              </a:rPr>
              <a:t>pen</a:t>
            </a:r>
            <a:r>
              <a:rPr lang="en-US" sz="2000" b="1" dirty="0" smtClean="0">
                <a:solidFill>
                  <a:srgbClr val="002060"/>
                </a:solidFill>
                <a:latin typeface="Articulate" panose="02000503040000020004" pitchFamily="2" charset="0"/>
              </a:rPr>
              <a:t> E</a:t>
            </a:r>
            <a:r>
              <a:rPr lang="en-US" sz="2000" b="1" dirty="0" smtClean="0">
                <a:solidFill>
                  <a:schemeClr val="accent2">
                    <a:lumMod val="50000"/>
                  </a:schemeClr>
                </a:solidFill>
                <a:latin typeface="Articulate" panose="02000503040000020004" pitchFamily="2" charset="0"/>
              </a:rPr>
              <a:t>ducational </a:t>
            </a:r>
            <a:r>
              <a:rPr lang="en-US" sz="2000" b="1" dirty="0">
                <a:solidFill>
                  <a:srgbClr val="002060"/>
                </a:solidFill>
                <a:latin typeface="Articulate" panose="02000503040000020004" pitchFamily="2" charset="0"/>
              </a:rPr>
              <a:t>R</a:t>
            </a:r>
            <a:r>
              <a:rPr lang="en-US" sz="2000" b="1" dirty="0">
                <a:solidFill>
                  <a:schemeClr val="accent2">
                    <a:lumMod val="50000"/>
                  </a:schemeClr>
                </a:solidFill>
                <a:latin typeface="Articulate" panose="02000503040000020004" pitchFamily="2" charset="0"/>
              </a:rPr>
              <a:t>esources</a:t>
            </a:r>
          </a:p>
          <a:p>
            <a:endParaRPr lang="en-US" sz="600" b="1" dirty="0">
              <a:latin typeface="Articulate" panose="02000503040000020004" pitchFamily="2" charset="0"/>
            </a:endParaRPr>
          </a:p>
          <a:p>
            <a:pPr marL="457200" indent="-457200">
              <a:buFont typeface="+mj-lt"/>
              <a:buAutoNum type="arabicPeriod"/>
            </a:pPr>
            <a:r>
              <a:rPr lang="en-US" dirty="0">
                <a:latin typeface="Articulate" panose="02000503040000020004" pitchFamily="2" charset="0"/>
              </a:rPr>
              <a:t>Assign students to </a:t>
            </a:r>
            <a:r>
              <a:rPr lang="en-US" dirty="0" smtClean="0">
                <a:latin typeface="Articulate" panose="02000503040000020004" pitchFamily="2" charset="0"/>
              </a:rPr>
              <a:t>the </a:t>
            </a:r>
            <a:r>
              <a:rPr lang="en-US" dirty="0">
                <a:latin typeface="Articulate" panose="02000503040000020004" pitchFamily="2" charset="0"/>
              </a:rPr>
              <a:t>OER</a:t>
            </a:r>
          </a:p>
          <a:p>
            <a:pPr marL="457200" indent="-457200">
              <a:buFont typeface="+mj-lt"/>
              <a:buAutoNum type="arabicPeriod"/>
            </a:pPr>
            <a:endParaRPr lang="en-US" sz="600" dirty="0" smtClean="0">
              <a:latin typeface="Articulate" panose="02000503040000020004" pitchFamily="2" charset="0"/>
            </a:endParaRPr>
          </a:p>
          <a:p>
            <a:pPr marL="457200" indent="-457200">
              <a:buFont typeface="+mj-lt"/>
              <a:buAutoNum type="arabicPeriod"/>
            </a:pPr>
            <a:r>
              <a:rPr lang="en-US" dirty="0" smtClean="0">
                <a:solidFill>
                  <a:schemeClr val="accent2">
                    <a:lumMod val="50000"/>
                  </a:schemeClr>
                </a:solidFill>
                <a:latin typeface="Articulate" panose="02000503040000020004" pitchFamily="2" charset="0"/>
              </a:rPr>
              <a:t>Ask </a:t>
            </a:r>
            <a:r>
              <a:rPr lang="en-US" dirty="0">
                <a:solidFill>
                  <a:schemeClr val="accent2">
                    <a:lumMod val="50000"/>
                  </a:schemeClr>
                </a:solidFill>
                <a:latin typeface="Articulate" panose="02000503040000020004" pitchFamily="2" charset="0"/>
              </a:rPr>
              <a:t>students to remix the OER video with another OER video or an OER of a different format</a:t>
            </a:r>
          </a:p>
          <a:p>
            <a:pPr marL="457200" indent="-457200">
              <a:buFont typeface="+mj-lt"/>
              <a:buAutoNum type="arabicPeriod"/>
            </a:pPr>
            <a:endParaRPr lang="en-US" sz="600" dirty="0" smtClean="0">
              <a:latin typeface="Articulate" panose="02000503040000020004" pitchFamily="2" charset="0"/>
            </a:endParaRPr>
          </a:p>
          <a:p>
            <a:pPr marL="457200" indent="-457200">
              <a:buFont typeface="+mj-lt"/>
              <a:buAutoNum type="arabicPeriod"/>
            </a:pPr>
            <a:r>
              <a:rPr lang="en-US" dirty="0" smtClean="0">
                <a:latin typeface="Articulate" panose="02000503040000020004" pitchFamily="2" charset="0"/>
              </a:rPr>
              <a:t>Require </a:t>
            </a:r>
            <a:r>
              <a:rPr lang="en-US" dirty="0">
                <a:latin typeface="Articulate" panose="02000503040000020004" pitchFamily="2" charset="0"/>
              </a:rPr>
              <a:t>students to identify other OER about ratio</a:t>
            </a:r>
          </a:p>
          <a:p>
            <a:pPr marL="457200" indent="-457200">
              <a:buFont typeface="+mj-lt"/>
              <a:buAutoNum type="arabicPeriod"/>
            </a:pPr>
            <a:endParaRPr lang="en-US" sz="600" dirty="0" smtClean="0">
              <a:latin typeface="Articulate" panose="02000503040000020004" pitchFamily="2" charset="0"/>
            </a:endParaRPr>
          </a:p>
          <a:p>
            <a:pPr marL="457200" indent="-457200">
              <a:buFont typeface="+mj-lt"/>
              <a:buAutoNum type="arabicPeriod"/>
            </a:pPr>
            <a:r>
              <a:rPr lang="en-US" dirty="0" smtClean="0">
                <a:solidFill>
                  <a:schemeClr val="accent2">
                    <a:lumMod val="50000"/>
                  </a:schemeClr>
                </a:solidFill>
                <a:latin typeface="Articulate" panose="02000503040000020004" pitchFamily="2" charset="0"/>
              </a:rPr>
              <a:t>Provide </a:t>
            </a:r>
            <a:r>
              <a:rPr lang="en-US" dirty="0">
                <a:solidFill>
                  <a:schemeClr val="accent2">
                    <a:lumMod val="50000"/>
                  </a:schemeClr>
                </a:solidFill>
                <a:latin typeface="Articulate" panose="02000503040000020004" pitchFamily="2" charset="0"/>
              </a:rPr>
              <a:t>feedback on OER remixes and revisions</a:t>
            </a:r>
          </a:p>
          <a:p>
            <a:pPr marL="457200" indent="-457200">
              <a:buFont typeface="+mj-lt"/>
              <a:buAutoNum type="arabicPeriod"/>
            </a:pPr>
            <a:endParaRPr lang="en-US" sz="600" dirty="0" smtClean="0">
              <a:latin typeface="Articulate" panose="02000503040000020004" pitchFamily="2" charset="0"/>
            </a:endParaRPr>
          </a:p>
          <a:p>
            <a:pPr marL="457200" indent="-457200">
              <a:buFont typeface="+mj-lt"/>
              <a:buAutoNum type="arabicPeriod"/>
            </a:pPr>
            <a:r>
              <a:rPr lang="en-US" dirty="0" smtClean="0">
                <a:latin typeface="Articulate" panose="02000503040000020004" pitchFamily="2" charset="0"/>
              </a:rPr>
              <a:t>Share </a:t>
            </a:r>
            <a:r>
              <a:rPr lang="en-US" dirty="0">
                <a:latin typeface="Articulate" panose="02000503040000020004" pitchFamily="2" charset="0"/>
              </a:rPr>
              <a:t>student created OER </a:t>
            </a:r>
            <a:r>
              <a:rPr lang="en-US" dirty="0" smtClean="0">
                <a:latin typeface="Articulate" panose="02000503040000020004" pitchFamily="2" charset="0"/>
              </a:rPr>
              <a:t>online</a:t>
            </a:r>
            <a:endParaRPr lang="en-US" dirty="0"/>
          </a:p>
        </p:txBody>
      </p:sp>
      <p:sp>
        <p:nvSpPr>
          <p:cNvPr id="7" name="TextBox 6"/>
          <p:cNvSpPr txBox="1"/>
          <p:nvPr/>
        </p:nvSpPr>
        <p:spPr>
          <a:xfrm>
            <a:off x="609600" y="1151512"/>
            <a:ext cx="3118104" cy="2337078"/>
          </a:xfrm>
          <a:prstGeom prst="ellipse">
            <a:avLst/>
          </a:prstGeom>
          <a:ln w="76200"/>
        </p:spPr>
        <p:style>
          <a:lnRef idx="3">
            <a:schemeClr val="lt1"/>
          </a:lnRef>
          <a:fillRef idx="1">
            <a:schemeClr val="accent2"/>
          </a:fillRef>
          <a:effectRef idx="1">
            <a:schemeClr val="accent2"/>
          </a:effectRef>
          <a:fontRef idx="minor">
            <a:schemeClr val="lt1"/>
          </a:fontRef>
        </p:style>
        <p:txBody>
          <a:bodyPr wrap="square" lIns="274320" tIns="274320" rIns="274320" bIns="274320" rtlCol="0" anchor="ctr" anchorCtr="0">
            <a:noAutofit/>
          </a:bodyPr>
          <a:lstStyle/>
          <a:p>
            <a:pPr algn="ctr"/>
            <a:r>
              <a:rPr lang="en-US" sz="2400" b="1" dirty="0" smtClean="0">
                <a:solidFill>
                  <a:schemeClr val="bg1"/>
                </a:solidFill>
                <a:latin typeface="Articulate" panose="02000503040000020004" pitchFamily="2" charset="0"/>
              </a:rPr>
              <a:t>Open Your Classroom with OER</a:t>
            </a:r>
            <a:endParaRPr lang="en-US" sz="2400" b="1" dirty="0">
              <a:solidFill>
                <a:schemeClr val="bg1"/>
              </a:solidFill>
              <a:latin typeface="Articulate" panose="02000503040000020004" pitchFamily="2" charset="0"/>
            </a:endParaRPr>
          </a:p>
        </p:txBody>
      </p:sp>
      <p:sp>
        <p:nvSpPr>
          <p:cNvPr id="8" name="TextBox 7"/>
          <p:cNvSpPr txBox="1"/>
          <p:nvPr/>
        </p:nvSpPr>
        <p:spPr>
          <a:xfrm>
            <a:off x="163286" y="3733800"/>
            <a:ext cx="2340864" cy="2337078"/>
          </a:xfrm>
          <a:prstGeom prst="ellipse">
            <a:avLst/>
          </a:prstGeom>
          <a:solidFill>
            <a:srgbClr val="FFFF00"/>
          </a:solidFill>
          <a:ln w="76200">
            <a:noFill/>
          </a:ln>
          <a:effectLst/>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wrap="square" lIns="274320" tIns="274320" rIns="274320" bIns="274320" rtlCol="0" anchor="ctr" anchorCtr="0">
            <a:noAutofit/>
          </a:bodyPr>
          <a:lstStyle/>
          <a:p>
            <a:pPr algn="ctr"/>
            <a:endParaRPr lang="en-US" sz="2400" b="1" dirty="0">
              <a:solidFill>
                <a:schemeClr val="bg1"/>
              </a:solidFill>
              <a:latin typeface="Articulate" panose="02000503040000020004" pitchFamily="2" charset="0"/>
            </a:endParaRPr>
          </a:p>
        </p:txBody>
      </p:sp>
      <p:sp>
        <p:nvSpPr>
          <p:cNvPr id="9" name="Oval 8"/>
          <p:cNvSpPr/>
          <p:nvPr/>
        </p:nvSpPr>
        <p:spPr>
          <a:xfrm>
            <a:off x="762000" y="4191139"/>
            <a:ext cx="304800" cy="838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5" name="Group 14"/>
          <p:cNvGrpSpPr/>
          <p:nvPr/>
        </p:nvGrpSpPr>
        <p:grpSpPr>
          <a:xfrm>
            <a:off x="2371488" y="152400"/>
            <a:ext cx="2514600" cy="2133600"/>
            <a:chOff x="2371488" y="152400"/>
            <a:chExt cx="2514600" cy="2133600"/>
          </a:xfrm>
        </p:grpSpPr>
        <p:sp>
          <p:nvSpPr>
            <p:cNvPr id="12" name="Smiley Face 11"/>
            <p:cNvSpPr/>
            <p:nvPr/>
          </p:nvSpPr>
          <p:spPr>
            <a:xfrm>
              <a:off x="2371488" y="152400"/>
              <a:ext cx="2514600" cy="2133600"/>
            </a:xfrm>
            <a:prstGeom prst="smileyFace">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10000" y="701039"/>
              <a:ext cx="457200" cy="6705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3048000" y="708296"/>
              <a:ext cx="457200" cy="6633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0957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descr="C:\Users\dbrown\AppData\Local\Microsoft\Windows\Temporary Internet Files\Content.IE5\KF2NXEFX\MP900448452[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029200" y="3124200"/>
            <a:ext cx="3849904" cy="32243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brown\AppData\Local\Microsoft\Windows\Temporary Internet Files\Content.IE5\4WYSVCIS\MP900448543[1].jpg"/>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a:stretch/>
        </p:blipFill>
        <p:spPr bwMode="auto">
          <a:xfrm rot="16200000" flipH="1">
            <a:off x="1240749" y="1339628"/>
            <a:ext cx="2636158" cy="3569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dbrown\AppData\Local\Microsoft\Windows\Temporary Internet Files\Content.IE5\KF2NXEFX\MP90044845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7161" y="-29029"/>
            <a:ext cx="3733800" cy="3224358"/>
          </a:xfrm>
          <a:prstGeom prst="parallelogram">
            <a:avLst/>
          </a:prstGeom>
          <a:noFill/>
          <a:ln>
            <a:noFill/>
          </a:ln>
          <a:extLst>
            <a:ext uri="{909E8E84-426E-40DD-AFC4-6F175D3DCCD1}">
              <a14:hiddenFill xmlns:a14="http://schemas.microsoft.com/office/drawing/2010/main">
                <a:solidFill>
                  <a:srgbClr val="FFFFFF"/>
                </a:solidFill>
              </a14:hiddenFill>
            </a:ext>
          </a:extLst>
        </p:spPr>
      </p:pic>
      <p:pic>
        <p:nvPicPr>
          <p:cNvPr id="8" name="Picture 4" descr="C:\Users\dbrown\AppData\Local\Microsoft\Windows\Temporary Internet Files\Content.IE5\KF2NXEFX\MP900448452[1].jpg"/>
          <p:cNvPicPr>
            <a:picLocks noChangeAspect="1" noChangeArrowheads="1"/>
          </p:cNvPicPr>
          <p:nvPr/>
        </p:nvPicPr>
        <p:blipFill>
          <a:blip r:embed="rId7">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488407" flipH="1">
            <a:off x="2804840" y="166915"/>
            <a:ext cx="3733800" cy="3224358"/>
          </a:xfrm>
          <a:prstGeom prst="parallelogram">
            <a:avLst/>
          </a:prstGeom>
          <a:noFill/>
          <a:ln>
            <a:noFill/>
          </a:ln>
          <a:extLst>
            <a:ext uri="{909E8E84-426E-40DD-AFC4-6F175D3DCCD1}">
              <a14:hiddenFill xmlns:a14="http://schemas.microsoft.com/office/drawing/2010/main">
                <a:solidFill>
                  <a:srgbClr val="FFFFFF"/>
                </a:solidFill>
              </a14:hiddenFill>
            </a:ext>
          </a:extLst>
        </p:spPr>
      </p:pic>
      <p:pic>
        <p:nvPicPr>
          <p:cNvPr id="2051" name="Picture 3" descr="C:\Users\dbrown\AppData\Local\Microsoft\Windows\Temporary Internet Files\Content.IE5\4WYSVCIS\MP900448543[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2322" y="1499842"/>
            <a:ext cx="4870495" cy="329712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730557" y="3284401"/>
            <a:ext cx="5667375" cy="2645591"/>
            <a:chOff x="1752600" y="3840480"/>
            <a:chExt cx="5667375" cy="2645591"/>
          </a:xfrm>
        </p:grpSpPr>
        <p:sp>
          <p:nvSpPr>
            <p:cNvPr id="12" name="Cube 11"/>
            <p:cNvSpPr/>
            <p:nvPr/>
          </p:nvSpPr>
          <p:spPr>
            <a:xfrm>
              <a:off x="1866900" y="5562600"/>
              <a:ext cx="5553075" cy="228600"/>
            </a:xfrm>
            <a:prstGeom prst="cube">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828800" y="4191000"/>
              <a:ext cx="0" cy="229507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81200" y="3916680"/>
              <a:ext cx="0" cy="25603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52600" y="4419600"/>
              <a:ext cx="2795587" cy="76653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81200" y="4267200"/>
              <a:ext cx="2566987" cy="6858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752600" y="4267200"/>
              <a:ext cx="228600" cy="1524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828800" y="4963886"/>
              <a:ext cx="228600" cy="1524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981200" y="4267200"/>
              <a:ext cx="2468880" cy="72843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828800" y="4419600"/>
              <a:ext cx="2719387" cy="7665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95800" y="4114800"/>
              <a:ext cx="0" cy="229507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162800" y="4181929"/>
              <a:ext cx="0" cy="229507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48200" y="3840480"/>
              <a:ext cx="0" cy="25603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315200" y="4038600"/>
              <a:ext cx="0" cy="23774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086600" y="4267200"/>
              <a:ext cx="228600" cy="1524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162800" y="4963886"/>
              <a:ext cx="228600" cy="1524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343400" y="4332514"/>
              <a:ext cx="274320" cy="18288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419600" y="5029200"/>
              <a:ext cx="274320" cy="18288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617720" y="4245882"/>
              <a:ext cx="2468880" cy="72843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465320" y="4398282"/>
              <a:ext cx="2719387" cy="7665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43413" y="4398282"/>
              <a:ext cx="2795587" cy="76653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12356" y="4245882"/>
              <a:ext cx="2879044" cy="78331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33" name="Picture 2" descr="C:\Users\dbrown\AppData\Local\Microsoft\Windows\Temporary Internet Files\Content.IE5\4WYSVCIS\MP900448543[1].jpg"/>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a:stretch/>
        </p:blipFill>
        <p:spPr bwMode="auto">
          <a:xfrm flipH="1">
            <a:off x="4732286" y="328153"/>
            <a:ext cx="4165743" cy="62586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4" name="Text Placeholder 3"/>
          <p:cNvSpPr txBox="1">
            <a:spLocks/>
          </p:cNvSpPr>
          <p:nvPr/>
        </p:nvSpPr>
        <p:spPr>
          <a:xfrm>
            <a:off x="4953000" y="228600"/>
            <a:ext cx="3697989" cy="359244"/>
          </a:xfrm>
          <a:prstGeom prst="rect">
            <a:avLst/>
          </a:prstGeom>
          <a:solidFill>
            <a:srgbClr val="FFFFFF"/>
          </a:solidFill>
          <a:ln w="25400" cap="flat" cmpd="sng" algn="ctr">
            <a:solidFill>
              <a:schemeClr val="bg1">
                <a:lumMod val="95000"/>
              </a:schemeClr>
            </a:solid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lgn="ctr"/>
            <a:r>
              <a:rPr lang="en-US" sz="2000" b="1" smtClean="0"/>
              <a:t>Open Instructional Strategies</a:t>
            </a:r>
            <a:endParaRPr lang="en-US" sz="2000" b="1" dirty="0"/>
          </a:p>
        </p:txBody>
      </p:sp>
    </p:spTree>
    <p:extLst>
      <p:ext uri="{BB962C8B-B14F-4D97-AF65-F5344CB8AC3E}">
        <p14:creationId xmlns:p14="http://schemas.microsoft.com/office/powerpoint/2010/main" val="752895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pen Pedagogy"/>
          <p:cNvSpPr txBox="1">
            <a:spLocks/>
          </p:cNvSpPr>
          <p:nvPr/>
        </p:nvSpPr>
        <p:spPr>
          <a:xfrm>
            <a:off x="685800" y="1143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5">
                    <a:lumMod val="75000"/>
                  </a:schemeClr>
                </a:solidFill>
              </a:rPr>
              <a:t>Open Pedagogy</a:t>
            </a:r>
            <a:endParaRPr lang="en-US" sz="3200" b="1" dirty="0">
              <a:solidFill>
                <a:schemeClr val="accent5">
                  <a:lumMod val="75000"/>
                </a:schemeClr>
              </a:solidFill>
            </a:endParaRPr>
          </a:p>
        </p:txBody>
      </p:sp>
      <p:sp>
        <p:nvSpPr>
          <p:cNvPr id="7" name="Clarifier"/>
          <p:cNvSpPr txBox="1">
            <a:spLocks/>
          </p:cNvSpPr>
          <p:nvPr/>
        </p:nvSpPr>
        <p:spPr>
          <a:xfrm>
            <a:off x="1143000" y="2384425"/>
            <a:ext cx="6400800" cy="1730375"/>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dirty="0" smtClean="0">
                <a:solidFill>
                  <a:schemeClr val="bg1"/>
                </a:solidFill>
              </a:rPr>
              <a:t>leverages the reuse, revise, remix, redistribute permissions of open educational resources in order to enable students to extend and improve the official instructional materials.</a:t>
            </a:r>
            <a:r>
              <a:rPr lang="en-US" sz="2200" dirty="0" smtClean="0">
                <a:solidFill>
                  <a:schemeClr val="tx1">
                    <a:tint val="75000"/>
                  </a:schemeClr>
                </a:solidFill>
              </a:rPr>
              <a:t>..</a:t>
            </a:r>
            <a:r>
              <a:rPr lang="en-US" sz="2200" b="1" i="1" dirty="0" smtClean="0">
                <a:solidFill>
                  <a:schemeClr val="tx1">
                    <a:tint val="75000"/>
                  </a:schemeClr>
                </a:solidFill>
              </a:rPr>
              <a:t>the </a:t>
            </a:r>
            <a:r>
              <a:rPr lang="en-US" sz="2200" b="1" i="1" dirty="0">
                <a:solidFill>
                  <a:schemeClr val="tx1">
                    <a:tint val="75000"/>
                  </a:schemeClr>
                </a:solidFill>
              </a:rPr>
              <a:t>assignment is impossible without the permissions granted by open licenses</a:t>
            </a:r>
            <a:r>
              <a:rPr lang="en-US" sz="2200" b="1" i="1" dirty="0" smtClean="0">
                <a:solidFill>
                  <a:schemeClr val="tx1">
                    <a:tint val="75000"/>
                  </a:schemeClr>
                </a:solidFill>
              </a:rPr>
              <a:t>.</a:t>
            </a:r>
            <a:r>
              <a:rPr lang="en-US" sz="2200" dirty="0" smtClean="0">
                <a:solidFill>
                  <a:schemeClr val="tx1">
                    <a:tint val="75000"/>
                  </a:schemeClr>
                </a:solidFill>
              </a:rPr>
              <a:t> </a:t>
            </a:r>
            <a:endParaRPr lang="en-US" sz="2200" dirty="0">
              <a:solidFill>
                <a:schemeClr val="tx1">
                  <a:tint val="75000"/>
                </a:schemeClr>
              </a:solidFill>
            </a:endParaRPr>
          </a:p>
        </p:txBody>
      </p:sp>
      <p:sp>
        <p:nvSpPr>
          <p:cNvPr id="5" name="Definition"/>
          <p:cNvSpPr txBox="1">
            <a:spLocks/>
          </p:cNvSpPr>
          <p:nvPr/>
        </p:nvSpPr>
        <p:spPr>
          <a:xfrm>
            <a:off x="1143000" y="2384425"/>
            <a:ext cx="6400800" cy="243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dirty="0" smtClean="0">
                <a:solidFill>
                  <a:schemeClr val="tx1">
                    <a:tint val="75000"/>
                  </a:schemeClr>
                </a:solidFill>
              </a:rPr>
              <a:t>leverages </a:t>
            </a:r>
            <a:r>
              <a:rPr lang="en-US" sz="2200" dirty="0">
                <a:solidFill>
                  <a:schemeClr val="tx1">
                    <a:tint val="75000"/>
                  </a:schemeClr>
                </a:solidFill>
              </a:rPr>
              <a:t>the reuse, revise, remix, </a:t>
            </a:r>
            <a:r>
              <a:rPr lang="en-US" sz="2200" dirty="0" smtClean="0">
                <a:solidFill>
                  <a:schemeClr val="tx1">
                    <a:tint val="75000"/>
                  </a:schemeClr>
                </a:solidFill>
              </a:rPr>
              <a:t>and redistribute </a:t>
            </a:r>
            <a:r>
              <a:rPr lang="en-US" sz="2200" dirty="0">
                <a:solidFill>
                  <a:schemeClr val="tx1">
                    <a:tint val="75000"/>
                  </a:schemeClr>
                </a:solidFill>
              </a:rPr>
              <a:t>permissions of open educational resources in order to enable students to extend and improve the official instructional </a:t>
            </a:r>
            <a:r>
              <a:rPr lang="en-US" sz="2200" dirty="0" smtClean="0">
                <a:solidFill>
                  <a:schemeClr val="tx1">
                    <a:tint val="75000"/>
                  </a:schemeClr>
                </a:solidFill>
              </a:rPr>
              <a:t>materials.</a:t>
            </a:r>
          </a:p>
          <a:p>
            <a:pPr marL="0" indent="0">
              <a:buNone/>
            </a:pPr>
            <a:endParaRPr lang="en-US" sz="2200" dirty="0" smtClean="0">
              <a:solidFill>
                <a:schemeClr val="tx1">
                  <a:tint val="75000"/>
                </a:schemeClr>
              </a:solidFill>
            </a:endParaRPr>
          </a:p>
          <a:p>
            <a:pPr marL="0" indent="0">
              <a:buNone/>
            </a:pPr>
            <a:r>
              <a:rPr lang="en-US" sz="2200" dirty="0" smtClean="0">
                <a:solidFill>
                  <a:schemeClr val="tx1">
                    <a:tint val="75000"/>
                  </a:schemeClr>
                </a:solidFill>
              </a:rPr>
              <a:t>-David Wiley, OER Expert</a:t>
            </a:r>
            <a:endParaRPr lang="en-US" sz="2200" dirty="0">
              <a:solidFill>
                <a:schemeClr val="tx1">
                  <a:tint val="75000"/>
                </a:schemeClr>
              </a:solidFill>
            </a:endParaRPr>
          </a:p>
        </p:txBody>
      </p:sp>
      <p:grpSp>
        <p:nvGrpSpPr>
          <p:cNvPr id="2" name="Group 1"/>
          <p:cNvGrpSpPr/>
          <p:nvPr/>
        </p:nvGrpSpPr>
        <p:grpSpPr>
          <a:xfrm>
            <a:off x="6629400" y="2541141"/>
            <a:ext cx="2332718" cy="3584891"/>
            <a:chOff x="6629400" y="2541141"/>
            <a:chExt cx="2332718" cy="3584891"/>
          </a:xfrm>
        </p:grpSpPr>
        <p:pic>
          <p:nvPicPr>
            <p:cNvPr id="2050" name="D. Wiley" descr="https://creativecommons.org/wp-content/uploads/2013/09/david-wiley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629400" y="2541141"/>
              <a:ext cx="2332718" cy="3499077"/>
            </a:xfrm>
            <a:prstGeom prst="rect">
              <a:avLst/>
            </a:prstGeom>
            <a:noFill/>
            <a:extLst>
              <a:ext uri="{909E8E84-426E-40DD-AFC4-6F175D3DCCD1}">
                <a14:hiddenFill xmlns:a14="http://schemas.microsoft.com/office/drawing/2010/main">
                  <a:solidFill>
                    <a:srgbClr val="FFFFFF"/>
                  </a:solidFill>
                </a14:hiddenFill>
              </a:ext>
            </a:extLst>
          </p:spPr>
        </p:pic>
        <p:sp>
          <p:nvSpPr>
            <p:cNvPr id="6" name="CC BY"/>
            <p:cNvSpPr>
              <a:spLocks noChangeArrowheads="1"/>
            </p:cNvSpPr>
            <p:nvPr/>
          </p:nvSpPr>
          <p:spPr bwMode="auto">
            <a:xfrm rot="10800000" flipH="1" flipV="1">
              <a:off x="7024462" y="5572034"/>
              <a:ext cx="1752600"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fontAlgn="base">
                <a:spcBef>
                  <a:spcPct val="0"/>
                </a:spcBef>
                <a:spcAft>
                  <a:spcPct val="0"/>
                </a:spcAft>
              </a:pPr>
              <a:r>
                <a:rPr kumimoji="0" lang="en-US" altLang="en-US" sz="1200" b="0" i="0" u="none" strike="noStrike" cap="none" normalizeH="0" baseline="0" dirty="0" smtClean="0">
                  <a:ln>
                    <a:noFill/>
                  </a:ln>
                  <a:solidFill>
                    <a:srgbClr val="4374B7"/>
                  </a:solidFill>
                  <a:effectLst/>
                  <a:latin typeface="inherit"/>
                  <a:cs typeface="Arial" pitchFamily="34" charset="0"/>
                  <a:hlinkClick r:id="rId5"/>
                </a:rPr>
                <a:t>In the McKay School of Education</a:t>
              </a:r>
              <a:r>
                <a:rPr kumimoji="0" lang="en-US" altLang="en-US" sz="1200" b="0" i="0" u="none" strike="noStrike" cap="none" normalizeH="0" baseline="0" dirty="0" smtClean="0">
                  <a:ln>
                    <a:noFill/>
                  </a:ln>
                  <a:solidFill>
                    <a:srgbClr val="222222"/>
                  </a:solidFill>
                  <a:effectLst/>
                  <a:latin typeface="Helvetica Neue"/>
                  <a:cs typeface="Arial" pitchFamily="34" charset="0"/>
                </a:rPr>
                <a:t> / Mark A. </a:t>
              </a:r>
              <a:r>
                <a:rPr kumimoji="0" lang="en-US" altLang="en-US" sz="1200" b="0" i="0" u="none" strike="noStrike" cap="none" normalizeH="0" baseline="0" dirty="0" err="1" smtClean="0">
                  <a:ln>
                    <a:noFill/>
                  </a:ln>
                  <a:solidFill>
                    <a:srgbClr val="222222"/>
                  </a:solidFill>
                  <a:effectLst/>
                  <a:latin typeface="Helvetica Neue"/>
                  <a:cs typeface="Arial" pitchFamily="34" charset="0"/>
                </a:rPr>
                <a:t>Philbrick</a:t>
              </a:r>
              <a:r>
                <a:rPr kumimoji="0" lang="en-US" altLang="en-US" sz="1200" b="0" i="0" u="none" strike="noStrike" cap="none" normalizeH="0" baseline="0" dirty="0" smtClean="0">
                  <a:ln>
                    <a:noFill/>
                  </a:ln>
                  <a:solidFill>
                    <a:srgbClr val="222222"/>
                  </a:solidFill>
                  <a:effectLst/>
                  <a:latin typeface="Helvetica Neue"/>
                  <a:cs typeface="Arial" pitchFamily="34" charset="0"/>
                </a:rPr>
                <a:t> / </a:t>
              </a:r>
              <a:r>
                <a:rPr kumimoji="0" lang="en-US" altLang="en-US" sz="1200" b="0" i="0" u="none" strike="noStrike" cap="none" normalizeH="0" baseline="0" dirty="0" smtClean="0">
                  <a:ln>
                    <a:noFill/>
                  </a:ln>
                  <a:solidFill>
                    <a:srgbClr val="4374B7"/>
                  </a:solidFill>
                  <a:effectLst/>
                  <a:latin typeface="inherit"/>
                  <a:cs typeface="Arial" pitchFamily="34" charset="0"/>
                  <a:hlinkClick r:id="rId6"/>
                </a:rPr>
                <a:t>CC BY</a:t>
              </a:r>
              <a:r>
                <a:rPr kumimoji="0" lang="en-US" altLang="en-US" sz="5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91422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3000"/>
                                        <p:tgtEl>
                                          <p:spTgt spid="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3000"/>
                                        <p:tgtEl>
                                          <p:spTgt spid="5">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3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85800" y="1143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5">
                    <a:lumMod val="75000"/>
                  </a:schemeClr>
                </a:solidFill>
              </a:rPr>
              <a:t>Open Pedagogy</a:t>
            </a:r>
            <a:endParaRPr lang="en-US" sz="3200" b="1" dirty="0">
              <a:solidFill>
                <a:schemeClr val="accent5">
                  <a:lumMod val="75000"/>
                </a:schemeClr>
              </a:solidFill>
            </a:endParaRPr>
          </a:p>
        </p:txBody>
      </p:sp>
      <p:sp>
        <p:nvSpPr>
          <p:cNvPr id="9" name="Subtitle 2"/>
          <p:cNvSpPr txBox="1">
            <a:spLocks/>
          </p:cNvSpPr>
          <p:nvPr/>
        </p:nvSpPr>
        <p:spPr>
          <a:xfrm>
            <a:off x="1143000" y="2362200"/>
            <a:ext cx="6400800" cy="4349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i="1" dirty="0" smtClean="0">
                <a:solidFill>
                  <a:schemeClr val="tx1">
                    <a:tint val="75000"/>
                  </a:schemeClr>
                </a:solidFill>
              </a:rPr>
              <a:t>The use of OER can transform teaching and learning</a:t>
            </a:r>
            <a:endParaRPr lang="en-US" sz="2200" i="1" dirty="0">
              <a:solidFill>
                <a:schemeClr val="tx1">
                  <a:tint val="75000"/>
                </a:schemeClr>
              </a:solidFill>
            </a:endParaRPr>
          </a:p>
        </p:txBody>
      </p:sp>
      <p:sp>
        <p:nvSpPr>
          <p:cNvPr id="18" name="Subtitle 2"/>
          <p:cNvSpPr txBox="1">
            <a:spLocks/>
          </p:cNvSpPr>
          <p:nvPr/>
        </p:nvSpPr>
        <p:spPr>
          <a:xfrm>
            <a:off x="1122993" y="3048000"/>
            <a:ext cx="4363407"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tx1">
                    <a:tint val="75000"/>
                  </a:schemeClr>
                </a:solidFill>
              </a:rPr>
              <a:t>Isolation</a:t>
            </a:r>
            <a:endParaRPr lang="en-US" sz="2000" b="1" dirty="0">
              <a:solidFill>
                <a:schemeClr val="tx1">
                  <a:tint val="75000"/>
                </a:schemeClr>
              </a:solidFill>
            </a:endParaRPr>
          </a:p>
        </p:txBody>
      </p:sp>
      <p:sp>
        <p:nvSpPr>
          <p:cNvPr id="22" name="Subtitle 2"/>
          <p:cNvSpPr txBox="1">
            <a:spLocks/>
          </p:cNvSpPr>
          <p:nvPr/>
        </p:nvSpPr>
        <p:spPr>
          <a:xfrm>
            <a:off x="1887376" y="3364865"/>
            <a:ext cx="2834640" cy="3657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31859C"/>
                </a:solidFill>
              </a:rPr>
              <a:t>Collaboration</a:t>
            </a:r>
            <a:endParaRPr lang="en-US" sz="2000" b="1" dirty="0">
              <a:solidFill>
                <a:srgbClr val="31859C"/>
              </a:solidFill>
            </a:endParaRPr>
          </a:p>
        </p:txBody>
      </p:sp>
      <p:sp>
        <p:nvSpPr>
          <p:cNvPr id="23" name="Subtitle 2"/>
          <p:cNvSpPr txBox="1">
            <a:spLocks/>
          </p:cNvSpPr>
          <p:nvPr/>
        </p:nvSpPr>
        <p:spPr>
          <a:xfrm>
            <a:off x="1122993" y="3811588"/>
            <a:ext cx="4363407"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tx1">
                    <a:tint val="75000"/>
                  </a:schemeClr>
                </a:solidFill>
              </a:rPr>
              <a:t>Consuming</a:t>
            </a:r>
            <a:endParaRPr lang="en-US" sz="2000" b="1" dirty="0">
              <a:solidFill>
                <a:schemeClr val="tx1">
                  <a:tint val="75000"/>
                </a:schemeClr>
              </a:solidFill>
            </a:endParaRPr>
          </a:p>
        </p:txBody>
      </p:sp>
      <p:sp>
        <p:nvSpPr>
          <p:cNvPr id="24" name="Subtitle 2"/>
          <p:cNvSpPr txBox="1">
            <a:spLocks/>
          </p:cNvSpPr>
          <p:nvPr/>
        </p:nvSpPr>
        <p:spPr>
          <a:xfrm>
            <a:off x="1887376" y="4128453"/>
            <a:ext cx="2834640" cy="3657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31859C"/>
                </a:solidFill>
              </a:rPr>
              <a:t>Creating</a:t>
            </a:r>
            <a:endParaRPr lang="en-US" sz="2000" b="1" dirty="0">
              <a:solidFill>
                <a:srgbClr val="31859C"/>
              </a:solidFill>
            </a:endParaRPr>
          </a:p>
        </p:txBody>
      </p:sp>
      <p:sp>
        <p:nvSpPr>
          <p:cNvPr id="25" name="Subtitle 2"/>
          <p:cNvSpPr txBox="1">
            <a:spLocks/>
          </p:cNvSpPr>
          <p:nvPr/>
        </p:nvSpPr>
        <p:spPr>
          <a:xfrm>
            <a:off x="1122993" y="4575175"/>
            <a:ext cx="4363407"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tx1">
                    <a:tint val="75000"/>
                  </a:schemeClr>
                </a:solidFill>
              </a:rPr>
              <a:t>Generic</a:t>
            </a:r>
            <a:endParaRPr lang="en-US" sz="2000" b="1" dirty="0">
              <a:solidFill>
                <a:schemeClr val="tx1">
                  <a:tint val="75000"/>
                </a:schemeClr>
              </a:solidFill>
            </a:endParaRPr>
          </a:p>
        </p:txBody>
      </p:sp>
      <p:sp>
        <p:nvSpPr>
          <p:cNvPr id="26" name="Subtitle 2"/>
          <p:cNvSpPr txBox="1">
            <a:spLocks/>
          </p:cNvSpPr>
          <p:nvPr/>
        </p:nvSpPr>
        <p:spPr>
          <a:xfrm>
            <a:off x="1887376" y="4892040"/>
            <a:ext cx="2834640" cy="3657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31859C"/>
                </a:solidFill>
              </a:rPr>
              <a:t>Personal</a:t>
            </a:r>
            <a:endParaRPr lang="en-US" sz="2000" b="1" dirty="0">
              <a:solidFill>
                <a:srgbClr val="31859C"/>
              </a:solidFill>
            </a:endParaRPr>
          </a:p>
        </p:txBody>
      </p:sp>
      <p:sp>
        <p:nvSpPr>
          <p:cNvPr id="3" name="TextBox 2"/>
          <p:cNvSpPr txBox="1"/>
          <p:nvPr/>
        </p:nvSpPr>
        <p:spPr>
          <a:xfrm>
            <a:off x="1143000" y="2362200"/>
            <a:ext cx="7561943" cy="430887"/>
          </a:xfrm>
          <a:prstGeom prst="rect">
            <a:avLst/>
          </a:prstGeom>
          <a:noFill/>
        </p:spPr>
        <p:txBody>
          <a:bodyPr wrap="square" rtlCol="0">
            <a:spAutoFit/>
          </a:bodyPr>
          <a:lstStyle/>
          <a:p>
            <a:r>
              <a:rPr lang="en-US" sz="2200" i="1" dirty="0" smtClean="0">
                <a:solidFill>
                  <a:schemeClr val="tx1">
                    <a:tint val="75000"/>
                  </a:schemeClr>
                </a:solidFill>
              </a:rPr>
              <a:t>Strategies to open your classroom </a:t>
            </a:r>
            <a:r>
              <a:rPr lang="en-US" sz="2200" i="1" dirty="0">
                <a:solidFill>
                  <a:schemeClr val="tx1">
                    <a:tint val="75000"/>
                  </a:schemeClr>
                </a:solidFill>
              </a:rPr>
              <a:t>with OER </a:t>
            </a:r>
            <a:r>
              <a:rPr lang="en-US" sz="2200" i="1" dirty="0" smtClean="0">
                <a:solidFill>
                  <a:schemeClr val="tx1">
                    <a:tint val="75000"/>
                  </a:schemeClr>
                </a:solidFill>
              </a:rPr>
              <a:t>require:</a:t>
            </a:r>
            <a:endParaRPr lang="en-US" sz="2200" i="1" dirty="0">
              <a:solidFill>
                <a:schemeClr val="tx1">
                  <a:tint val="75000"/>
                </a:schemeClr>
              </a:solidFill>
            </a:endParaRPr>
          </a:p>
        </p:txBody>
      </p:sp>
      <p:sp>
        <p:nvSpPr>
          <p:cNvPr id="30" name="Subtitle 2"/>
          <p:cNvSpPr txBox="1">
            <a:spLocks/>
          </p:cNvSpPr>
          <p:nvPr/>
        </p:nvSpPr>
        <p:spPr>
          <a:xfrm>
            <a:off x="1950030" y="3364865"/>
            <a:ext cx="2709333"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31859C"/>
                </a:solidFill>
              </a:rPr>
              <a:t>Student use of OER</a:t>
            </a:r>
            <a:endParaRPr lang="en-US" sz="2000" b="1" dirty="0">
              <a:solidFill>
                <a:srgbClr val="31859C"/>
              </a:solidFill>
            </a:endParaRPr>
          </a:p>
        </p:txBody>
      </p:sp>
      <p:sp>
        <p:nvSpPr>
          <p:cNvPr id="31" name="Subtitle 2"/>
          <p:cNvSpPr txBox="1">
            <a:spLocks/>
          </p:cNvSpPr>
          <p:nvPr/>
        </p:nvSpPr>
        <p:spPr>
          <a:xfrm>
            <a:off x="1950030" y="4044633"/>
            <a:ext cx="627957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31859C"/>
                </a:solidFill>
              </a:rPr>
              <a:t>Student contribution to lesson development</a:t>
            </a:r>
            <a:endParaRPr lang="en-US" sz="2000" b="1" dirty="0">
              <a:solidFill>
                <a:srgbClr val="31859C"/>
              </a:solidFill>
            </a:endParaRPr>
          </a:p>
        </p:txBody>
      </p:sp>
      <p:sp>
        <p:nvSpPr>
          <p:cNvPr id="32" name="Subtitle 2"/>
          <p:cNvSpPr txBox="1">
            <a:spLocks/>
          </p:cNvSpPr>
          <p:nvPr/>
        </p:nvSpPr>
        <p:spPr>
          <a:xfrm>
            <a:off x="1950030" y="4724400"/>
            <a:ext cx="627957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31859C"/>
                </a:solidFill>
              </a:rPr>
              <a:t>Sharing between students and teachers</a:t>
            </a:r>
            <a:endParaRPr lang="en-US" sz="2000" b="1" dirty="0">
              <a:solidFill>
                <a:srgbClr val="31859C"/>
              </a:solidFill>
            </a:endParaRPr>
          </a:p>
        </p:txBody>
      </p:sp>
    </p:spTree>
    <p:extLst>
      <p:ext uri="{BB962C8B-B14F-4D97-AF65-F5344CB8AC3E}">
        <p14:creationId xmlns:p14="http://schemas.microsoft.com/office/powerpoint/2010/main" val="300772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1000"/>
                                        <p:tgtEl>
                                          <p:spTgt spid="18"/>
                                        </p:tgtEl>
                                      </p:cBhvr>
                                    </p:animEffect>
                                    <p:set>
                                      <p:cBhvr>
                                        <p:cTn id="16" dur="1" fill="hold">
                                          <p:stCondLst>
                                            <p:cond delay="999"/>
                                          </p:stCondLst>
                                        </p:cTn>
                                        <p:tgtEl>
                                          <p:spTgt spid="1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1000"/>
                                        <p:tgtEl>
                                          <p:spTgt spid="23"/>
                                        </p:tgtEl>
                                      </p:cBhvr>
                                    </p:animEffect>
                                    <p:set>
                                      <p:cBhvr>
                                        <p:cTn id="27" dur="1" fill="hold">
                                          <p:stCondLst>
                                            <p:cond delay="999"/>
                                          </p:stCondLst>
                                        </p:cTn>
                                        <p:tgtEl>
                                          <p:spTgt spid="23"/>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1000"/>
                                        <p:tgtEl>
                                          <p:spTgt spid="25"/>
                                        </p:tgtEl>
                                      </p:cBhvr>
                                    </p:animEffect>
                                    <p:set>
                                      <p:cBhvr>
                                        <p:cTn id="38" dur="1" fill="hold">
                                          <p:stCondLst>
                                            <p:cond delay="999"/>
                                          </p:stCondLst>
                                        </p:cTn>
                                        <p:tgtEl>
                                          <p:spTgt spid="25"/>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2" nodeType="clickEffect">
                                  <p:stCondLst>
                                    <p:cond delay="0"/>
                                  </p:stCondLst>
                                  <p:childTnLst>
                                    <p:animEffect transition="out" filter="fade">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par>
                                <p:cTn id="49" presetID="10" presetClass="exit" presetSubtype="0" fill="hold" grpId="2" nodeType="withEffect">
                                  <p:stCondLst>
                                    <p:cond delay="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10" presetClass="exit" presetSubtype="0" fill="hold" grpId="2" nodeType="withEffect">
                                  <p:stCondLst>
                                    <p:cond delay="0"/>
                                  </p:stCondLst>
                                  <p:childTnLst>
                                    <p:animEffect transition="out" filter="fade">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8" grpId="0"/>
      <p:bldP spid="18" grpId="1"/>
      <p:bldP spid="18" grpId="2"/>
      <p:bldP spid="22" grpId="0"/>
      <p:bldP spid="22" grpId="1"/>
      <p:bldP spid="23" grpId="0"/>
      <p:bldP spid="23" grpId="1"/>
      <p:bldP spid="23" grpId="2"/>
      <p:bldP spid="24" grpId="0"/>
      <p:bldP spid="24" grpId="1"/>
      <p:bldP spid="25" grpId="0"/>
      <p:bldP spid="25" grpId="1"/>
      <p:bldP spid="25" grpId="2"/>
      <p:bldP spid="26" grpId="0"/>
      <p:bldP spid="26" grpId="1"/>
      <p:bldP spid="3"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loom's Taxonomy"/>
          <p:cNvSpPr txBox="1">
            <a:spLocks/>
          </p:cNvSpPr>
          <p:nvPr/>
        </p:nvSpPr>
        <p:spPr>
          <a:xfrm>
            <a:off x="2895600" y="4492010"/>
            <a:ext cx="4191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5">
                    <a:lumMod val="75000"/>
                  </a:schemeClr>
                </a:solidFill>
              </a:rPr>
              <a:t>OER Bloom‘s Taxonomy</a:t>
            </a:r>
            <a:endParaRPr lang="en-US" sz="3200" b="1" dirty="0">
              <a:solidFill>
                <a:schemeClr val="accent5">
                  <a:lumMod val="75000"/>
                </a:schemeClr>
              </a:solidFill>
            </a:endParaRPr>
          </a:p>
        </p:txBody>
      </p:sp>
      <p:sp>
        <p:nvSpPr>
          <p:cNvPr id="25" name="Shape 24"/>
          <p:cNvSpPr/>
          <p:nvPr/>
        </p:nvSpPr>
        <p:spPr>
          <a:xfrm rot="562113">
            <a:off x="2091478" y="1689422"/>
            <a:ext cx="5587182" cy="4692239"/>
          </a:xfrm>
          <a:prstGeom prst="swooshArrow">
            <a:avLst>
              <a:gd name="adj1" fmla="val 16310"/>
              <a:gd name="adj2" fmla="val 31370"/>
            </a:avLst>
          </a:prstGeom>
          <a:solidFill>
            <a:srgbClr val="31859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5"/>
          <p:cNvSpPr/>
          <p:nvPr/>
        </p:nvSpPr>
        <p:spPr>
          <a:xfrm>
            <a:off x="5349261" y="2936904"/>
            <a:ext cx="141093" cy="137160"/>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7" name="Oval 26"/>
          <p:cNvSpPr/>
          <p:nvPr/>
        </p:nvSpPr>
        <p:spPr>
          <a:xfrm>
            <a:off x="6062773" y="2819400"/>
            <a:ext cx="141093" cy="169913"/>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8" name="Oval 27"/>
          <p:cNvSpPr/>
          <p:nvPr/>
        </p:nvSpPr>
        <p:spPr>
          <a:xfrm>
            <a:off x="4724400" y="3139440"/>
            <a:ext cx="141093" cy="137160"/>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9" name="Freeform 28"/>
          <p:cNvSpPr/>
          <p:nvPr/>
        </p:nvSpPr>
        <p:spPr>
          <a:xfrm>
            <a:off x="5476655" y="1891064"/>
            <a:ext cx="847945" cy="623537"/>
          </a:xfrm>
          <a:custGeom>
            <a:avLst/>
            <a:gdLst>
              <a:gd name="connsiteX0" fmla="*/ 0 w 2057222"/>
              <a:gd name="connsiteY0" fmla="*/ 0 h 808736"/>
              <a:gd name="connsiteX1" fmla="*/ 2057222 w 2057222"/>
              <a:gd name="connsiteY1" fmla="*/ 0 h 808736"/>
              <a:gd name="connsiteX2" fmla="*/ 2057222 w 2057222"/>
              <a:gd name="connsiteY2" fmla="*/ 808736 h 808736"/>
              <a:gd name="connsiteX3" fmla="*/ 0 w 2057222"/>
              <a:gd name="connsiteY3" fmla="*/ 808736 h 808736"/>
              <a:gd name="connsiteX4" fmla="*/ 0 w 2057222"/>
              <a:gd name="connsiteY4" fmla="*/ 0 h 808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222" h="808736">
                <a:moveTo>
                  <a:pt x="0" y="0"/>
                </a:moveTo>
                <a:lnTo>
                  <a:pt x="2057222" y="0"/>
                </a:lnTo>
                <a:lnTo>
                  <a:pt x="2057222" y="808736"/>
                </a:lnTo>
                <a:lnTo>
                  <a:pt x="0" y="8087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b" anchorCtr="0">
            <a:noAutofit/>
          </a:bodyPr>
          <a:lstStyle/>
          <a:p>
            <a:pPr lvl="0" defTabSz="889000">
              <a:lnSpc>
                <a:spcPct val="90000"/>
              </a:lnSpc>
              <a:spcBef>
                <a:spcPct val="0"/>
              </a:spcBef>
              <a:spcAft>
                <a:spcPct val="35000"/>
              </a:spcAft>
            </a:pPr>
            <a:r>
              <a:rPr lang="en-US" sz="2000" b="1" dirty="0">
                <a:solidFill>
                  <a:schemeClr val="tx1">
                    <a:tint val="75000"/>
                  </a:schemeClr>
                </a:solidFill>
              </a:rPr>
              <a:t>Create</a:t>
            </a:r>
          </a:p>
        </p:txBody>
      </p:sp>
      <p:sp>
        <p:nvSpPr>
          <p:cNvPr id="30" name="Freeform 29"/>
          <p:cNvSpPr/>
          <p:nvPr/>
        </p:nvSpPr>
        <p:spPr>
          <a:xfrm>
            <a:off x="5029200" y="3335663"/>
            <a:ext cx="1067949" cy="433976"/>
          </a:xfrm>
          <a:custGeom>
            <a:avLst/>
            <a:gdLst>
              <a:gd name="connsiteX0" fmla="*/ 0 w 1971146"/>
              <a:gd name="connsiteY0" fmla="*/ 0 h 562872"/>
              <a:gd name="connsiteX1" fmla="*/ 1971146 w 1971146"/>
              <a:gd name="connsiteY1" fmla="*/ 0 h 562872"/>
              <a:gd name="connsiteX2" fmla="*/ 1971146 w 1971146"/>
              <a:gd name="connsiteY2" fmla="*/ 562872 h 562872"/>
              <a:gd name="connsiteX3" fmla="*/ 0 w 1971146"/>
              <a:gd name="connsiteY3" fmla="*/ 562872 h 562872"/>
              <a:gd name="connsiteX4" fmla="*/ 0 w 1971146"/>
              <a:gd name="connsiteY4" fmla="*/ 0 h 56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146" h="562872">
                <a:moveTo>
                  <a:pt x="0" y="0"/>
                </a:moveTo>
                <a:lnTo>
                  <a:pt x="1971146" y="0"/>
                </a:lnTo>
                <a:lnTo>
                  <a:pt x="1971146" y="562872"/>
                </a:lnTo>
                <a:lnTo>
                  <a:pt x="0" y="5628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defTabSz="889000">
              <a:lnSpc>
                <a:spcPct val="90000"/>
              </a:lnSpc>
              <a:spcBef>
                <a:spcPct val="0"/>
              </a:spcBef>
              <a:spcAft>
                <a:spcPct val="35000"/>
              </a:spcAft>
            </a:pPr>
            <a:r>
              <a:rPr lang="en-US" sz="2000" b="1" dirty="0">
                <a:solidFill>
                  <a:schemeClr val="tx1">
                    <a:tint val="75000"/>
                  </a:schemeClr>
                </a:solidFill>
              </a:rPr>
              <a:t>Evaluate</a:t>
            </a:r>
          </a:p>
        </p:txBody>
      </p:sp>
      <p:sp>
        <p:nvSpPr>
          <p:cNvPr id="31" name="Freeform 30"/>
          <p:cNvSpPr/>
          <p:nvPr/>
        </p:nvSpPr>
        <p:spPr>
          <a:xfrm>
            <a:off x="3962400" y="3723893"/>
            <a:ext cx="1154636" cy="543307"/>
          </a:xfrm>
          <a:custGeom>
            <a:avLst/>
            <a:gdLst>
              <a:gd name="connsiteX0" fmla="*/ 0 w 2057222"/>
              <a:gd name="connsiteY0" fmla="*/ 0 h 808736"/>
              <a:gd name="connsiteX1" fmla="*/ 2057222 w 2057222"/>
              <a:gd name="connsiteY1" fmla="*/ 0 h 808736"/>
              <a:gd name="connsiteX2" fmla="*/ 2057222 w 2057222"/>
              <a:gd name="connsiteY2" fmla="*/ 808736 h 808736"/>
              <a:gd name="connsiteX3" fmla="*/ 0 w 2057222"/>
              <a:gd name="connsiteY3" fmla="*/ 808736 h 808736"/>
              <a:gd name="connsiteX4" fmla="*/ 0 w 2057222"/>
              <a:gd name="connsiteY4" fmla="*/ 0 h 808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222" h="808736">
                <a:moveTo>
                  <a:pt x="0" y="0"/>
                </a:moveTo>
                <a:lnTo>
                  <a:pt x="2057222" y="0"/>
                </a:lnTo>
                <a:lnTo>
                  <a:pt x="2057222" y="808736"/>
                </a:lnTo>
                <a:lnTo>
                  <a:pt x="0" y="8087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defTabSz="889000">
              <a:lnSpc>
                <a:spcPct val="90000"/>
              </a:lnSpc>
              <a:spcBef>
                <a:spcPct val="0"/>
              </a:spcBef>
              <a:spcAft>
                <a:spcPct val="35000"/>
              </a:spcAft>
            </a:pPr>
            <a:r>
              <a:rPr lang="en-US" sz="2000" b="1" dirty="0">
                <a:solidFill>
                  <a:schemeClr val="tx1">
                    <a:tint val="75000"/>
                  </a:schemeClr>
                </a:solidFill>
              </a:rPr>
              <a:t>Analyze</a:t>
            </a:r>
          </a:p>
        </p:txBody>
      </p:sp>
      <p:sp>
        <p:nvSpPr>
          <p:cNvPr id="32" name="Oval 31"/>
          <p:cNvSpPr/>
          <p:nvPr/>
        </p:nvSpPr>
        <p:spPr>
          <a:xfrm>
            <a:off x="3982015" y="3520440"/>
            <a:ext cx="141093" cy="137160"/>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2590799" y="3457871"/>
            <a:ext cx="961367" cy="623537"/>
          </a:xfrm>
          <a:custGeom>
            <a:avLst/>
            <a:gdLst>
              <a:gd name="connsiteX0" fmla="*/ 0 w 2057222"/>
              <a:gd name="connsiteY0" fmla="*/ 0 h 808736"/>
              <a:gd name="connsiteX1" fmla="*/ 2057222 w 2057222"/>
              <a:gd name="connsiteY1" fmla="*/ 0 h 808736"/>
              <a:gd name="connsiteX2" fmla="*/ 2057222 w 2057222"/>
              <a:gd name="connsiteY2" fmla="*/ 808736 h 808736"/>
              <a:gd name="connsiteX3" fmla="*/ 0 w 2057222"/>
              <a:gd name="connsiteY3" fmla="*/ 808736 h 808736"/>
              <a:gd name="connsiteX4" fmla="*/ 0 w 2057222"/>
              <a:gd name="connsiteY4" fmla="*/ 0 h 808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222" h="808736">
                <a:moveTo>
                  <a:pt x="0" y="0"/>
                </a:moveTo>
                <a:lnTo>
                  <a:pt x="2057222" y="0"/>
                </a:lnTo>
                <a:lnTo>
                  <a:pt x="2057222" y="808736"/>
                </a:lnTo>
                <a:lnTo>
                  <a:pt x="0" y="8087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sz="2000" b="1" dirty="0">
                <a:solidFill>
                  <a:schemeClr val="tx1">
                    <a:tint val="75000"/>
                  </a:schemeClr>
                </a:solidFill>
              </a:rPr>
              <a:t>Apply</a:t>
            </a:r>
          </a:p>
        </p:txBody>
      </p:sp>
      <p:sp>
        <p:nvSpPr>
          <p:cNvPr id="34" name="Freeform 33"/>
          <p:cNvSpPr/>
          <p:nvPr/>
        </p:nvSpPr>
        <p:spPr>
          <a:xfrm>
            <a:off x="3505200" y="2500663"/>
            <a:ext cx="1495594" cy="623537"/>
          </a:xfrm>
          <a:custGeom>
            <a:avLst/>
            <a:gdLst>
              <a:gd name="connsiteX0" fmla="*/ 0 w 3058033"/>
              <a:gd name="connsiteY0" fmla="*/ 0 h 808736"/>
              <a:gd name="connsiteX1" fmla="*/ 3058033 w 3058033"/>
              <a:gd name="connsiteY1" fmla="*/ 0 h 808736"/>
              <a:gd name="connsiteX2" fmla="*/ 3058033 w 3058033"/>
              <a:gd name="connsiteY2" fmla="*/ 808736 h 808736"/>
              <a:gd name="connsiteX3" fmla="*/ 0 w 3058033"/>
              <a:gd name="connsiteY3" fmla="*/ 808736 h 808736"/>
              <a:gd name="connsiteX4" fmla="*/ 0 w 3058033"/>
              <a:gd name="connsiteY4" fmla="*/ 0 h 808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033" h="808736">
                <a:moveTo>
                  <a:pt x="0" y="0"/>
                </a:moveTo>
                <a:lnTo>
                  <a:pt x="3058033" y="0"/>
                </a:lnTo>
                <a:lnTo>
                  <a:pt x="3058033" y="808736"/>
                </a:lnTo>
                <a:lnTo>
                  <a:pt x="0" y="8087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25400" rIns="25400" bIns="25399" numCol="1" spcCol="1270" anchor="ctr" anchorCtr="0">
            <a:noAutofit/>
          </a:bodyPr>
          <a:lstStyle/>
          <a:p>
            <a:pPr defTabSz="889000">
              <a:lnSpc>
                <a:spcPct val="90000"/>
              </a:lnSpc>
              <a:spcBef>
                <a:spcPct val="0"/>
              </a:spcBef>
              <a:spcAft>
                <a:spcPct val="35000"/>
              </a:spcAft>
            </a:pPr>
            <a:r>
              <a:rPr lang="en-US" sz="2000" b="1" dirty="0">
                <a:solidFill>
                  <a:schemeClr val="tx1">
                    <a:tint val="75000"/>
                  </a:schemeClr>
                </a:solidFill>
              </a:rPr>
              <a:t>Understand</a:t>
            </a:r>
          </a:p>
        </p:txBody>
      </p:sp>
      <p:sp>
        <p:nvSpPr>
          <p:cNvPr id="35" name="Freeform 34"/>
          <p:cNvSpPr/>
          <p:nvPr/>
        </p:nvSpPr>
        <p:spPr>
          <a:xfrm>
            <a:off x="1447800" y="4180242"/>
            <a:ext cx="1779854" cy="623537"/>
          </a:xfrm>
          <a:custGeom>
            <a:avLst/>
            <a:gdLst>
              <a:gd name="connsiteX0" fmla="*/ 0 w 2780030"/>
              <a:gd name="connsiteY0" fmla="*/ 0 h 808736"/>
              <a:gd name="connsiteX1" fmla="*/ 2780030 w 2780030"/>
              <a:gd name="connsiteY1" fmla="*/ 0 h 808736"/>
              <a:gd name="connsiteX2" fmla="*/ 2780030 w 2780030"/>
              <a:gd name="connsiteY2" fmla="*/ 808736 h 808736"/>
              <a:gd name="connsiteX3" fmla="*/ 0 w 2780030"/>
              <a:gd name="connsiteY3" fmla="*/ 808736 h 808736"/>
              <a:gd name="connsiteX4" fmla="*/ 0 w 2780030"/>
              <a:gd name="connsiteY4" fmla="*/ 0 h 808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030" h="808736">
                <a:moveTo>
                  <a:pt x="0" y="0"/>
                </a:moveTo>
                <a:lnTo>
                  <a:pt x="2780030" y="0"/>
                </a:lnTo>
                <a:lnTo>
                  <a:pt x="2780030" y="808736"/>
                </a:lnTo>
                <a:lnTo>
                  <a:pt x="0" y="8087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lvl="0" algn="l" defTabSz="889000">
              <a:lnSpc>
                <a:spcPct val="90000"/>
              </a:lnSpc>
              <a:spcBef>
                <a:spcPct val="0"/>
              </a:spcBef>
              <a:spcAft>
                <a:spcPct val="35000"/>
              </a:spcAft>
            </a:pPr>
            <a:r>
              <a:rPr lang="en-US" sz="2000" b="1" dirty="0">
                <a:solidFill>
                  <a:schemeClr val="tx1">
                    <a:tint val="75000"/>
                  </a:schemeClr>
                </a:solidFill>
              </a:rPr>
              <a:t>Remember</a:t>
            </a:r>
          </a:p>
        </p:txBody>
      </p:sp>
      <p:sp>
        <p:nvSpPr>
          <p:cNvPr id="36" name="Oval 35"/>
          <p:cNvSpPr/>
          <p:nvPr/>
        </p:nvSpPr>
        <p:spPr>
          <a:xfrm>
            <a:off x="3386790" y="3876294"/>
            <a:ext cx="110190" cy="110190"/>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37" name="Oval 36"/>
          <p:cNvSpPr/>
          <p:nvPr/>
        </p:nvSpPr>
        <p:spPr>
          <a:xfrm>
            <a:off x="2895600" y="4328160"/>
            <a:ext cx="91440" cy="91440"/>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6" name="Subtitle 2"/>
          <p:cNvSpPr txBox="1">
            <a:spLocks/>
          </p:cNvSpPr>
          <p:nvPr/>
        </p:nvSpPr>
        <p:spPr>
          <a:xfrm>
            <a:off x="789357" y="925511"/>
            <a:ext cx="4462573" cy="4349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31859C"/>
                </a:solidFill>
              </a:rPr>
              <a:t>Student </a:t>
            </a:r>
            <a:r>
              <a:rPr lang="en-US" sz="2000" b="1" i="1" dirty="0">
                <a:solidFill>
                  <a:schemeClr val="tx1">
                    <a:tint val="75000"/>
                  </a:schemeClr>
                </a:solidFill>
              </a:rPr>
              <a:t>reuse, revision, remix, </a:t>
            </a:r>
            <a:r>
              <a:rPr lang="en-US" sz="2000" b="1" dirty="0">
                <a:solidFill>
                  <a:srgbClr val="31859C"/>
                </a:solidFill>
              </a:rPr>
              <a:t>and </a:t>
            </a:r>
            <a:r>
              <a:rPr lang="en-US" sz="2000" b="1" i="1" dirty="0">
                <a:solidFill>
                  <a:schemeClr val="tx1">
                    <a:tint val="75000"/>
                  </a:schemeClr>
                </a:solidFill>
              </a:rPr>
              <a:t>redistribution </a:t>
            </a:r>
            <a:r>
              <a:rPr lang="en-US" sz="2000" b="1" dirty="0" smtClean="0">
                <a:solidFill>
                  <a:srgbClr val="31859C"/>
                </a:solidFill>
              </a:rPr>
              <a:t>of OER are associated with complex learning objectives </a:t>
            </a:r>
            <a:endParaRPr lang="en-US" sz="2000" b="1" dirty="0">
              <a:solidFill>
                <a:srgbClr val="31859C"/>
              </a:solidFill>
            </a:endParaRPr>
          </a:p>
        </p:txBody>
      </p:sp>
    </p:spTree>
    <p:extLst>
      <p:ext uri="{BB962C8B-B14F-4D97-AF65-F5344CB8AC3E}">
        <p14:creationId xmlns:p14="http://schemas.microsoft.com/office/powerpoint/2010/main" val="424918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3000"/>
                                        <p:tgtEl>
                                          <p:spTgt spid="25"/>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5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par>
                          <p:cTn id="47" fill="hold">
                            <p:stCondLst>
                              <p:cond delay="6000"/>
                            </p:stCondLst>
                            <p:childTnLst>
                              <p:par>
                                <p:cTn id="48" presetID="10" presetClass="entr" presetSubtype="0"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par>
                          <p:cTn id="51" fill="hold">
                            <p:stCondLst>
                              <p:cond delay="6500"/>
                            </p:stCondLst>
                            <p:childTnLst>
                              <p:par>
                                <p:cTn id="52" presetID="10"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0"/>
                                        <p:tgtEl>
                                          <p:spTgt spid="8"/>
                                        </p:tgtEl>
                                      </p:cBhvr>
                                    </p:animEffect>
                                  </p:childTnLst>
                                </p:cTn>
                              </p:par>
                              <p:par>
                                <p:cTn id="55" presetID="10"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grpId="1" nodeType="clickEffect">
                                  <p:stCondLst>
                                    <p:cond delay="0"/>
                                  </p:stCondLst>
                                  <p:childTnLst>
                                    <p:animEffect transition="out" filter="fade">
                                      <p:cBhvr>
                                        <p:cTn id="61" dur="500" tmFilter="0, 0; .2, .5; .8, .5; 1, 0"/>
                                        <p:tgtEl>
                                          <p:spTgt spid="29"/>
                                        </p:tgtEl>
                                      </p:cBhvr>
                                    </p:animEffect>
                                    <p:animScale>
                                      <p:cBhvr>
                                        <p:cTn id="62" dur="250" autoRev="1" fill="hold"/>
                                        <p:tgtEl>
                                          <p:spTgt spid="29"/>
                                        </p:tgtEl>
                                      </p:cBhvr>
                                      <p:by x="105000" y="105000"/>
                                    </p:animScale>
                                  </p:childTnLst>
                                </p:cTn>
                              </p:par>
                            </p:childTnLst>
                          </p:cTn>
                        </p:par>
                        <p:par>
                          <p:cTn id="63" fill="hold">
                            <p:stCondLst>
                              <p:cond delay="500"/>
                            </p:stCondLst>
                            <p:childTnLst>
                              <p:par>
                                <p:cTn id="64" presetID="26" presetClass="emph" presetSubtype="0" fill="hold" grpId="1" nodeType="afterEffect">
                                  <p:stCondLst>
                                    <p:cond delay="0"/>
                                  </p:stCondLst>
                                  <p:childTnLst>
                                    <p:animEffect transition="out" filter="fade">
                                      <p:cBhvr>
                                        <p:cTn id="65" dur="500" tmFilter="0, 0; .2, .5; .8, .5; 1, 0"/>
                                        <p:tgtEl>
                                          <p:spTgt spid="30"/>
                                        </p:tgtEl>
                                      </p:cBhvr>
                                    </p:animEffect>
                                    <p:animScale>
                                      <p:cBhvr>
                                        <p:cTn id="66" dur="250" autoRev="1" fill="hold"/>
                                        <p:tgtEl>
                                          <p:spTgt spid="30"/>
                                        </p:tgtEl>
                                      </p:cBhvr>
                                      <p:by x="105000" y="105000"/>
                                    </p:animScale>
                                  </p:childTnLst>
                                </p:cTn>
                              </p:par>
                            </p:childTnLst>
                          </p:cTn>
                        </p:par>
                        <p:par>
                          <p:cTn id="67" fill="hold">
                            <p:stCondLst>
                              <p:cond delay="1000"/>
                            </p:stCondLst>
                            <p:childTnLst>
                              <p:par>
                                <p:cTn id="68" presetID="26" presetClass="emph" presetSubtype="0" fill="hold" grpId="1" nodeType="afterEffect">
                                  <p:stCondLst>
                                    <p:cond delay="0"/>
                                  </p:stCondLst>
                                  <p:childTnLst>
                                    <p:animEffect transition="out" filter="fade">
                                      <p:cBhvr>
                                        <p:cTn id="69" dur="500" tmFilter="0, 0; .2, .5; .8, .5; 1, 0"/>
                                        <p:tgtEl>
                                          <p:spTgt spid="31"/>
                                        </p:tgtEl>
                                      </p:cBhvr>
                                    </p:animEffect>
                                    <p:animScale>
                                      <p:cBhvr>
                                        <p:cTn id="70" dur="250" autoRev="1" fill="hold"/>
                                        <p:tgtEl>
                                          <p:spTgt spid="31"/>
                                        </p:tgtEl>
                                      </p:cBhvr>
                                      <p:by x="105000" y="105000"/>
                                    </p:animScale>
                                  </p:childTnLst>
                                </p:cTn>
                              </p:par>
                            </p:childTnLst>
                          </p:cTn>
                        </p:par>
                        <p:par>
                          <p:cTn id="71" fill="hold">
                            <p:stCondLst>
                              <p:cond delay="1500"/>
                            </p:stCondLst>
                            <p:childTnLst>
                              <p:par>
                                <p:cTn id="72" presetID="26" presetClass="emph" presetSubtype="0" fill="hold" grpId="1" nodeType="afterEffect">
                                  <p:stCondLst>
                                    <p:cond delay="0"/>
                                  </p:stCondLst>
                                  <p:childTnLst>
                                    <p:animEffect transition="out" filter="fade">
                                      <p:cBhvr>
                                        <p:cTn id="73" dur="500" tmFilter="0, 0; .2, .5; .8, .5; 1, 0"/>
                                        <p:tgtEl>
                                          <p:spTgt spid="33"/>
                                        </p:tgtEl>
                                      </p:cBhvr>
                                    </p:animEffect>
                                    <p:animScale>
                                      <p:cBhvr>
                                        <p:cTn id="74" dur="250" autoRev="1" fill="hold"/>
                                        <p:tgtEl>
                                          <p:spTgt spid="33"/>
                                        </p:tgtEl>
                                      </p:cBhvr>
                                      <p:by x="105000" y="105000"/>
                                    </p:animScale>
                                  </p:childTnLst>
                                </p:cTn>
                              </p:par>
                            </p:childTnLst>
                          </p:cTn>
                        </p:par>
                        <p:par>
                          <p:cTn id="75" fill="hold">
                            <p:stCondLst>
                              <p:cond delay="2000"/>
                            </p:stCondLst>
                            <p:childTnLst>
                              <p:par>
                                <p:cTn id="76" presetID="26" presetClass="emph" presetSubtype="0" fill="hold" grpId="1" nodeType="afterEffect">
                                  <p:stCondLst>
                                    <p:cond delay="0"/>
                                  </p:stCondLst>
                                  <p:childTnLst>
                                    <p:animEffect transition="out" filter="fade">
                                      <p:cBhvr>
                                        <p:cTn id="77" dur="500" tmFilter="0, 0; .2, .5; .8, .5; 1, 0"/>
                                        <p:tgtEl>
                                          <p:spTgt spid="34"/>
                                        </p:tgtEl>
                                      </p:cBhvr>
                                    </p:animEffect>
                                    <p:animScale>
                                      <p:cBhvr>
                                        <p:cTn id="78"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p:bldP spid="29" grpId="1"/>
      <p:bldP spid="30" grpId="0"/>
      <p:bldP spid="30" grpId="1"/>
      <p:bldP spid="31" grpId="0"/>
      <p:bldP spid="31" grpId="1"/>
      <p:bldP spid="33" grpId="0"/>
      <p:bldP spid="33" grpId="1"/>
      <p:bldP spid="34" grpId="0"/>
      <p:bldP spid="34" grpId="1"/>
      <p:bldP spid="3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4127047073"/>
              </p:ext>
            </p:extLst>
          </p:nvPr>
        </p:nvGraphicFramePr>
        <p:xfrm>
          <a:off x="304800" y="304800"/>
          <a:ext cx="8382000" cy="5821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8039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7200" y="993018"/>
            <a:ext cx="8382000" cy="4948162"/>
            <a:chOff x="457200" y="993018"/>
            <a:chExt cx="8382000" cy="4948162"/>
          </a:xfrm>
        </p:grpSpPr>
        <p:sp>
          <p:nvSpPr>
            <p:cNvPr id="7" name="Rectangle 6"/>
            <p:cNvSpPr/>
            <p:nvPr/>
          </p:nvSpPr>
          <p:spPr>
            <a:xfrm>
              <a:off x="3572255" y="1152636"/>
              <a:ext cx="5266945" cy="4638563"/>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85195" rIns="108055" bIns="85196" numCol="1" spcCol="1270" anchor="t" anchorCtr="0">
              <a:noAutofit/>
            </a:bodyPr>
            <a:lstStyle/>
            <a:p>
              <a:pPr marL="0" lvl="1" defTabSz="533400">
                <a:lnSpc>
                  <a:spcPct val="90000"/>
                </a:lnSpc>
                <a:spcBef>
                  <a:spcPct val="0"/>
                </a:spcBef>
                <a:spcAft>
                  <a:spcPct val="15000"/>
                </a:spcAft>
              </a:pPr>
              <a:r>
                <a:rPr lang="en-US" sz="2000" kern="1200" dirty="0" smtClean="0"/>
                <a:t>Open Pedagogical concepts are shared with well-known adult learning theories.</a:t>
              </a:r>
            </a:p>
            <a:p>
              <a:pPr marL="0" lvl="1" defTabSz="533400">
                <a:lnSpc>
                  <a:spcPct val="90000"/>
                </a:lnSpc>
                <a:spcBef>
                  <a:spcPct val="0"/>
                </a:spcBef>
                <a:spcAft>
                  <a:spcPct val="15000"/>
                </a:spcAft>
              </a:pPr>
              <a:endParaRPr lang="en-US" sz="2000" kern="1200" dirty="0" smtClean="0"/>
            </a:p>
            <a:p>
              <a:pPr marL="0" lvl="1" defTabSz="533400">
                <a:lnSpc>
                  <a:spcPct val="90000"/>
                </a:lnSpc>
                <a:spcBef>
                  <a:spcPct val="0"/>
                </a:spcBef>
                <a:spcAft>
                  <a:spcPct val="15000"/>
                </a:spcAft>
              </a:pPr>
              <a:r>
                <a:rPr lang="en-US" sz="2000" dirty="0" smtClean="0">
                  <a:solidFill>
                    <a:schemeClr val="tx1"/>
                  </a:solidFill>
                </a:rPr>
                <a:t>Click </a:t>
              </a:r>
              <a:r>
                <a:rPr lang="en-US" sz="2000" dirty="0">
                  <a:solidFill>
                    <a:schemeClr val="tx1"/>
                  </a:solidFill>
                </a:rPr>
                <a:t>to see how teaching practices in these adult learning theories are related to open </a:t>
              </a:r>
              <a:r>
                <a:rPr lang="en-US" sz="2000" dirty="0" smtClean="0">
                  <a:solidFill>
                    <a:schemeClr val="tx1"/>
                  </a:solidFill>
                </a:rPr>
                <a:t>pedagogy.</a:t>
              </a:r>
            </a:p>
            <a:p>
              <a:pPr marL="0" lvl="1" defTabSz="533400">
                <a:lnSpc>
                  <a:spcPct val="90000"/>
                </a:lnSpc>
                <a:spcBef>
                  <a:spcPct val="0"/>
                </a:spcBef>
                <a:spcAft>
                  <a:spcPct val="15000"/>
                </a:spcAft>
              </a:pPr>
              <a:endParaRPr lang="en-US" sz="2000" dirty="0">
                <a:solidFill>
                  <a:schemeClr val="tx1"/>
                </a:solidFill>
              </a:endParaRPr>
            </a:p>
            <a:p>
              <a:pPr marL="0" lvl="1" defTabSz="533400">
                <a:lnSpc>
                  <a:spcPct val="90000"/>
                </a:lnSpc>
                <a:spcBef>
                  <a:spcPct val="0"/>
                </a:spcBef>
                <a:spcAft>
                  <a:spcPct val="15000"/>
                </a:spcAft>
              </a:pPr>
              <a:endParaRPr lang="en-US" sz="2000" dirty="0" smtClean="0">
                <a:solidFill>
                  <a:schemeClr val="tx1"/>
                </a:solidFill>
              </a:endParaRPr>
            </a:p>
            <a:p>
              <a:pPr marL="0" lvl="1" defTabSz="533400">
                <a:lnSpc>
                  <a:spcPct val="90000"/>
                </a:lnSpc>
                <a:spcBef>
                  <a:spcPct val="0"/>
                </a:spcBef>
                <a:spcAft>
                  <a:spcPct val="15000"/>
                </a:spcAft>
              </a:pPr>
              <a:r>
                <a:rPr lang="en-US" sz="2000" i="1" dirty="0" smtClean="0">
                  <a:solidFill>
                    <a:schemeClr val="tx1"/>
                  </a:solidFill>
                </a:rPr>
                <a:t>Review the TEAL Fact Sheet to learn more about each of these theories.</a:t>
              </a:r>
              <a:endParaRPr lang="en-US" sz="2000" i="1" dirty="0">
                <a:solidFill>
                  <a:schemeClr val="tx1"/>
                </a:solidFill>
              </a:endParaRPr>
            </a:p>
            <a:p>
              <a:pPr marL="0" lvl="1" defTabSz="533400">
                <a:lnSpc>
                  <a:spcPct val="90000"/>
                </a:lnSpc>
                <a:spcBef>
                  <a:spcPct val="0"/>
                </a:spcBef>
                <a:spcAft>
                  <a:spcPct val="15000"/>
                </a:spcAft>
              </a:pPr>
              <a:endParaRPr lang="en-US" sz="2000" kern="1200" dirty="0"/>
            </a:p>
            <a:p>
              <a:pPr marL="114300" lvl="1" indent="-114300" algn="l" defTabSz="533400">
                <a:lnSpc>
                  <a:spcPct val="90000"/>
                </a:lnSpc>
                <a:spcBef>
                  <a:spcPct val="0"/>
                </a:spcBef>
                <a:spcAft>
                  <a:spcPct val="15000"/>
                </a:spcAft>
                <a:buChar char="••"/>
              </a:pPr>
              <a:endParaRPr lang="en-US" sz="2000" kern="1200" dirty="0"/>
            </a:p>
          </p:txBody>
        </p:sp>
        <p:sp>
          <p:nvSpPr>
            <p:cNvPr id="8" name="Freeform 7"/>
            <p:cNvSpPr/>
            <p:nvPr/>
          </p:nvSpPr>
          <p:spPr>
            <a:xfrm>
              <a:off x="457200" y="993018"/>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lvl="0" algn="ctr" defTabSz="1377950">
                <a:lnSpc>
                  <a:spcPct val="90000"/>
                </a:lnSpc>
                <a:spcBef>
                  <a:spcPct val="0"/>
                </a:spcBef>
                <a:spcAft>
                  <a:spcPct val="35000"/>
                </a:spcAft>
              </a:pPr>
              <a:r>
                <a:rPr lang="en-US" sz="3100" kern="1200" dirty="0" smtClean="0"/>
                <a:t>Andragogy</a:t>
              </a:r>
              <a:endParaRPr lang="en-US" sz="3100" kern="1200" dirty="0"/>
            </a:p>
          </p:txBody>
        </p:sp>
        <p:sp>
          <p:nvSpPr>
            <p:cNvPr id="9" name="Freeform 8"/>
            <p:cNvSpPr/>
            <p:nvPr/>
          </p:nvSpPr>
          <p:spPr>
            <a:xfrm>
              <a:off x="457200" y="2669009"/>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lvl="0" algn="ctr" defTabSz="1377950">
                <a:lnSpc>
                  <a:spcPct val="90000"/>
                </a:lnSpc>
                <a:spcBef>
                  <a:spcPct val="0"/>
                </a:spcBef>
                <a:spcAft>
                  <a:spcPct val="35000"/>
                </a:spcAft>
              </a:pPr>
              <a:r>
                <a:rPr lang="en-US" sz="3100" kern="1200" dirty="0" smtClean="0"/>
                <a:t>Transformative</a:t>
              </a:r>
            </a:p>
            <a:p>
              <a:pPr lvl="0" algn="ctr" defTabSz="1377950">
                <a:lnSpc>
                  <a:spcPct val="90000"/>
                </a:lnSpc>
                <a:spcBef>
                  <a:spcPct val="0"/>
                </a:spcBef>
                <a:spcAft>
                  <a:spcPct val="35000"/>
                </a:spcAft>
              </a:pPr>
              <a:r>
                <a:rPr lang="en-US" sz="3100" kern="1200" dirty="0" smtClean="0"/>
                <a:t>Learning</a:t>
              </a:r>
              <a:endParaRPr lang="en-US" sz="3100" kern="1200" dirty="0"/>
            </a:p>
          </p:txBody>
        </p:sp>
        <p:sp>
          <p:nvSpPr>
            <p:cNvPr id="10" name="Freeform 9"/>
            <p:cNvSpPr/>
            <p:nvPr/>
          </p:nvSpPr>
          <p:spPr>
            <a:xfrm>
              <a:off x="457200" y="4344999"/>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lvl="0" algn="ctr" defTabSz="1377950">
                <a:lnSpc>
                  <a:spcPct val="90000"/>
                </a:lnSpc>
                <a:spcBef>
                  <a:spcPct val="0"/>
                </a:spcBef>
                <a:spcAft>
                  <a:spcPct val="35000"/>
                </a:spcAft>
              </a:pPr>
              <a:r>
                <a:rPr lang="en-US" sz="3100" kern="1200" dirty="0" smtClean="0"/>
                <a:t>Self-Directed</a:t>
              </a:r>
            </a:p>
            <a:p>
              <a:pPr lvl="0" algn="ctr" defTabSz="1377950">
                <a:lnSpc>
                  <a:spcPct val="90000"/>
                </a:lnSpc>
                <a:spcBef>
                  <a:spcPct val="0"/>
                </a:spcBef>
                <a:spcAft>
                  <a:spcPct val="35000"/>
                </a:spcAft>
              </a:pPr>
              <a:r>
                <a:rPr lang="en-US" sz="3100" kern="1200" dirty="0" smtClean="0"/>
                <a:t>Learning</a:t>
              </a:r>
              <a:endParaRPr lang="en-US" sz="3100" kern="1200" dirty="0"/>
            </a:p>
          </p:txBody>
        </p:sp>
      </p:grpSp>
    </p:spTree>
    <p:extLst>
      <p:ext uri="{BB962C8B-B14F-4D97-AF65-F5344CB8AC3E}">
        <p14:creationId xmlns:p14="http://schemas.microsoft.com/office/powerpoint/2010/main" val="1576402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7200" y="993018"/>
            <a:ext cx="8382000" cy="4948162"/>
            <a:chOff x="457200" y="993018"/>
            <a:chExt cx="8382000" cy="4948162"/>
          </a:xfrm>
        </p:grpSpPr>
        <p:sp>
          <p:nvSpPr>
            <p:cNvPr id="7" name="Rectangle 6"/>
            <p:cNvSpPr/>
            <p:nvPr/>
          </p:nvSpPr>
          <p:spPr>
            <a:xfrm>
              <a:off x="3572255" y="1152636"/>
              <a:ext cx="5266945" cy="4638563"/>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85195" rIns="108055" bIns="85196" numCol="1" spcCol="1270" anchor="t" anchorCtr="0">
              <a:noAutofit/>
            </a:bodyPr>
            <a:lstStyle/>
            <a:p>
              <a:pPr marL="0" lvl="1" algn="l" defTabSz="533400">
                <a:lnSpc>
                  <a:spcPct val="90000"/>
                </a:lnSpc>
                <a:spcBef>
                  <a:spcPct val="0"/>
                </a:spcBef>
                <a:spcAft>
                  <a:spcPct val="15000"/>
                </a:spcAft>
              </a:pPr>
              <a:r>
                <a:rPr lang="en-US" sz="2000" b="1" u="sng" dirty="0" smtClean="0"/>
                <a:t>Principles of Andragogy</a:t>
              </a:r>
            </a:p>
            <a:p>
              <a:pPr marL="0" lvl="1" algn="l" defTabSz="533400">
                <a:lnSpc>
                  <a:spcPct val="90000"/>
                </a:lnSpc>
                <a:spcBef>
                  <a:spcPct val="0"/>
                </a:spcBef>
                <a:spcAft>
                  <a:spcPct val="15000"/>
                </a:spcAft>
              </a:pPr>
              <a:endParaRPr lang="en-US" sz="2000" kern="1200" dirty="0" smtClean="0"/>
            </a:p>
            <a:p>
              <a:pPr marL="114300" lvl="1" indent="-114300" algn="l" defTabSz="533400">
                <a:lnSpc>
                  <a:spcPct val="90000"/>
                </a:lnSpc>
                <a:spcBef>
                  <a:spcPct val="0"/>
                </a:spcBef>
                <a:spcAft>
                  <a:spcPct val="15000"/>
                </a:spcAft>
                <a:buChar char="••"/>
              </a:pPr>
              <a:r>
                <a:rPr lang="en-US" sz="2000" kern="1200" dirty="0" smtClean="0"/>
                <a:t>Set a cooperative climate for learning in the classroom, </a:t>
              </a:r>
              <a:endParaRPr lang="en-US" sz="2000" kern="1200" dirty="0"/>
            </a:p>
            <a:p>
              <a:pPr marL="114300" lvl="1" indent="-114300" algn="l" defTabSz="533400">
                <a:lnSpc>
                  <a:spcPct val="90000"/>
                </a:lnSpc>
                <a:spcBef>
                  <a:spcPct val="0"/>
                </a:spcBef>
                <a:spcAft>
                  <a:spcPct val="15000"/>
                </a:spcAft>
                <a:buChar char="••"/>
              </a:pPr>
              <a:endParaRPr lang="en-US" sz="2000" kern="1200" dirty="0" smtClean="0"/>
            </a:p>
            <a:p>
              <a:pPr marL="114300" lvl="1" indent="-114300" algn="l" defTabSz="533400">
                <a:lnSpc>
                  <a:spcPct val="90000"/>
                </a:lnSpc>
                <a:spcBef>
                  <a:spcPct val="0"/>
                </a:spcBef>
                <a:spcAft>
                  <a:spcPct val="15000"/>
                </a:spcAft>
                <a:buChar char="••"/>
              </a:pPr>
              <a:r>
                <a:rPr lang="en-US" sz="2000" kern="1200" dirty="0" smtClean="0"/>
                <a:t>Develop learning objectives based on the learner’s need interest, and skill levels</a:t>
              </a:r>
              <a:endParaRPr lang="en-US" sz="2000" kern="1200" dirty="0"/>
            </a:p>
            <a:p>
              <a:pPr marL="114300" lvl="1" indent="-114300" algn="l" defTabSz="533400">
                <a:lnSpc>
                  <a:spcPct val="90000"/>
                </a:lnSpc>
                <a:spcBef>
                  <a:spcPct val="0"/>
                </a:spcBef>
                <a:spcAft>
                  <a:spcPct val="15000"/>
                </a:spcAft>
                <a:buChar char="••"/>
              </a:pPr>
              <a:endParaRPr lang="en-US" sz="2000" kern="1200" dirty="0" smtClean="0"/>
            </a:p>
            <a:p>
              <a:pPr marL="114300" lvl="1" indent="-114300" algn="l" defTabSz="533400">
                <a:lnSpc>
                  <a:spcPct val="90000"/>
                </a:lnSpc>
                <a:spcBef>
                  <a:spcPct val="0"/>
                </a:spcBef>
                <a:spcAft>
                  <a:spcPct val="15000"/>
                </a:spcAft>
                <a:buChar char="••"/>
              </a:pPr>
              <a:r>
                <a:rPr lang="en-US" sz="2000" kern="1200" dirty="0" smtClean="0"/>
                <a:t>Work collaboratively with the learner to select methods, material, and resources for instruction.</a:t>
              </a:r>
              <a:endParaRPr lang="en-US" sz="2000" kern="1200" dirty="0"/>
            </a:p>
            <a:p>
              <a:pPr marL="114300" lvl="1" indent="-114300" algn="l" defTabSz="533400">
                <a:lnSpc>
                  <a:spcPct val="90000"/>
                </a:lnSpc>
                <a:spcBef>
                  <a:spcPct val="0"/>
                </a:spcBef>
                <a:spcAft>
                  <a:spcPct val="15000"/>
                </a:spcAft>
                <a:buChar char="••"/>
              </a:pPr>
              <a:endParaRPr lang="en-US" sz="2000" kern="1200" dirty="0"/>
            </a:p>
          </p:txBody>
        </p:sp>
        <p:sp>
          <p:nvSpPr>
            <p:cNvPr id="8" name="Freeform 7"/>
            <p:cNvSpPr/>
            <p:nvPr/>
          </p:nvSpPr>
          <p:spPr>
            <a:xfrm>
              <a:off x="457200" y="993018"/>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lvl="0" algn="ctr" defTabSz="1377950">
                <a:lnSpc>
                  <a:spcPct val="90000"/>
                </a:lnSpc>
                <a:spcBef>
                  <a:spcPct val="0"/>
                </a:spcBef>
                <a:spcAft>
                  <a:spcPct val="35000"/>
                </a:spcAft>
              </a:pPr>
              <a:r>
                <a:rPr lang="en-US" sz="3100" kern="1200" dirty="0" smtClean="0"/>
                <a:t>Andragogy</a:t>
              </a:r>
              <a:endParaRPr lang="en-US" sz="3100" kern="1200" dirty="0"/>
            </a:p>
          </p:txBody>
        </p:sp>
        <p:sp>
          <p:nvSpPr>
            <p:cNvPr id="9" name="Freeform 8"/>
            <p:cNvSpPr/>
            <p:nvPr/>
          </p:nvSpPr>
          <p:spPr>
            <a:xfrm>
              <a:off x="457200" y="2669009"/>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lvl="0" algn="ctr" defTabSz="1377950">
                <a:lnSpc>
                  <a:spcPct val="90000"/>
                </a:lnSpc>
                <a:spcBef>
                  <a:spcPct val="0"/>
                </a:spcBef>
                <a:spcAft>
                  <a:spcPct val="35000"/>
                </a:spcAft>
              </a:pPr>
              <a:r>
                <a:rPr lang="en-US" sz="3100" kern="1200" dirty="0" smtClean="0"/>
                <a:t>Transformative</a:t>
              </a:r>
            </a:p>
            <a:p>
              <a:pPr lvl="0" algn="ctr" defTabSz="1377950">
                <a:lnSpc>
                  <a:spcPct val="90000"/>
                </a:lnSpc>
                <a:spcBef>
                  <a:spcPct val="0"/>
                </a:spcBef>
                <a:spcAft>
                  <a:spcPct val="35000"/>
                </a:spcAft>
              </a:pPr>
              <a:r>
                <a:rPr lang="en-US" sz="3100" kern="1200" dirty="0" smtClean="0"/>
                <a:t>Learning</a:t>
              </a:r>
              <a:endParaRPr lang="en-US" sz="3100" kern="1200" dirty="0"/>
            </a:p>
          </p:txBody>
        </p:sp>
        <p:sp>
          <p:nvSpPr>
            <p:cNvPr id="10" name="Freeform 9"/>
            <p:cNvSpPr/>
            <p:nvPr/>
          </p:nvSpPr>
          <p:spPr>
            <a:xfrm>
              <a:off x="457200" y="4344999"/>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lvl="0" algn="ctr" defTabSz="1377950">
                <a:lnSpc>
                  <a:spcPct val="90000"/>
                </a:lnSpc>
                <a:spcBef>
                  <a:spcPct val="0"/>
                </a:spcBef>
                <a:spcAft>
                  <a:spcPct val="35000"/>
                </a:spcAft>
              </a:pPr>
              <a:r>
                <a:rPr lang="en-US" sz="3100" kern="1200" dirty="0" smtClean="0"/>
                <a:t>Self-Directed</a:t>
              </a:r>
            </a:p>
            <a:p>
              <a:pPr lvl="0" algn="ctr" defTabSz="1377950">
                <a:lnSpc>
                  <a:spcPct val="90000"/>
                </a:lnSpc>
                <a:spcBef>
                  <a:spcPct val="0"/>
                </a:spcBef>
                <a:spcAft>
                  <a:spcPct val="35000"/>
                </a:spcAft>
              </a:pPr>
              <a:r>
                <a:rPr lang="en-US" sz="3100" kern="1200" dirty="0" smtClean="0"/>
                <a:t>Learning</a:t>
              </a:r>
              <a:endParaRPr lang="en-US" sz="3100" kern="1200" dirty="0"/>
            </a:p>
          </p:txBody>
        </p:sp>
      </p:grpSp>
    </p:spTree>
    <p:extLst>
      <p:ext uri="{BB962C8B-B14F-4D97-AF65-F5344CB8AC3E}">
        <p14:creationId xmlns:p14="http://schemas.microsoft.com/office/powerpoint/2010/main" val="1556710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7200" y="993018"/>
            <a:ext cx="8382000" cy="4948162"/>
            <a:chOff x="457200" y="993018"/>
            <a:chExt cx="8382000" cy="4948162"/>
          </a:xfrm>
        </p:grpSpPr>
        <p:sp>
          <p:nvSpPr>
            <p:cNvPr id="7" name="Rectangle 6"/>
            <p:cNvSpPr/>
            <p:nvPr/>
          </p:nvSpPr>
          <p:spPr>
            <a:xfrm>
              <a:off x="3572255" y="1152636"/>
              <a:ext cx="5266945" cy="4638563"/>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85195" rIns="108055" bIns="85196" numCol="1" spcCol="1270" anchor="t" anchorCtr="0">
              <a:noAutofit/>
            </a:bodyPr>
            <a:lstStyle/>
            <a:p>
              <a:r>
                <a:rPr lang="en-US" sz="2000" b="1" u="sng" dirty="0"/>
                <a:t>Principles of </a:t>
              </a:r>
              <a:r>
                <a:rPr lang="en-US" sz="2000" b="1" u="sng" dirty="0" smtClean="0"/>
                <a:t>Transformative Learning</a:t>
              </a:r>
            </a:p>
            <a:p>
              <a:pPr lvl="0"/>
              <a:endParaRPr lang="en-US" sz="2000" dirty="0" smtClean="0"/>
            </a:p>
            <a:p>
              <a:pPr lvl="0"/>
              <a:r>
                <a:rPr lang="en-US" sz="2000" dirty="0" smtClean="0"/>
                <a:t>Develop and use learning activities that explore and expose different points of view.</a:t>
              </a:r>
            </a:p>
            <a:p>
              <a:pPr lvl="0"/>
              <a:endParaRPr lang="en-US" sz="2000" dirty="0" smtClean="0"/>
            </a:p>
            <a:p>
              <a:pPr lvl="0"/>
              <a:r>
                <a:rPr lang="en-US" sz="2000" dirty="0" smtClean="0"/>
                <a:t>Promote student autonomy, participation and collaboration (Taylor, 1988, p. 48)</a:t>
              </a:r>
            </a:p>
            <a:p>
              <a:pPr lvl="0"/>
              <a:endParaRPr lang="en-US" sz="2000" dirty="0" smtClean="0"/>
            </a:p>
            <a:p>
              <a:pPr lvl="0"/>
              <a:r>
                <a:rPr lang="en-US" sz="2000" dirty="0" smtClean="0"/>
                <a:t>Explore alternative perspectives and engage in problem-solving and critical reflection (p. 49)</a:t>
              </a:r>
              <a:endParaRPr lang="en-US" sz="2000" dirty="0"/>
            </a:p>
          </p:txBody>
        </p:sp>
        <p:sp>
          <p:nvSpPr>
            <p:cNvPr id="8" name="Freeform 7"/>
            <p:cNvSpPr/>
            <p:nvPr/>
          </p:nvSpPr>
          <p:spPr>
            <a:xfrm>
              <a:off x="457200" y="993018"/>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algn="ctr" defTabSz="1377950">
                <a:lnSpc>
                  <a:spcPct val="90000"/>
                </a:lnSpc>
                <a:spcBef>
                  <a:spcPct val="0"/>
                </a:spcBef>
                <a:spcAft>
                  <a:spcPct val="35000"/>
                </a:spcAft>
              </a:pPr>
              <a:r>
                <a:rPr lang="en-US" sz="3100" dirty="0"/>
                <a:t>Andragogy</a:t>
              </a:r>
            </a:p>
          </p:txBody>
        </p:sp>
        <p:sp>
          <p:nvSpPr>
            <p:cNvPr id="9" name="Freeform 8"/>
            <p:cNvSpPr/>
            <p:nvPr/>
          </p:nvSpPr>
          <p:spPr>
            <a:xfrm>
              <a:off x="457200" y="2669009"/>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algn="ctr" defTabSz="1377950">
                <a:lnSpc>
                  <a:spcPct val="90000"/>
                </a:lnSpc>
                <a:spcBef>
                  <a:spcPct val="0"/>
                </a:spcBef>
                <a:spcAft>
                  <a:spcPct val="35000"/>
                </a:spcAft>
              </a:pPr>
              <a:r>
                <a:rPr lang="en-US" sz="3100" dirty="0"/>
                <a:t>Transformative</a:t>
              </a:r>
            </a:p>
            <a:p>
              <a:pPr algn="ctr" defTabSz="1377950">
                <a:lnSpc>
                  <a:spcPct val="90000"/>
                </a:lnSpc>
                <a:spcBef>
                  <a:spcPct val="0"/>
                </a:spcBef>
                <a:spcAft>
                  <a:spcPct val="35000"/>
                </a:spcAft>
              </a:pPr>
              <a:r>
                <a:rPr lang="en-US" sz="3100" dirty="0"/>
                <a:t>Learning</a:t>
              </a:r>
            </a:p>
          </p:txBody>
        </p:sp>
        <p:sp>
          <p:nvSpPr>
            <p:cNvPr id="10" name="Freeform 9"/>
            <p:cNvSpPr/>
            <p:nvPr/>
          </p:nvSpPr>
          <p:spPr>
            <a:xfrm>
              <a:off x="457200" y="4344999"/>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lvl="0" algn="ctr" defTabSz="1377950">
                <a:lnSpc>
                  <a:spcPct val="90000"/>
                </a:lnSpc>
                <a:spcBef>
                  <a:spcPct val="0"/>
                </a:spcBef>
                <a:spcAft>
                  <a:spcPct val="35000"/>
                </a:spcAft>
              </a:pPr>
              <a:r>
                <a:rPr lang="en-US" sz="3100" kern="1200" dirty="0" smtClean="0"/>
                <a:t>Self-Directed</a:t>
              </a:r>
            </a:p>
            <a:p>
              <a:pPr lvl="0" algn="ctr" defTabSz="1377950">
                <a:lnSpc>
                  <a:spcPct val="90000"/>
                </a:lnSpc>
                <a:spcBef>
                  <a:spcPct val="0"/>
                </a:spcBef>
                <a:spcAft>
                  <a:spcPct val="35000"/>
                </a:spcAft>
              </a:pPr>
              <a:r>
                <a:rPr lang="en-US" sz="3100" kern="1200" dirty="0" smtClean="0"/>
                <a:t>Learning</a:t>
              </a:r>
              <a:endParaRPr lang="en-US" sz="3100" kern="1200" dirty="0"/>
            </a:p>
          </p:txBody>
        </p:sp>
      </p:grpSp>
    </p:spTree>
    <p:extLst>
      <p:ext uri="{BB962C8B-B14F-4D97-AF65-F5344CB8AC3E}">
        <p14:creationId xmlns:p14="http://schemas.microsoft.com/office/powerpoint/2010/main" val="14643986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1466&quot;&gt;&lt;object type=&quot;3&quot; unique_id=&quot;11467&quot;&gt;&lt;property id=&quot;20148&quot; value=&quot;5&quot;/&gt;&lt;property id=&quot;20300&quot; value=&quot;Slide 1&quot;/&gt;&lt;property id=&quot;20307&quot; value=&quot;257&quot;/&gt;&lt;/object&gt;&lt;object type=&quot;3&quot; unique_id=&quot;11468&quot;&gt;&lt;property id=&quot;20148&quot; value=&quot;5&quot;/&gt;&lt;property id=&quot;20300&quot; value=&quot;Slide 2&quot;/&gt;&lt;property id=&quot;20307&quot; value=&quot;258&quot;/&gt;&lt;/object&gt;&lt;object type=&quot;3&quot; unique_id=&quot;11469&quot;&gt;&lt;property id=&quot;20148&quot; value=&quot;5&quot;/&gt;&lt;property id=&quot;20300&quot; value=&quot;Slide 3&quot;/&gt;&lt;property id=&quot;20307&quot; value=&quot;260&quot;/&gt;&lt;/object&gt;&lt;object type=&quot;3&quot; unique_id=&quot;11470&quot;&gt;&lt;property id=&quot;20148&quot; value=&quot;5&quot;/&gt;&lt;property id=&quot;20300&quot; value=&quot;Slide 4&quot;/&gt;&lt;property id=&quot;20307&quot; value=&quot;275&quot;/&gt;&lt;/object&gt;&lt;object type=&quot;3&quot; unique_id=&quot;11471&quot;&gt;&lt;property id=&quot;20148&quot; value=&quot;5&quot;/&gt;&lt;property id=&quot;20300&quot; value=&quot;Slide 5&quot;/&gt;&lt;property id=&quot;20307&quot; value=&quot;261&quot;/&gt;&lt;/object&gt;&lt;object type=&quot;3&quot; unique_id=&quot;11472&quot;&gt;&lt;property id=&quot;20148&quot; value=&quot;5&quot;/&gt;&lt;property id=&quot;20300&quot; value=&quot;Slide 6&quot;/&gt;&lt;property id=&quot;20307&quot; value=&quot;262&quot;/&gt;&lt;/object&gt;&lt;object type=&quot;3&quot; unique_id=&quot;11473&quot;&gt;&lt;property id=&quot;20148&quot; value=&quot;5&quot;/&gt;&lt;property id=&quot;20300&quot; value=&quot;Slide 7&quot;/&gt;&lt;property id=&quot;20307&quot; value=&quot;263&quot;/&gt;&lt;/object&gt;&lt;object type=&quot;3&quot; unique_id=&quot;11474&quot;&gt;&lt;property id=&quot;20148&quot; value=&quot;5&quot;/&gt;&lt;property id=&quot;20300&quot; value=&quot;Slide 8&quot;/&gt;&lt;property id=&quot;20307&quot; value=&quot;277&quot;/&gt;&lt;/object&gt;&lt;object type=&quot;3&quot; unique_id=&quot;11475&quot;&gt;&lt;property id=&quot;20148&quot; value=&quot;5&quot;/&gt;&lt;property id=&quot;20300&quot; value=&quot;Slide 9&quot;/&gt;&lt;property id=&quot;20307&quot; value=&quot;278&quot;/&gt;&lt;/object&gt;&lt;object type=&quot;3&quot; unique_id=&quot;11476&quot;&gt;&lt;property id=&quot;20148&quot; value=&quot;5&quot;/&gt;&lt;property id=&quot;20300&quot; value=&quot;Slide 10&quot;/&gt;&lt;property id=&quot;20307&quot; value=&quot;279&quot;/&gt;&lt;/object&gt;&lt;object type=&quot;3&quot; unique_id=&quot;11477&quot;&gt;&lt;property id=&quot;20148&quot; value=&quot;5&quot;/&gt;&lt;property id=&quot;20300&quot; value=&quot;Slide 11&quot;/&gt;&lt;property id=&quot;20307&quot; value=&quot;264&quot;/&gt;&lt;/object&gt;&lt;object type=&quot;3&quot; unique_id=&quot;11478&quot;&gt;&lt;property id=&quot;20148&quot; value=&quot;5&quot;/&gt;&lt;property id=&quot;20300&quot; value=&quot;Slide 12 - &amp;quot;College &amp;amp; Career Readiness Standards for Mathematical Practice&amp;quot;&quot;/&gt;&lt;property id=&quot;20307&quot; value=&quot;281&quot;/&gt;&lt;/object&gt;&lt;object type=&quot;3&quot; unique_id=&quot;11479&quot;&gt;&lt;property id=&quot;20148&quot; value=&quot;5&quot;/&gt;&lt;property id=&quot;20300&quot; value=&quot;Slide 13 - &amp;quot;NCTM Mathematics Teaching Practices&amp;quot;&quot;/&gt;&lt;property id=&quot;20307&quot; value=&quot;280&quot;/&gt;&lt;/object&gt;&lt;object type=&quot;3&quot; unique_id=&quot;11480&quot;&gt;&lt;property id=&quot;20148&quot; value=&quot;5&quot;/&gt;&lt;property id=&quot;20300&quot; value=&quot;Slide 14&quot;/&gt;&lt;property id=&quot;20307&quot; value=&quot;265&quot;/&gt;&lt;/object&gt;&lt;object type=&quot;3&quot; unique_id=&quot;11481&quot;&gt;&lt;property id=&quot;20148&quot; value=&quot;5&quot;/&gt;&lt;property id=&quot;20300&quot; value=&quot;Slide 15 - &amp;quot;How Open Is Your Classroom?&amp;quot;&quot;/&gt;&lt;property id=&quot;20307&quot; value=&quot;282&quot;/&gt;&lt;/object&gt;&lt;object type=&quot;3&quot; unique_id=&quot;11482&quot;&gt;&lt;property id=&quot;20148&quot; value=&quot;5&quot;/&gt;&lt;property id=&quot;20300&quot; value=&quot;Slide 16 - &amp;quot;How Open Is Your Classroom? Answer the questions by responding Most of the time, Some of the time or Never&amp;quot;&quot;/&gt;&lt;property id=&quot;20307&quot; value=&quot;283&quot;/&gt;&lt;/object&gt;&lt;object type=&quot;3&quot; unique_id=&quot;11483&quot;&gt;&lt;property id=&quot;20148&quot; value=&quot;5&quot;/&gt;&lt;property id=&quot;20300&quot; value=&quot;Slide 17 - &amp;quot;How Open Is Your Classroom? Answer the questions by responding Most of the time, Some of the time or Never&amp;quot;&quot;/&gt;&lt;property id=&quot;20307&quot; value=&quot;266&quot;/&gt;&lt;/object&gt;&lt;object type=&quot;3&quot; unique_id=&quot;11484&quot;&gt;&lt;property id=&quot;20148&quot; value=&quot;5&quot;/&gt;&lt;property id=&quot;20300&quot; value=&quot;Slide 18&quot;/&gt;&lt;property id=&quot;20307&quot; value=&quot;267&quot;/&gt;&lt;/object&gt;&lt;object type=&quot;3&quot; unique_id=&quot;11485&quot;&gt;&lt;property id=&quot;20148&quot; value=&quot;5&quot;/&gt;&lt;property id=&quot;20300&quot; value=&quot;Slide 19 - &amp;quot;Principles of Open Pedagogy &amp;quot;&quot;/&gt;&lt;property id=&quot;20307&quot; value=&quot;268&quot;/&gt;&lt;/object&gt;&lt;object type=&quot;3&quot; unique_id=&quot;11486&quot;&gt;&lt;property id=&quot;20148&quot; value=&quot;5&quot;/&gt;&lt;property id=&quot;20300&quot; value=&quot;Slide 20 - &amp;quot;Principles of Open Pedagogy &amp;quot;&quot;/&gt;&lt;property id=&quot;20307&quot; value=&quot;284&quot;/&gt;&lt;/object&gt;&lt;object type=&quot;3&quot; unique_id=&quot;11487&quot;&gt;&lt;property id=&quot;20148&quot; value=&quot;5&quot;/&gt;&lt;property id=&quot;20300&quot; value=&quot;Slide 21&quot;/&gt;&lt;property id=&quot;20307&quot; value=&quot;288&quot;/&gt;&lt;/object&gt;&lt;object type=&quot;3&quot; unique_id=&quot;11488&quot;&gt;&lt;property id=&quot;20148&quot; value=&quot;5&quot;/&gt;&lt;property id=&quot;20300&quot; value=&quot;Slide 22 - &amp;quot;Lesson Description&amp;quot;&quot;/&gt;&lt;property id=&quot;20307&quot; value=&quot;270&quot;/&gt;&lt;/object&gt;&lt;object type=&quot;3&quot; unique_id=&quot;11489&quot;&gt;&lt;property id=&quot;20148&quot; value=&quot;5&quot;/&gt;&lt;property id=&quot;20300&quot; value=&quot;Slide 23 - &amp;quot;Lesson Description&amp;quot;&quot;/&gt;&lt;property id=&quot;20307&quot; value=&quot;271&quot;/&gt;&lt;/object&gt;&lt;object type=&quot;3&quot; unique_id=&quot;11490&quot;&gt;&lt;property id=&quot;20148&quot; value=&quot;5&quot;/&gt;&lt;property id=&quot;20300&quot; value=&quot;Slide 24&quot;/&gt;&lt;property id=&quot;20307&quot; value=&quot;285&quot;/&gt;&lt;/object&gt;&lt;object type=&quot;3&quot; unique_id=&quot;11491&quot;&gt;&lt;property id=&quot;20148&quot; value=&quot;5&quot;/&gt;&lt;property id=&quot;20300&quot; value=&quot;Slide 25&quot;/&gt;&lt;property id=&quot;20307&quot; value=&quot;273&quot;/&gt;&lt;/object&gt;&lt;object type=&quot;3&quot; unique_id=&quot;11492&quot;&gt;&lt;property id=&quot;20148&quot; value=&quot;5&quot;/&gt;&lt;property id=&quot;20300&quot; value=&quot;Slide 26&quot;/&gt;&lt;property id=&quot;20307&quot; value=&quot;287&quot;/&gt;&lt;/object&gt;&lt;object type=&quot;3&quot; unique_id=&quot;11493&quot;&gt;&lt;property id=&quot;20148&quot; value=&quot;5&quot;/&gt;&lt;property id=&quot;20300&quot; value=&quot;Slide 27&quot;/&gt;&lt;property id=&quot;20307&quot; value=&quot;286&quot;/&gt;&lt;/object&gt;&lt;object type=&quot;3&quot; unique_id=&quot;11494&quot;&gt;&lt;property id=&quot;20148&quot; value=&quot;5&quot;/&gt;&lt;property id=&quot;20300&quot; value=&quot;Slide 28&quot;/&gt;&lt;property id=&quot;20307&quot; value=&quot;274&quot;/&gt;&lt;/object&gt;&lt;/object&gt;&lt;object type=&quot;8&quot; unique_id=&quot;11524&quot;&gt;&lt;/object&gt;&lt;/object&gt;&lt;/database&gt;"/>
  <p:tag name="MMPROD_NEXTUNIQUEID" val="10011"/>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FC779A06A19145BC6A8851ED68DFAF" ma:contentTypeVersion="1" ma:contentTypeDescription="Create a new document." ma:contentTypeScope="" ma:versionID="1827c793d9803675b49d1a97912f5259">
  <xsd:schema xmlns:xsd="http://www.w3.org/2001/XMLSchema" xmlns:xs="http://www.w3.org/2001/XMLSchema" xmlns:p="http://schemas.microsoft.com/office/2006/metadata/properties" xmlns:ns3="1b076c4f-9adb-4b37-bb71-570523b0cae1" targetNamespace="http://schemas.microsoft.com/office/2006/metadata/properties" ma:root="true" ma:fieldsID="eae57fd4f2d606ac81233a943751914d" ns3:_="">
    <xsd:import namespace="1b076c4f-9adb-4b37-bb71-570523b0cae1"/>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76c4f-9adb-4b37-bb71-570523b0cae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F7C0C2-3775-40A6-AA0D-82FD21BBE59B}"/>
</file>

<file path=customXml/itemProps2.xml><?xml version="1.0" encoding="utf-8"?>
<ds:datastoreItem xmlns:ds="http://schemas.openxmlformats.org/officeDocument/2006/customXml" ds:itemID="{AE76F091-BD6D-4B48-A9F6-139319836E51}"/>
</file>

<file path=customXml/itemProps3.xml><?xml version="1.0" encoding="utf-8"?>
<ds:datastoreItem xmlns:ds="http://schemas.openxmlformats.org/officeDocument/2006/customXml" ds:itemID="{C62A5BB6-1321-4E54-84A3-1220839E5C0A}"/>
</file>

<file path=docProps/app.xml><?xml version="1.0" encoding="utf-8"?>
<Properties xmlns="http://schemas.openxmlformats.org/officeDocument/2006/extended-properties" xmlns:vt="http://schemas.openxmlformats.org/officeDocument/2006/docPropsVTypes">
  <TotalTime>1395</TotalTime>
  <Words>4387</Words>
  <Application>Microsoft Office PowerPoint</Application>
  <PresentationFormat>On-screen Show (4:3)</PresentationFormat>
  <Paragraphs>495</Paragraphs>
  <Slides>28</Slides>
  <Notes>28</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Arabic Typesetting</vt:lpstr>
      <vt:lpstr>Arial</vt:lpstr>
      <vt:lpstr>Arial Black</vt:lpstr>
      <vt:lpstr>Articulate</vt:lpstr>
      <vt:lpstr>Calibri</vt:lpstr>
      <vt:lpstr>Helvetica Neue</vt:lpstr>
      <vt:lpstr>inherit</vt:lpstr>
      <vt:lpstr>Perpetua</vt:lpstr>
      <vt:lpstr>Segoe Print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College &amp; Career Readiness Standards for Mathematical Practice</vt:lpstr>
      <vt:lpstr>NCTM Mathematics Teaching Practices</vt:lpstr>
      <vt:lpstr>PowerPoint Presentation</vt:lpstr>
      <vt:lpstr>How Open Is Your Classroom?</vt:lpstr>
      <vt:lpstr>How Open Is Your Classroom? Answer the questions by responding Most of the time, Some of the time or Never</vt:lpstr>
      <vt:lpstr>How Open Is Your Classroom? Answer the questions by responding Most of the time, Some of the time or Never</vt:lpstr>
      <vt:lpstr>PowerPoint Presentation</vt:lpstr>
      <vt:lpstr>Principles of Open Pedagogy </vt:lpstr>
      <vt:lpstr>Principles of Open Pedagogy </vt:lpstr>
      <vt:lpstr>PowerPoint Presentation</vt:lpstr>
      <vt:lpstr>Lesson Description</vt:lpstr>
      <vt:lpstr>Lesson Description</vt:lpstr>
      <vt:lpstr>PowerPoint Presentation</vt:lpstr>
      <vt:lpstr>PowerPoint Presentation</vt:lpstr>
      <vt:lpstr>PowerPoint Presentation</vt:lpstr>
      <vt:lpstr>PowerPoint Presentation</vt:lpstr>
      <vt:lpstr>PowerPoint Presentation</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Delphinia</dc:creator>
  <cp:lastModifiedBy>Penny</cp:lastModifiedBy>
  <cp:revision>85</cp:revision>
  <dcterms:created xsi:type="dcterms:W3CDTF">2014-10-16T18:11:35Z</dcterms:created>
  <dcterms:modified xsi:type="dcterms:W3CDTF">2014-11-21T01:23:34Z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H:\share\OER-STEM\Task 5 - Develop Professional Development Courses\5.5_Storyboards\Course 3 - Math\From Eric\Draft 3_AF\Draft 4\Module 2 OER_DB3.ppta</vt:lpwstr>
  </property>
  <property fmtid="{D5CDD505-2E9C-101B-9397-08002B2CF9AE}" pid="4" name="ArticulateGUID">
    <vt:lpwstr>BD212B0D-AD8C-49B3-83E4-3CA97F2E8E7E</vt:lpwstr>
  </property>
  <property fmtid="{D5CDD505-2E9C-101B-9397-08002B2CF9AE}" pid="5" name="ArticulatePath">
    <vt:lpwstr>Module 2 OER_DB3</vt:lpwstr>
  </property>
  <property fmtid="{D5CDD505-2E9C-101B-9397-08002B2CF9AE}" pid="6" name="ContentTypeId">
    <vt:lpwstr>0x01010071FC779A06A19145BC6A8851ED68DFAF</vt:lpwstr>
  </property>
</Properties>
</file>