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0946" autoAdjust="0"/>
  </p:normalViewPr>
  <p:slideViewPr>
    <p:cSldViewPr snapToGrid="0" snapToObjects="1">
      <p:cViewPr varScale="1">
        <p:scale>
          <a:sx n="124" d="100"/>
          <a:sy n="124" d="100"/>
        </p:scale>
        <p:origin x="-2624"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379CE2-F458-AE49-A80C-EDEE63AEF4B5}" type="datetimeFigureOut">
              <a:rPr lang="en-US" smtClean="0"/>
              <a:t>7/22/14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C00AB8-CD75-FA4E-81B3-D94E2666D52B}" type="slidenum">
              <a:rPr lang="en-US" smtClean="0"/>
              <a:t>‹#›</a:t>
            </a:fld>
            <a:endParaRPr lang="en-US"/>
          </a:p>
        </p:txBody>
      </p:sp>
    </p:spTree>
    <p:extLst>
      <p:ext uri="{BB962C8B-B14F-4D97-AF65-F5344CB8AC3E}">
        <p14:creationId xmlns:p14="http://schemas.microsoft.com/office/powerpoint/2010/main" val="229813854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Types of OER:  [Mike, use Ray’s green image from slide 2]</a:t>
            </a:r>
          </a:p>
          <a:p>
            <a:endParaRPr lang="en-US" b="1" dirty="0" smtClean="0"/>
          </a:p>
          <a:p>
            <a:r>
              <a:rPr lang="en-US" sz="1200" kern="1200" dirty="0" smtClean="0">
                <a:solidFill>
                  <a:schemeClr val="tx1"/>
                </a:solidFill>
                <a:effectLst/>
                <a:latin typeface="+mn-lt"/>
                <a:ea typeface="+mn-ea"/>
                <a:cs typeface="+mn-cs"/>
              </a:rPr>
              <a:t>Text files, lesson plans, video lectures, video presentations, presentation files, music, images, textbooks, most anything that can be found on the Internet.</a:t>
            </a:r>
            <a:r>
              <a:rPr lang="en-US" dirty="0" smtClean="0">
                <a:effectLst/>
              </a:rPr>
              <a:t> </a:t>
            </a:r>
            <a:endParaRPr lang="en-US" b="1" dirty="0" smtClean="0"/>
          </a:p>
          <a:p>
            <a:endParaRPr lang="en-US" dirty="0" smtClean="0"/>
          </a:p>
          <a:p>
            <a:r>
              <a:rPr lang="en-US" b="1" dirty="0" smtClean="0"/>
              <a:t>The 5 R’s Framework:</a:t>
            </a:r>
          </a:p>
          <a:p>
            <a:endParaRPr lang="en-US" dirty="0" smtClean="0"/>
          </a:p>
          <a:p>
            <a:r>
              <a:rPr lang="en-US" sz="1200" kern="1200" dirty="0" smtClean="0">
                <a:solidFill>
                  <a:schemeClr val="tx1"/>
                </a:solidFill>
                <a:effectLst/>
                <a:latin typeface="+mn-lt"/>
                <a:ea typeface="+mn-ea"/>
                <a:cs typeface="+mn-cs"/>
              </a:rPr>
              <a:t>Retain, reuse, remix, revise and redistribute. </a:t>
            </a:r>
          </a:p>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Value of OER:</a:t>
            </a:r>
          </a:p>
          <a:p>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Openly shared materials for everyone, access for free, tailor learning for all, equal access to knowledge</a:t>
            </a: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AC00AB8-CD75-FA4E-81B3-D94E2666D52B}" type="slidenum">
              <a:rPr lang="en-US" smtClean="0"/>
              <a:t>1</a:t>
            </a:fld>
            <a:endParaRPr lang="en-US"/>
          </a:p>
        </p:txBody>
      </p:sp>
    </p:spTree>
    <p:extLst>
      <p:ext uri="{BB962C8B-B14F-4D97-AF65-F5344CB8AC3E}">
        <p14:creationId xmlns:p14="http://schemas.microsoft.com/office/powerpoint/2010/main" val="3388351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49532CB-9021-3D49-A240-15D43CE7AD2A}" type="datetimeFigureOut">
              <a:rPr lang="en-US" smtClean="0"/>
              <a:t>7/22/14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BA53A7-FDBC-464E-A195-A1D7CACA039C}" type="slidenum">
              <a:rPr lang="en-US" smtClean="0"/>
              <a:t>‹#›</a:t>
            </a:fld>
            <a:endParaRPr lang="en-US"/>
          </a:p>
        </p:txBody>
      </p:sp>
    </p:spTree>
    <p:extLst>
      <p:ext uri="{BB962C8B-B14F-4D97-AF65-F5344CB8AC3E}">
        <p14:creationId xmlns:p14="http://schemas.microsoft.com/office/powerpoint/2010/main" val="1750352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9532CB-9021-3D49-A240-15D43CE7AD2A}" type="datetimeFigureOut">
              <a:rPr lang="en-US" smtClean="0"/>
              <a:t>7/22/14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BA53A7-FDBC-464E-A195-A1D7CACA039C}" type="slidenum">
              <a:rPr lang="en-US" smtClean="0"/>
              <a:t>‹#›</a:t>
            </a:fld>
            <a:endParaRPr lang="en-US"/>
          </a:p>
        </p:txBody>
      </p:sp>
    </p:spTree>
    <p:extLst>
      <p:ext uri="{BB962C8B-B14F-4D97-AF65-F5344CB8AC3E}">
        <p14:creationId xmlns:p14="http://schemas.microsoft.com/office/powerpoint/2010/main" val="3930691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9532CB-9021-3D49-A240-15D43CE7AD2A}" type="datetimeFigureOut">
              <a:rPr lang="en-US" smtClean="0"/>
              <a:t>7/22/14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BA53A7-FDBC-464E-A195-A1D7CACA039C}" type="slidenum">
              <a:rPr lang="en-US" smtClean="0"/>
              <a:t>‹#›</a:t>
            </a:fld>
            <a:endParaRPr lang="en-US"/>
          </a:p>
        </p:txBody>
      </p:sp>
    </p:spTree>
    <p:extLst>
      <p:ext uri="{BB962C8B-B14F-4D97-AF65-F5344CB8AC3E}">
        <p14:creationId xmlns:p14="http://schemas.microsoft.com/office/powerpoint/2010/main" val="4092895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9532CB-9021-3D49-A240-15D43CE7AD2A}" type="datetimeFigureOut">
              <a:rPr lang="en-US" smtClean="0"/>
              <a:t>7/22/14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BA53A7-FDBC-464E-A195-A1D7CACA039C}" type="slidenum">
              <a:rPr lang="en-US" smtClean="0"/>
              <a:t>‹#›</a:t>
            </a:fld>
            <a:endParaRPr lang="en-US"/>
          </a:p>
        </p:txBody>
      </p:sp>
    </p:spTree>
    <p:extLst>
      <p:ext uri="{BB962C8B-B14F-4D97-AF65-F5344CB8AC3E}">
        <p14:creationId xmlns:p14="http://schemas.microsoft.com/office/powerpoint/2010/main" val="2995769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9532CB-9021-3D49-A240-15D43CE7AD2A}" type="datetimeFigureOut">
              <a:rPr lang="en-US" smtClean="0"/>
              <a:t>7/22/14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BA53A7-FDBC-464E-A195-A1D7CACA039C}" type="slidenum">
              <a:rPr lang="en-US" smtClean="0"/>
              <a:t>‹#›</a:t>
            </a:fld>
            <a:endParaRPr lang="en-US"/>
          </a:p>
        </p:txBody>
      </p:sp>
    </p:spTree>
    <p:extLst>
      <p:ext uri="{BB962C8B-B14F-4D97-AF65-F5344CB8AC3E}">
        <p14:creationId xmlns:p14="http://schemas.microsoft.com/office/powerpoint/2010/main" val="3557641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49532CB-9021-3D49-A240-15D43CE7AD2A}" type="datetimeFigureOut">
              <a:rPr lang="en-US" smtClean="0"/>
              <a:t>7/22/14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BA53A7-FDBC-464E-A195-A1D7CACA039C}" type="slidenum">
              <a:rPr lang="en-US" smtClean="0"/>
              <a:t>‹#›</a:t>
            </a:fld>
            <a:endParaRPr lang="en-US"/>
          </a:p>
        </p:txBody>
      </p:sp>
    </p:spTree>
    <p:extLst>
      <p:ext uri="{BB962C8B-B14F-4D97-AF65-F5344CB8AC3E}">
        <p14:creationId xmlns:p14="http://schemas.microsoft.com/office/powerpoint/2010/main" val="2284663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49532CB-9021-3D49-A240-15D43CE7AD2A}" type="datetimeFigureOut">
              <a:rPr lang="en-US" smtClean="0"/>
              <a:t>7/22/14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BA53A7-FDBC-464E-A195-A1D7CACA039C}" type="slidenum">
              <a:rPr lang="en-US" smtClean="0"/>
              <a:t>‹#›</a:t>
            </a:fld>
            <a:endParaRPr lang="en-US"/>
          </a:p>
        </p:txBody>
      </p:sp>
    </p:spTree>
    <p:extLst>
      <p:ext uri="{BB962C8B-B14F-4D97-AF65-F5344CB8AC3E}">
        <p14:creationId xmlns:p14="http://schemas.microsoft.com/office/powerpoint/2010/main" val="703388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49532CB-9021-3D49-A240-15D43CE7AD2A}" type="datetimeFigureOut">
              <a:rPr lang="en-US" smtClean="0"/>
              <a:t>7/22/14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BA53A7-FDBC-464E-A195-A1D7CACA039C}" type="slidenum">
              <a:rPr lang="en-US" smtClean="0"/>
              <a:t>‹#›</a:t>
            </a:fld>
            <a:endParaRPr lang="en-US"/>
          </a:p>
        </p:txBody>
      </p:sp>
    </p:spTree>
    <p:extLst>
      <p:ext uri="{BB962C8B-B14F-4D97-AF65-F5344CB8AC3E}">
        <p14:creationId xmlns:p14="http://schemas.microsoft.com/office/powerpoint/2010/main" val="2893289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9532CB-9021-3D49-A240-15D43CE7AD2A}" type="datetimeFigureOut">
              <a:rPr lang="en-US" smtClean="0"/>
              <a:t>7/22/14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BA53A7-FDBC-464E-A195-A1D7CACA039C}" type="slidenum">
              <a:rPr lang="en-US" smtClean="0"/>
              <a:t>‹#›</a:t>
            </a:fld>
            <a:endParaRPr lang="en-US"/>
          </a:p>
        </p:txBody>
      </p:sp>
    </p:spTree>
    <p:extLst>
      <p:ext uri="{BB962C8B-B14F-4D97-AF65-F5344CB8AC3E}">
        <p14:creationId xmlns:p14="http://schemas.microsoft.com/office/powerpoint/2010/main" val="1673646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9532CB-9021-3D49-A240-15D43CE7AD2A}" type="datetimeFigureOut">
              <a:rPr lang="en-US" smtClean="0"/>
              <a:t>7/22/14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BA53A7-FDBC-464E-A195-A1D7CACA039C}" type="slidenum">
              <a:rPr lang="en-US" smtClean="0"/>
              <a:t>‹#›</a:t>
            </a:fld>
            <a:endParaRPr lang="en-US"/>
          </a:p>
        </p:txBody>
      </p:sp>
    </p:spTree>
    <p:extLst>
      <p:ext uri="{BB962C8B-B14F-4D97-AF65-F5344CB8AC3E}">
        <p14:creationId xmlns:p14="http://schemas.microsoft.com/office/powerpoint/2010/main" val="2232966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9532CB-9021-3D49-A240-15D43CE7AD2A}" type="datetimeFigureOut">
              <a:rPr lang="en-US" smtClean="0"/>
              <a:t>7/22/14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BA53A7-FDBC-464E-A195-A1D7CACA039C}" type="slidenum">
              <a:rPr lang="en-US" smtClean="0"/>
              <a:t>‹#›</a:t>
            </a:fld>
            <a:endParaRPr lang="en-US"/>
          </a:p>
        </p:txBody>
      </p:sp>
    </p:spTree>
    <p:extLst>
      <p:ext uri="{BB962C8B-B14F-4D97-AF65-F5344CB8AC3E}">
        <p14:creationId xmlns:p14="http://schemas.microsoft.com/office/powerpoint/2010/main" val="293534961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9532CB-9021-3D49-A240-15D43CE7AD2A}" type="datetimeFigureOut">
              <a:rPr lang="en-US" smtClean="0"/>
              <a:t>7/22/14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BA53A7-FDBC-464E-A195-A1D7CACA039C}" type="slidenum">
              <a:rPr lang="en-US" smtClean="0"/>
              <a:t>‹#›</a:t>
            </a:fld>
            <a:endParaRPr lang="en-US"/>
          </a:p>
        </p:txBody>
      </p:sp>
    </p:spTree>
    <p:extLst>
      <p:ext uri="{BB962C8B-B14F-4D97-AF65-F5344CB8AC3E}">
        <p14:creationId xmlns:p14="http://schemas.microsoft.com/office/powerpoint/2010/main" val="12904517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904154" y="1167448"/>
            <a:ext cx="1835418" cy="5262980"/>
          </a:xfrm>
          <a:prstGeom prst="rect">
            <a:avLst/>
          </a:prstGeom>
        </p:spPr>
        <p:txBody>
          <a:bodyPr wrap="square">
            <a:spAutoFit/>
          </a:bodyPr>
          <a:lstStyle/>
          <a:p>
            <a:r>
              <a:rPr lang="en-US" sz="1600" b="1" dirty="0" smtClean="0"/>
              <a:t>OER definition:</a:t>
            </a:r>
          </a:p>
          <a:p>
            <a:endParaRPr lang="en-US" sz="1600" dirty="0"/>
          </a:p>
          <a:p>
            <a:r>
              <a:rPr lang="en-US" sz="1600" dirty="0" smtClean="0"/>
              <a:t>“</a:t>
            </a:r>
            <a:r>
              <a:rPr lang="en-US" sz="1600" dirty="0"/>
              <a:t>Open Educational Resources (OER) are teaching, learning, and research resources that reside in the public domain or have been released under an intellectual property license that permits sharing, accessing, repurposing—including for commercial purposes—and collaborating with others.”</a:t>
            </a:r>
            <a:r>
              <a:rPr lang="en-US" sz="1600" dirty="0" smtClean="0">
                <a:effectLst/>
              </a:rPr>
              <a:t> </a:t>
            </a:r>
            <a:endParaRPr lang="en-US" sz="1600" dirty="0"/>
          </a:p>
        </p:txBody>
      </p:sp>
      <p:sp>
        <p:nvSpPr>
          <p:cNvPr id="5" name="TextBox 4"/>
          <p:cNvSpPr txBox="1"/>
          <p:nvPr/>
        </p:nvSpPr>
        <p:spPr>
          <a:xfrm>
            <a:off x="644770" y="514512"/>
            <a:ext cx="7372512" cy="369332"/>
          </a:xfrm>
          <a:prstGeom prst="rect">
            <a:avLst/>
          </a:prstGeom>
          <a:noFill/>
        </p:spPr>
        <p:txBody>
          <a:bodyPr wrap="square" rtlCol="0">
            <a:spAutoFit/>
          </a:bodyPr>
          <a:lstStyle/>
          <a:p>
            <a:r>
              <a:rPr lang="en-US" b="1" dirty="0" smtClean="0"/>
              <a:t>What’s the Answer?  </a:t>
            </a:r>
            <a:r>
              <a:rPr lang="en-US" dirty="0" smtClean="0">
                <a:solidFill>
                  <a:srgbClr val="FF0000"/>
                </a:solidFill>
              </a:rPr>
              <a:t>[previously Match Me Up]</a:t>
            </a:r>
            <a:endParaRPr lang="en-US" dirty="0">
              <a:solidFill>
                <a:srgbClr val="FF0000"/>
              </a:solidFill>
            </a:endParaRPr>
          </a:p>
        </p:txBody>
      </p:sp>
      <p:sp>
        <p:nvSpPr>
          <p:cNvPr id="6" name="TextBox 5"/>
          <p:cNvSpPr txBox="1"/>
          <p:nvPr/>
        </p:nvSpPr>
        <p:spPr>
          <a:xfrm>
            <a:off x="709897" y="1172308"/>
            <a:ext cx="3302000" cy="338554"/>
          </a:xfrm>
          <a:prstGeom prst="rect">
            <a:avLst/>
          </a:prstGeom>
          <a:solidFill>
            <a:schemeClr val="accent1">
              <a:lumMod val="20000"/>
              <a:lumOff val="80000"/>
            </a:schemeClr>
          </a:solidFill>
        </p:spPr>
        <p:txBody>
          <a:bodyPr wrap="square" rtlCol="0">
            <a:spAutoFit/>
          </a:bodyPr>
          <a:lstStyle/>
          <a:p>
            <a:r>
              <a:rPr lang="en-US" sz="1600" dirty="0" smtClean="0"/>
              <a:t>What’s the definition of an OER?</a:t>
            </a:r>
            <a:endParaRPr lang="en-US" sz="1600" dirty="0"/>
          </a:p>
        </p:txBody>
      </p:sp>
      <p:sp>
        <p:nvSpPr>
          <p:cNvPr id="7" name="TextBox 6"/>
          <p:cNvSpPr txBox="1"/>
          <p:nvPr/>
        </p:nvSpPr>
        <p:spPr>
          <a:xfrm>
            <a:off x="709897" y="1663262"/>
            <a:ext cx="3302000" cy="338554"/>
          </a:xfrm>
          <a:prstGeom prst="rect">
            <a:avLst/>
          </a:prstGeom>
          <a:solidFill>
            <a:schemeClr val="accent1">
              <a:lumMod val="20000"/>
              <a:lumOff val="80000"/>
            </a:schemeClr>
          </a:solidFill>
        </p:spPr>
        <p:txBody>
          <a:bodyPr wrap="square" rtlCol="0">
            <a:spAutoFit/>
          </a:bodyPr>
          <a:lstStyle/>
          <a:p>
            <a:r>
              <a:rPr lang="en-US" sz="1600" dirty="0" smtClean="0"/>
              <a:t>What are the types of OER?</a:t>
            </a:r>
            <a:endParaRPr lang="en-US" sz="1600" dirty="0"/>
          </a:p>
        </p:txBody>
      </p:sp>
      <p:sp>
        <p:nvSpPr>
          <p:cNvPr id="8" name="TextBox 7"/>
          <p:cNvSpPr txBox="1"/>
          <p:nvPr/>
        </p:nvSpPr>
        <p:spPr>
          <a:xfrm>
            <a:off x="709897" y="2147928"/>
            <a:ext cx="3302000" cy="338554"/>
          </a:xfrm>
          <a:prstGeom prst="rect">
            <a:avLst/>
          </a:prstGeom>
          <a:solidFill>
            <a:schemeClr val="accent1">
              <a:lumMod val="20000"/>
              <a:lumOff val="80000"/>
            </a:schemeClr>
          </a:solidFill>
        </p:spPr>
        <p:txBody>
          <a:bodyPr wrap="square" rtlCol="0">
            <a:spAutoFit/>
          </a:bodyPr>
          <a:lstStyle/>
          <a:p>
            <a:r>
              <a:rPr lang="en-US" sz="1600" dirty="0" smtClean="0"/>
              <a:t>What is the 5 R’s Framework?</a:t>
            </a:r>
            <a:endParaRPr lang="en-US" sz="1600" dirty="0"/>
          </a:p>
        </p:txBody>
      </p:sp>
      <p:sp>
        <p:nvSpPr>
          <p:cNvPr id="9" name="TextBox 8"/>
          <p:cNvSpPr txBox="1"/>
          <p:nvPr/>
        </p:nvSpPr>
        <p:spPr>
          <a:xfrm>
            <a:off x="709897" y="2612944"/>
            <a:ext cx="3302000" cy="338554"/>
          </a:xfrm>
          <a:prstGeom prst="rect">
            <a:avLst/>
          </a:prstGeom>
          <a:solidFill>
            <a:schemeClr val="accent1">
              <a:lumMod val="20000"/>
              <a:lumOff val="80000"/>
            </a:schemeClr>
          </a:solidFill>
        </p:spPr>
        <p:txBody>
          <a:bodyPr wrap="square" rtlCol="0">
            <a:spAutoFit/>
          </a:bodyPr>
          <a:lstStyle/>
          <a:p>
            <a:r>
              <a:rPr lang="en-US" sz="1600" dirty="0" smtClean="0"/>
              <a:t>What is the value of OER?</a:t>
            </a:r>
            <a:endParaRPr lang="en-US" sz="1600" dirty="0"/>
          </a:p>
        </p:txBody>
      </p:sp>
      <p:sp>
        <p:nvSpPr>
          <p:cNvPr id="10" name="TextBox 9"/>
          <p:cNvSpPr txBox="1"/>
          <p:nvPr/>
        </p:nvSpPr>
        <p:spPr>
          <a:xfrm>
            <a:off x="6739571" y="317488"/>
            <a:ext cx="1526134" cy="369332"/>
          </a:xfrm>
          <a:prstGeom prst="rect">
            <a:avLst/>
          </a:prstGeom>
          <a:solidFill>
            <a:srgbClr val="FFFF00"/>
          </a:solidFill>
        </p:spPr>
        <p:txBody>
          <a:bodyPr wrap="square" rtlCol="0">
            <a:spAutoFit/>
          </a:bodyPr>
          <a:lstStyle/>
          <a:p>
            <a:r>
              <a:rPr lang="en-US" dirty="0" smtClean="0"/>
              <a:t>FAQ template</a:t>
            </a:r>
            <a:endParaRPr lang="en-US" dirty="0"/>
          </a:p>
        </p:txBody>
      </p:sp>
      <p:pic>
        <p:nvPicPr>
          <p:cNvPr id="11" name="Picture 10"/>
          <p:cNvPicPr>
            <a:picLocks noChangeAspect="1"/>
          </p:cNvPicPr>
          <p:nvPr/>
        </p:nvPicPr>
        <p:blipFill>
          <a:blip r:embed="rId3"/>
          <a:stretch>
            <a:fillRect/>
          </a:stretch>
        </p:blipFill>
        <p:spPr>
          <a:xfrm rot="884213">
            <a:off x="6954737" y="1959988"/>
            <a:ext cx="1383156" cy="1983020"/>
          </a:xfrm>
          <a:prstGeom prst="rect">
            <a:avLst/>
          </a:prstGeom>
        </p:spPr>
      </p:pic>
      <p:sp>
        <p:nvSpPr>
          <p:cNvPr id="12" name="Rectangle 11"/>
          <p:cNvSpPr/>
          <p:nvPr/>
        </p:nvSpPr>
        <p:spPr>
          <a:xfrm>
            <a:off x="217014" y="5117919"/>
            <a:ext cx="4054112" cy="1477328"/>
          </a:xfrm>
          <a:prstGeom prst="rect">
            <a:avLst/>
          </a:prstGeom>
          <a:solidFill>
            <a:srgbClr val="FFFF00"/>
          </a:solidFill>
        </p:spPr>
        <p:txBody>
          <a:bodyPr wrap="square">
            <a:spAutoFit/>
          </a:bodyPr>
          <a:lstStyle/>
          <a:p>
            <a:r>
              <a:rPr lang="en-US" dirty="0" smtClean="0"/>
              <a:t>URL for dictionary image (if you want to use it):</a:t>
            </a:r>
          </a:p>
          <a:p>
            <a:endParaRPr lang="en-US" dirty="0"/>
          </a:p>
          <a:p>
            <a:r>
              <a:rPr lang="en-US" dirty="0" smtClean="0"/>
              <a:t>http://</a:t>
            </a:r>
            <a:r>
              <a:rPr lang="en-US" dirty="0" err="1" smtClean="0"/>
              <a:t>openclipart.org</a:t>
            </a:r>
            <a:r>
              <a:rPr lang="en-US" dirty="0" smtClean="0"/>
              <a:t>/detail/188536/dictionary-by-johnny_automatic-188536</a:t>
            </a:r>
            <a:endParaRPr lang="en-US" dirty="0"/>
          </a:p>
        </p:txBody>
      </p:sp>
    </p:spTree>
    <p:extLst>
      <p:ext uri="{BB962C8B-B14F-4D97-AF65-F5344CB8AC3E}">
        <p14:creationId xmlns:p14="http://schemas.microsoft.com/office/powerpoint/2010/main" val="15951232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59</TotalTime>
  <Words>207</Words>
  <Application>Microsoft Macintosh PowerPoint</Application>
  <PresentationFormat>On-screen Show (4:3)</PresentationFormat>
  <Paragraphs>25</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Andrea Willis</dc:creator>
  <cp:lastModifiedBy>Andrea Willis</cp:lastModifiedBy>
  <cp:revision>9</cp:revision>
  <cp:lastPrinted>2014-07-22T17:38:46Z</cp:lastPrinted>
  <dcterms:created xsi:type="dcterms:W3CDTF">2014-07-22T17:08:30Z</dcterms:created>
  <dcterms:modified xsi:type="dcterms:W3CDTF">2014-07-22T18:08:08Z</dcterms:modified>
</cp:coreProperties>
</file>