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26"/>
  </p:notes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6" r:id="rId15"/>
    <p:sldId id="269" r:id="rId16"/>
    <p:sldId id="270" r:id="rId17"/>
    <p:sldId id="271" r:id="rId18"/>
    <p:sldId id="277" r:id="rId19"/>
    <p:sldId id="272" r:id="rId20"/>
    <p:sldId id="281" r:id="rId21"/>
    <p:sldId id="282" r:id="rId22"/>
    <p:sldId id="283" r:id="rId23"/>
    <p:sldId id="284" r:id="rId24"/>
    <p:sldId id="280" r:id="rId25"/>
  </p:sldIdLst>
  <p:sldSz cx="9144000" cy="6858000" type="screen4x3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5E8C"/>
    <a:srgbClr val="40426E"/>
    <a:srgbClr val="000000"/>
    <a:srgbClr val="8C9A72"/>
    <a:srgbClr val="EAEAEA"/>
    <a:srgbClr val="F8F8F8"/>
    <a:srgbClr val="2F31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88201" autoAdjust="0"/>
  </p:normalViewPr>
  <p:slideViewPr>
    <p:cSldViewPr snapToGrid="0">
      <p:cViewPr>
        <p:scale>
          <a:sx n="75" d="100"/>
          <a:sy n="75" d="100"/>
        </p:scale>
        <p:origin x="-816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-276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E2A31-18C2-4E48-8357-D4B85E050237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12855-A71E-45F0-8BD6-4A355FF12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985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ABE13F-CCD2-4A93-B4E3-6B0E5116A22B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7766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012855-A71E-45F0-8BD6-4A355FF1219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1040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746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3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746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746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746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746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yLine Layout-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D4DE-AB62-49E8-B678-888D70F7BE59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C08C-C1A2-4D5B-A60F-2F72B4CDC1C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10216" y="208445"/>
            <a:ext cx="7886700" cy="3893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528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934F-1837-4E38-B930-9CF7C75E22CF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F3DB-B296-41FA-9E38-C025055C4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008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bannerBackground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795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7D4DE-AB62-49E8-B678-888D70F7BE59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1C08C-C1A2-4D5B-A60F-2F72B4CDC1C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7243402" y="250846"/>
            <a:ext cx="1666054" cy="3893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sz="1800" b="1" i="0" dirty="0" smtClean="0"/>
              <a:t>Open</a:t>
            </a:r>
            <a:r>
              <a:rPr lang="en-US" sz="1800" b="1" i="0" baseline="0" dirty="0" smtClean="0"/>
              <a:t> Math</a:t>
            </a:r>
          </a:p>
          <a:p>
            <a:pPr algn="r"/>
            <a:r>
              <a:rPr lang="en-US" sz="1800" b="1" i="0" baseline="0" dirty="0" smtClean="0"/>
              <a:t>Module 6</a:t>
            </a:r>
            <a:endParaRPr lang="en-US" sz="1800" b="1" i="0" dirty="0"/>
          </a:p>
        </p:txBody>
      </p:sp>
    </p:spTree>
    <p:extLst>
      <p:ext uri="{BB962C8B-B14F-4D97-AF65-F5344CB8AC3E}">
        <p14:creationId xmlns:p14="http://schemas.microsoft.com/office/powerpoint/2010/main" val="1540208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teal.ed.gov/tealguide/diffinstruct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506784" y="1744821"/>
            <a:ext cx="8180017" cy="12192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>
                <a:solidFill>
                  <a:prstClr val="black"/>
                </a:solidFill>
                <a:latin typeface="+mn-lt"/>
                <a:cs typeface="Perpetua"/>
              </a:rPr>
              <a:t>Module 6:</a:t>
            </a:r>
            <a:br>
              <a:rPr lang="en-US" sz="3200" dirty="0" smtClean="0">
                <a:solidFill>
                  <a:prstClr val="black"/>
                </a:solidFill>
                <a:latin typeface="+mn-lt"/>
                <a:cs typeface="Perpetua"/>
              </a:rPr>
            </a:br>
            <a:r>
              <a:rPr lang="en-US" sz="3200" dirty="0" smtClean="0">
                <a:solidFill>
                  <a:prstClr val="black"/>
                </a:solidFill>
                <a:latin typeface="+mn-lt"/>
                <a:cs typeface="Perpetua"/>
              </a:rPr>
              <a:t>Planning Rich Instruction with OER</a:t>
            </a:r>
            <a:endParaRPr lang="en-US" sz="3200" dirty="0">
              <a:solidFill>
                <a:prstClr val="black"/>
              </a:solidFill>
              <a:latin typeface="+mn-lt"/>
              <a:cs typeface="Perpetua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06783" y="3352800"/>
            <a:ext cx="6461760" cy="2057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4F81BD"/>
              </a:buClr>
            </a:pP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Preparing Learners for Working with OER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1.0 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31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 hidden="1"/>
          <p:cNvSpPr txBox="1"/>
          <p:nvPr/>
        </p:nvSpPr>
        <p:spPr>
          <a:xfrm>
            <a:off x="3352800" y="1752602"/>
            <a:ext cx="541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Tell your students what strategy they’ll be using and why it is important. Provide learners with notes about the strategy.</a:t>
            </a:r>
            <a:endParaRPr lang="en-US" sz="2000" dirty="0"/>
          </a:p>
        </p:txBody>
      </p:sp>
      <p:sp>
        <p:nvSpPr>
          <p:cNvPr id="11" name="TextBox 10" hidden="1"/>
          <p:cNvSpPr txBox="1"/>
          <p:nvPr/>
        </p:nvSpPr>
        <p:spPr>
          <a:xfrm>
            <a:off x="3352800" y="2819402"/>
            <a:ext cx="541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Model the skill using a “think-aloud” or talking through each step.  Be concise and clear as you describe what you’re doing. </a:t>
            </a:r>
            <a:endParaRPr lang="en-US" sz="2000" dirty="0"/>
          </a:p>
        </p:txBody>
      </p:sp>
      <p:sp>
        <p:nvSpPr>
          <p:cNvPr id="12" name="TextBox 11" hidden="1"/>
          <p:cNvSpPr txBox="1"/>
          <p:nvPr/>
        </p:nvSpPr>
        <p:spPr>
          <a:xfrm>
            <a:off x="3352800" y="3962401"/>
            <a:ext cx="541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Guide students through brief practice exercises with feedback on  their understanding and use of strategy.</a:t>
            </a:r>
            <a:endParaRPr lang="en-US" sz="2000" dirty="0"/>
          </a:p>
        </p:txBody>
      </p:sp>
      <p:sp>
        <p:nvSpPr>
          <p:cNvPr id="13" name="TextBox 12" hidden="1"/>
          <p:cNvSpPr txBox="1"/>
          <p:nvPr/>
        </p:nvSpPr>
        <p:spPr>
          <a:xfrm>
            <a:off x="3352800" y="5029201"/>
            <a:ext cx="541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Allow students to  practice independently as you monitor progress and provide feedback. Provide additional examples for practice.</a:t>
            </a:r>
            <a:endParaRPr lang="en-US" sz="2000" dirty="0"/>
          </a:p>
        </p:txBody>
      </p:sp>
      <p:sp>
        <p:nvSpPr>
          <p:cNvPr id="213" name="TextBox 212"/>
          <p:cNvSpPr txBox="1"/>
          <p:nvPr/>
        </p:nvSpPr>
        <p:spPr>
          <a:xfrm>
            <a:off x="3048000" y="1834440"/>
            <a:ext cx="541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Tell your students what strategy they’ll be using and why it is important. Provide learners with notes about the strategy.</a:t>
            </a:r>
            <a:endParaRPr lang="en-US" sz="2000" dirty="0"/>
          </a:p>
        </p:txBody>
      </p:sp>
      <p:sp>
        <p:nvSpPr>
          <p:cNvPr id="214" name="TextBox 213"/>
          <p:cNvSpPr txBox="1"/>
          <p:nvPr/>
        </p:nvSpPr>
        <p:spPr>
          <a:xfrm>
            <a:off x="3048000" y="2901240"/>
            <a:ext cx="541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Model the skill using a “think-aloud” or talking through each step.  Be concise and clear as you describe what you’re doing. </a:t>
            </a:r>
            <a:endParaRPr lang="en-US" sz="2000" dirty="0"/>
          </a:p>
        </p:txBody>
      </p:sp>
      <p:sp>
        <p:nvSpPr>
          <p:cNvPr id="215" name="TextBox 214"/>
          <p:cNvSpPr txBox="1"/>
          <p:nvPr/>
        </p:nvSpPr>
        <p:spPr>
          <a:xfrm>
            <a:off x="3048000" y="4013537"/>
            <a:ext cx="541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Guide students through brief practice exercises with feedback on  their understanding and use of strategy.</a:t>
            </a:r>
            <a:endParaRPr lang="en-US" sz="2000" dirty="0"/>
          </a:p>
        </p:txBody>
      </p:sp>
      <p:sp>
        <p:nvSpPr>
          <p:cNvPr id="216" name="TextBox 215"/>
          <p:cNvSpPr txBox="1"/>
          <p:nvPr/>
        </p:nvSpPr>
        <p:spPr>
          <a:xfrm>
            <a:off x="3048000" y="5080337"/>
            <a:ext cx="541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Allow students to  practice independently as you monitor progress and provide feedback. Provide additional examples for practice.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2.3 I </a:t>
            </a:r>
            <a:r>
              <a:rPr lang="en-US" dirty="0" smtClean="0"/>
              <a:t>Do, We Do, You Do</a:t>
            </a:r>
            <a:endParaRPr lang="en-US" dirty="0"/>
          </a:p>
        </p:txBody>
      </p:sp>
      <p:grpSp>
        <p:nvGrpSpPr>
          <p:cNvPr id="61" name="Group 60"/>
          <p:cNvGrpSpPr/>
          <p:nvPr/>
        </p:nvGrpSpPr>
        <p:grpSpPr>
          <a:xfrm>
            <a:off x="481069" y="1775542"/>
            <a:ext cx="2414533" cy="4282359"/>
            <a:chOff x="3300467" y="1661242"/>
            <a:chExt cx="2414533" cy="4282358"/>
          </a:xfrm>
        </p:grpSpPr>
        <p:sp>
          <p:nvSpPr>
            <p:cNvPr id="62" name="Flowchart: Merge 61"/>
            <p:cNvSpPr/>
            <p:nvPr/>
          </p:nvSpPr>
          <p:spPr>
            <a:xfrm>
              <a:off x="4439441" y="2671912"/>
              <a:ext cx="365760" cy="182880"/>
            </a:xfrm>
            <a:prstGeom prst="flowChartMerge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C0504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3" name="Flowchart: Merge 62"/>
            <p:cNvSpPr/>
            <p:nvPr/>
          </p:nvSpPr>
          <p:spPr>
            <a:xfrm>
              <a:off x="4439441" y="3851374"/>
              <a:ext cx="365760" cy="182880"/>
            </a:xfrm>
            <a:prstGeom prst="flowChartMerge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C0504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4" name="Flowchart: Merge 63"/>
            <p:cNvSpPr/>
            <p:nvPr/>
          </p:nvSpPr>
          <p:spPr>
            <a:xfrm>
              <a:off x="4439441" y="5030837"/>
              <a:ext cx="365760" cy="182880"/>
            </a:xfrm>
            <a:prstGeom prst="flowChartMerge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C0504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65" name="Group 64"/>
            <p:cNvGrpSpPr/>
            <p:nvPr/>
          </p:nvGrpSpPr>
          <p:grpSpPr>
            <a:xfrm>
              <a:off x="3300467" y="3916540"/>
              <a:ext cx="2414533" cy="850305"/>
              <a:chOff x="3300467" y="3916540"/>
              <a:chExt cx="2414533" cy="850305"/>
            </a:xfrm>
          </p:grpSpPr>
          <p:sp>
            <p:nvSpPr>
              <p:cNvPr id="81" name="Content Placeholder 2"/>
              <p:cNvSpPr txBox="1">
                <a:spLocks/>
              </p:cNvSpPr>
              <p:nvPr/>
            </p:nvSpPr>
            <p:spPr>
              <a:xfrm>
                <a:off x="3520440" y="4126765"/>
                <a:ext cx="2194560" cy="640080"/>
              </a:xfrm>
              <a:prstGeom prst="rect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rgbClr val="F79646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vert="horz" lIns="91440" tIns="45720" rIns="91440" bIns="45720" rtlCol="0" anchor="ctr">
                <a:normAutofit/>
              </a:bodyPr>
              <a:lstStyle>
                <a:lvl1pPr indent="0" algn="ctr">
                  <a:spcBef>
                    <a:spcPct val="20000"/>
                  </a:spcBef>
                  <a:buFont typeface="Arial" panose="020B0604020202020204" pitchFamily="34" charset="0"/>
                  <a:buNone/>
                  <a:defRPr sz="3200" b="1">
                    <a:solidFill>
                      <a:schemeClr val="accent5">
                        <a:lumMod val="75000"/>
                      </a:schemeClr>
                    </a:solidFill>
                    <a:latin typeface="Rockwell Extra Bold" panose="02060903040505020403" pitchFamily="18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dk1"/>
                    </a:solidFill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dk1"/>
                    </a:solidFill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dk1"/>
                    </a:solidFill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dk1"/>
                    </a:solidFill>
                  </a:defRPr>
                </a:lvl5pPr>
                <a:lvl6pPr marL="25146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6pPr>
                <a:lvl7pPr marL="29718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7pPr>
                <a:lvl8pPr marL="3429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8pPr>
                <a:lvl9pPr marL="38862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4BACC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rPr>
                  <a:t>We Do</a:t>
                </a:r>
              </a:p>
            </p:txBody>
          </p:sp>
          <p:grpSp>
            <p:nvGrpSpPr>
              <p:cNvPr id="82" name="Group 81"/>
              <p:cNvGrpSpPr/>
              <p:nvPr/>
            </p:nvGrpSpPr>
            <p:grpSpPr>
              <a:xfrm>
                <a:off x="3300467" y="3916540"/>
                <a:ext cx="457200" cy="457200"/>
                <a:chOff x="5355368" y="3317522"/>
                <a:chExt cx="457200" cy="457200"/>
              </a:xfrm>
            </p:grpSpPr>
            <p:sp>
              <p:nvSpPr>
                <p:cNvPr id="83" name="Content Placeholder 2"/>
                <p:cNvSpPr txBox="1">
                  <a:spLocks/>
                </p:cNvSpPr>
                <p:nvPr/>
              </p:nvSpPr>
              <p:spPr>
                <a:xfrm>
                  <a:off x="5355368" y="3317522"/>
                  <a:ext cx="457200" cy="457200"/>
                </a:xfrm>
                <a:prstGeom prst="ellipse">
                  <a:avLst/>
                </a:prstGeom>
                <a:solidFill>
                  <a:srgbClr val="F79646">
                    <a:lumMod val="20000"/>
                    <a:lumOff val="80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vert="horz" lIns="91440" tIns="45720" rIns="91440" bIns="45720" rtlCol="0" anchor="ctr">
                  <a:normAutofit fontScale="77500" lnSpcReduction="20000"/>
                </a:bodyPr>
                <a:lstStyle>
                  <a:lvl1pPr indent="0" algn="ctr">
                    <a:spcBef>
                      <a:spcPct val="20000"/>
                    </a:spcBef>
                    <a:buFont typeface="Arial" panose="020B0604020202020204" pitchFamily="34" charset="0"/>
                    <a:buNone/>
                    <a:defRPr sz="3200" b="1">
                      <a:solidFill>
                        <a:schemeClr val="accent5">
                          <a:lumMod val="75000"/>
                        </a:schemeClr>
                      </a:solidFill>
                      <a:latin typeface="Rockwell Extra Bold" panose="020609030405050204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dk1"/>
                      </a:solidFill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dk1"/>
                      </a:solidFill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dk1"/>
                      </a:solidFill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dk1"/>
                      </a:solidFill>
                    </a:defRPr>
                  </a:lvl5pPr>
                  <a:lvl6pPr marL="25146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6pPr>
                  <a:lvl7pPr marL="29718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7pPr>
                  <a:lvl8pPr marL="3429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8pPr>
                  <a:lvl9pPr marL="38862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9pPr>
                </a:lstStyle>
                <a:p>
                  <a:pPr marL="0" marR="0" lvl="0" indent="0" algn="l" defTabSz="914400" eaLnBrk="1" fontAlgn="auto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endParaRPr kumimoji="0" lang="en-US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4BACC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4" name="Content Placeholder 2"/>
                <p:cNvSpPr txBox="1">
                  <a:spLocks/>
                </p:cNvSpPr>
                <p:nvPr/>
              </p:nvSpPr>
              <p:spPr>
                <a:xfrm>
                  <a:off x="5401088" y="3408962"/>
                  <a:ext cx="365760" cy="365760"/>
                </a:xfrm>
                <a:prstGeom prst="rect">
                  <a:avLst/>
                </a:prstGeom>
                <a:noFill/>
                <a:ln w="25400" cap="flat" cmpd="sng" algn="ctr">
                  <a:noFill/>
                  <a:prstDash val="solid"/>
                </a:ln>
                <a:effectLst/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4800" b="1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F79646">
                          <a:lumMod val="75000"/>
                        </a:srgbClr>
                      </a:solidFill>
                      <a:effectLst/>
                      <a:uLnTx/>
                      <a:uFillTx/>
                      <a:latin typeface="Rockwell Extra Bold" panose="02060903040505020403" pitchFamily="18" charset="0"/>
                      <a:ea typeface="+mn-ea"/>
                      <a:cs typeface="+mn-cs"/>
                    </a:rPr>
                    <a:t>3</a:t>
                  </a:r>
                  <a:endParaRPr kumimoji="0" lang="en-US" sz="4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7964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66" name="Group 65"/>
            <p:cNvGrpSpPr/>
            <p:nvPr/>
          </p:nvGrpSpPr>
          <p:grpSpPr>
            <a:xfrm>
              <a:off x="3300467" y="5064592"/>
              <a:ext cx="2388654" cy="879008"/>
              <a:chOff x="3300467" y="5064592"/>
              <a:chExt cx="2388654" cy="879008"/>
            </a:xfrm>
          </p:grpSpPr>
          <p:sp>
            <p:nvSpPr>
              <p:cNvPr id="77" name="Content Placeholder 2"/>
              <p:cNvSpPr txBox="1">
                <a:spLocks/>
              </p:cNvSpPr>
              <p:nvPr/>
            </p:nvSpPr>
            <p:spPr>
              <a:xfrm>
                <a:off x="3494561" y="5303520"/>
                <a:ext cx="2194560" cy="640080"/>
              </a:xfrm>
              <a:prstGeom prst="rect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rgbClr val="F79646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vert="horz" lIns="91440" tIns="45720" rIns="91440" bIns="45720" rtlCol="0" anchor="ctr">
                <a:normAutofit/>
              </a:bodyPr>
              <a:lstStyle>
                <a:lvl1pPr indent="0" algn="ctr">
                  <a:spcBef>
                    <a:spcPct val="20000"/>
                  </a:spcBef>
                  <a:buFont typeface="Arial" panose="020B0604020202020204" pitchFamily="34" charset="0"/>
                  <a:buNone/>
                  <a:defRPr sz="3200" b="1">
                    <a:solidFill>
                      <a:schemeClr val="accent5">
                        <a:lumMod val="75000"/>
                      </a:schemeClr>
                    </a:solidFill>
                    <a:latin typeface="Rockwell Extra Bold" panose="02060903040505020403" pitchFamily="18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dk1"/>
                    </a:solidFill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dk1"/>
                    </a:solidFill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dk1"/>
                    </a:solidFill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dk1"/>
                    </a:solidFill>
                  </a:defRPr>
                </a:lvl5pPr>
                <a:lvl6pPr marL="25146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6pPr>
                <a:lvl7pPr marL="29718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7pPr>
                <a:lvl8pPr marL="3429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8pPr>
                <a:lvl9pPr marL="38862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4BACC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rPr>
                  <a:t>You Do</a:t>
                </a:r>
              </a:p>
            </p:txBody>
          </p:sp>
          <p:grpSp>
            <p:nvGrpSpPr>
              <p:cNvPr id="78" name="Group 77"/>
              <p:cNvGrpSpPr/>
              <p:nvPr/>
            </p:nvGrpSpPr>
            <p:grpSpPr>
              <a:xfrm>
                <a:off x="3300467" y="5064592"/>
                <a:ext cx="457200" cy="457200"/>
                <a:chOff x="7652339" y="3317522"/>
                <a:chExt cx="457200" cy="457200"/>
              </a:xfrm>
            </p:grpSpPr>
            <p:sp>
              <p:nvSpPr>
                <p:cNvPr id="79" name="Content Placeholder 2"/>
                <p:cNvSpPr txBox="1">
                  <a:spLocks/>
                </p:cNvSpPr>
                <p:nvPr/>
              </p:nvSpPr>
              <p:spPr>
                <a:xfrm>
                  <a:off x="7652339" y="3317522"/>
                  <a:ext cx="457200" cy="457200"/>
                </a:xfrm>
                <a:prstGeom prst="ellipse">
                  <a:avLst/>
                </a:prstGeom>
                <a:solidFill>
                  <a:srgbClr val="F79646">
                    <a:lumMod val="20000"/>
                    <a:lumOff val="80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vert="horz" lIns="91440" tIns="45720" rIns="91440" bIns="45720" rtlCol="0" anchor="ctr">
                  <a:normAutofit fontScale="77500" lnSpcReduction="20000"/>
                </a:bodyPr>
                <a:lstStyle>
                  <a:lvl1pPr indent="0" algn="ctr">
                    <a:spcBef>
                      <a:spcPct val="20000"/>
                    </a:spcBef>
                    <a:buFont typeface="Arial" panose="020B0604020202020204" pitchFamily="34" charset="0"/>
                    <a:buNone/>
                    <a:defRPr sz="3200" b="1">
                      <a:solidFill>
                        <a:schemeClr val="accent5">
                          <a:lumMod val="75000"/>
                        </a:schemeClr>
                      </a:solidFill>
                      <a:latin typeface="Rockwell Extra Bold" panose="020609030405050204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dk1"/>
                      </a:solidFill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dk1"/>
                      </a:solidFill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dk1"/>
                      </a:solidFill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dk1"/>
                      </a:solidFill>
                    </a:defRPr>
                  </a:lvl5pPr>
                  <a:lvl6pPr marL="25146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6pPr>
                  <a:lvl7pPr marL="29718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7pPr>
                  <a:lvl8pPr marL="3429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8pPr>
                  <a:lvl9pPr marL="38862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9pPr>
                </a:lstStyle>
                <a:p>
                  <a:pPr marL="0" marR="0" lvl="0" indent="0" algn="l" defTabSz="914400" eaLnBrk="1" fontAlgn="auto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endParaRPr kumimoji="0" lang="en-US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4BACC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0" name="Content Placeholder 2"/>
                <p:cNvSpPr txBox="1">
                  <a:spLocks/>
                </p:cNvSpPr>
                <p:nvPr/>
              </p:nvSpPr>
              <p:spPr>
                <a:xfrm>
                  <a:off x="7698059" y="3408962"/>
                  <a:ext cx="365760" cy="365760"/>
                </a:xfrm>
                <a:prstGeom prst="rect">
                  <a:avLst/>
                </a:prstGeom>
                <a:noFill/>
                <a:ln w="25400" cap="flat" cmpd="sng" algn="ctr">
                  <a:noFill/>
                  <a:prstDash val="solid"/>
                </a:ln>
                <a:effectLst/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4800" b="1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F79646">
                          <a:lumMod val="75000"/>
                        </a:srgbClr>
                      </a:solidFill>
                      <a:effectLst/>
                      <a:uLnTx/>
                      <a:uFillTx/>
                      <a:latin typeface="Rockwell Extra Bold" panose="02060903040505020403" pitchFamily="18" charset="0"/>
                      <a:ea typeface="+mn-ea"/>
                      <a:cs typeface="+mn-cs"/>
                    </a:rPr>
                    <a:t>4</a:t>
                  </a:r>
                  <a:endParaRPr kumimoji="0" lang="en-US" sz="4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7964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67" name="Group 66"/>
            <p:cNvGrpSpPr/>
            <p:nvPr/>
          </p:nvGrpSpPr>
          <p:grpSpPr>
            <a:xfrm>
              <a:off x="3300467" y="1661242"/>
              <a:ext cx="2414533" cy="792903"/>
              <a:chOff x="3300467" y="1661242"/>
              <a:chExt cx="2414533" cy="792903"/>
            </a:xfrm>
          </p:grpSpPr>
          <p:sp>
            <p:nvSpPr>
              <p:cNvPr id="73" name="Content Placeholder 2"/>
              <p:cNvSpPr txBox="1">
                <a:spLocks/>
              </p:cNvSpPr>
              <p:nvPr/>
            </p:nvSpPr>
            <p:spPr>
              <a:xfrm>
                <a:off x="3520440" y="1814065"/>
                <a:ext cx="2194560" cy="640080"/>
              </a:xfrm>
              <a:prstGeom prst="rect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rgbClr val="F79646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vert="horz" lIns="91440" tIns="45720" rIns="91440" bIns="45720" rtlCol="0" anchor="ctr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4BACC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rPr>
                  <a:t>Explain</a:t>
                </a:r>
                <a:endPara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4BACC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endParaRPr>
              </a:p>
            </p:txBody>
          </p:sp>
          <p:grpSp>
            <p:nvGrpSpPr>
              <p:cNvPr id="74" name="Group 73"/>
              <p:cNvGrpSpPr/>
              <p:nvPr/>
            </p:nvGrpSpPr>
            <p:grpSpPr>
              <a:xfrm>
                <a:off x="3300467" y="1661242"/>
                <a:ext cx="457200" cy="457200"/>
                <a:chOff x="1293243" y="3317522"/>
                <a:chExt cx="457200" cy="457200"/>
              </a:xfrm>
            </p:grpSpPr>
            <p:sp>
              <p:nvSpPr>
                <p:cNvPr id="75" name="Content Placeholder 2"/>
                <p:cNvSpPr txBox="1">
                  <a:spLocks/>
                </p:cNvSpPr>
                <p:nvPr/>
              </p:nvSpPr>
              <p:spPr>
                <a:xfrm>
                  <a:off x="1293243" y="3317522"/>
                  <a:ext cx="457200" cy="457200"/>
                </a:xfrm>
                <a:prstGeom prst="ellipse">
                  <a:avLst/>
                </a:prstGeom>
                <a:solidFill>
                  <a:srgbClr val="F79646">
                    <a:lumMod val="20000"/>
                    <a:lumOff val="80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vert="horz" lIns="91440" tIns="45720" rIns="91440" bIns="45720" rtlCol="0" anchor="ctr">
                  <a:normAutofit fontScale="77500" lnSpcReduction="20000"/>
                </a:bodyPr>
                <a:lstStyle>
                  <a:lvl1pPr indent="0" algn="ctr">
                    <a:spcBef>
                      <a:spcPct val="20000"/>
                    </a:spcBef>
                    <a:buFont typeface="Arial" panose="020B0604020202020204" pitchFamily="34" charset="0"/>
                    <a:buNone/>
                    <a:defRPr sz="3200" b="1">
                      <a:solidFill>
                        <a:schemeClr val="accent5">
                          <a:lumMod val="75000"/>
                        </a:schemeClr>
                      </a:solidFill>
                      <a:latin typeface="Rockwell Extra Bold" panose="020609030405050204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dk1"/>
                      </a:solidFill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dk1"/>
                      </a:solidFill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dk1"/>
                      </a:solidFill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dk1"/>
                      </a:solidFill>
                    </a:defRPr>
                  </a:lvl5pPr>
                  <a:lvl6pPr marL="25146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6pPr>
                  <a:lvl7pPr marL="29718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7pPr>
                  <a:lvl8pPr marL="3429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8pPr>
                  <a:lvl9pPr marL="38862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9pPr>
                </a:lstStyle>
                <a:p>
                  <a:pPr marL="0" marR="0" lvl="0" indent="0" algn="l" defTabSz="914400" eaLnBrk="1" fontAlgn="auto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endParaRPr kumimoji="0" lang="en-US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4BACC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6" name="Content Placeholder 2"/>
                <p:cNvSpPr txBox="1">
                  <a:spLocks/>
                </p:cNvSpPr>
                <p:nvPr/>
              </p:nvSpPr>
              <p:spPr>
                <a:xfrm>
                  <a:off x="1338963" y="3408962"/>
                  <a:ext cx="365760" cy="365760"/>
                </a:xfrm>
                <a:prstGeom prst="rect">
                  <a:avLst/>
                </a:prstGeom>
                <a:noFill/>
                <a:ln w="25400" cap="flat" cmpd="sng" algn="ctr">
                  <a:noFill/>
                  <a:prstDash val="solid"/>
                </a:ln>
                <a:effectLst/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4800" b="1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F79646">
                          <a:lumMod val="75000"/>
                        </a:srgbClr>
                      </a:solidFill>
                      <a:effectLst/>
                      <a:uLnTx/>
                      <a:uFillTx/>
                      <a:latin typeface="Rockwell Extra Bold" panose="02060903040505020403" pitchFamily="18" charset="0"/>
                      <a:ea typeface="+mn-ea"/>
                      <a:cs typeface="+mn-cs"/>
                    </a:rPr>
                    <a:t>1</a:t>
                  </a:r>
                  <a:endParaRPr kumimoji="0" lang="en-US" sz="4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7964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68" name="Group 67"/>
            <p:cNvGrpSpPr/>
            <p:nvPr/>
          </p:nvGrpSpPr>
          <p:grpSpPr>
            <a:xfrm>
              <a:off x="3300467" y="2788497"/>
              <a:ext cx="2414533" cy="792903"/>
              <a:chOff x="3300467" y="1661242"/>
              <a:chExt cx="2414533" cy="792903"/>
            </a:xfrm>
          </p:grpSpPr>
          <p:sp>
            <p:nvSpPr>
              <p:cNvPr id="69" name="Content Placeholder 2"/>
              <p:cNvSpPr txBox="1">
                <a:spLocks/>
              </p:cNvSpPr>
              <p:nvPr/>
            </p:nvSpPr>
            <p:spPr>
              <a:xfrm>
                <a:off x="3520440" y="1814065"/>
                <a:ext cx="2194560" cy="640080"/>
              </a:xfrm>
              <a:prstGeom prst="rect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rgbClr val="F79646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vert="horz" lIns="91440" tIns="45720" rIns="91440" bIns="45720" rtlCol="0" anchor="ctr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4BACC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rPr>
                  <a:t>I Do</a:t>
                </a:r>
                <a:endPara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4BACC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endParaRPr>
              </a:p>
            </p:txBody>
          </p:sp>
          <p:grpSp>
            <p:nvGrpSpPr>
              <p:cNvPr id="70" name="Group 69"/>
              <p:cNvGrpSpPr/>
              <p:nvPr/>
            </p:nvGrpSpPr>
            <p:grpSpPr>
              <a:xfrm>
                <a:off x="3300467" y="1661242"/>
                <a:ext cx="457200" cy="457200"/>
                <a:chOff x="1293243" y="3317522"/>
                <a:chExt cx="457200" cy="457200"/>
              </a:xfrm>
            </p:grpSpPr>
            <p:sp>
              <p:nvSpPr>
                <p:cNvPr id="71" name="Content Placeholder 2"/>
                <p:cNvSpPr txBox="1">
                  <a:spLocks/>
                </p:cNvSpPr>
                <p:nvPr/>
              </p:nvSpPr>
              <p:spPr>
                <a:xfrm>
                  <a:off x="1293243" y="3317522"/>
                  <a:ext cx="457200" cy="457200"/>
                </a:xfrm>
                <a:prstGeom prst="ellipse">
                  <a:avLst/>
                </a:prstGeom>
                <a:solidFill>
                  <a:srgbClr val="F79646">
                    <a:lumMod val="20000"/>
                    <a:lumOff val="80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vert="horz" lIns="91440" tIns="45720" rIns="91440" bIns="45720" rtlCol="0" anchor="ctr">
                  <a:normAutofit fontScale="77500" lnSpcReduction="20000"/>
                </a:bodyPr>
                <a:lstStyle>
                  <a:lvl1pPr indent="0" algn="ctr">
                    <a:spcBef>
                      <a:spcPct val="20000"/>
                    </a:spcBef>
                    <a:buFont typeface="Arial" panose="020B0604020202020204" pitchFamily="34" charset="0"/>
                    <a:buNone/>
                    <a:defRPr sz="3200" b="1">
                      <a:solidFill>
                        <a:schemeClr val="accent5">
                          <a:lumMod val="75000"/>
                        </a:schemeClr>
                      </a:solidFill>
                      <a:latin typeface="Rockwell Extra Bold" panose="020609030405050204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dk1"/>
                      </a:solidFill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dk1"/>
                      </a:solidFill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dk1"/>
                      </a:solidFill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dk1"/>
                      </a:solidFill>
                    </a:defRPr>
                  </a:lvl5pPr>
                  <a:lvl6pPr marL="25146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6pPr>
                  <a:lvl7pPr marL="29718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7pPr>
                  <a:lvl8pPr marL="3429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8pPr>
                  <a:lvl9pPr marL="38862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9pPr>
                </a:lstStyle>
                <a:p>
                  <a:pPr marL="0" marR="0" lvl="0" indent="0" algn="l" defTabSz="914400" eaLnBrk="1" fontAlgn="auto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endParaRPr kumimoji="0" lang="en-US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4BACC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2" name="Content Placeholder 2"/>
                <p:cNvSpPr txBox="1">
                  <a:spLocks/>
                </p:cNvSpPr>
                <p:nvPr/>
              </p:nvSpPr>
              <p:spPr>
                <a:xfrm>
                  <a:off x="1338963" y="3408962"/>
                  <a:ext cx="365760" cy="365760"/>
                </a:xfrm>
                <a:prstGeom prst="rect">
                  <a:avLst/>
                </a:prstGeom>
                <a:noFill/>
                <a:ln w="25400" cap="flat" cmpd="sng" algn="ctr">
                  <a:noFill/>
                  <a:prstDash val="solid"/>
                </a:ln>
                <a:effectLst/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4800" b="1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F79646">
                          <a:lumMod val="75000"/>
                        </a:srgbClr>
                      </a:solidFill>
                      <a:effectLst/>
                      <a:uLnTx/>
                      <a:uFillTx/>
                      <a:latin typeface="Rockwell Extra Bold" panose="02060903040505020403" pitchFamily="18" charset="0"/>
                      <a:ea typeface="+mn-ea"/>
                      <a:cs typeface="+mn-cs"/>
                    </a:rPr>
                    <a:t>2</a:t>
                  </a:r>
                  <a:endParaRPr kumimoji="0" lang="en-US" sz="4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7964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85" name="Content Placeholder 2"/>
          <p:cNvSpPr txBox="1">
            <a:spLocks/>
          </p:cNvSpPr>
          <p:nvPr/>
        </p:nvSpPr>
        <p:spPr>
          <a:xfrm>
            <a:off x="886364" y="1054775"/>
            <a:ext cx="7471914" cy="64008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Explicit Strategy Instruction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4BACC6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238250" y="6343621"/>
            <a:ext cx="6667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</a:rPr>
              <a:t>Feedback to learners should be immediate and continuous</a:t>
            </a:r>
          </a:p>
        </p:txBody>
      </p:sp>
    </p:spTree>
    <p:extLst>
      <p:ext uri="{BB962C8B-B14F-4D97-AF65-F5344CB8AC3E}">
        <p14:creationId xmlns:p14="http://schemas.microsoft.com/office/powerpoint/2010/main" val="1862707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2.4 For Your Notes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209674"/>
            <a:ext cx="8722107" cy="534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4"/>
          <p:cNvSpPr txBox="1">
            <a:spLocks/>
          </p:cNvSpPr>
          <p:nvPr/>
        </p:nvSpPr>
        <p:spPr>
          <a:xfrm>
            <a:off x="378373" y="2689047"/>
            <a:ext cx="3886200" cy="11737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Always provide learners with an authentic context for learning a skill.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egoe Print" panose="02000600000000000000" pitchFamily="2" charset="0"/>
            </a:endParaRPr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388883" y="3805861"/>
            <a:ext cx="3886200" cy="8080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Break down the skill into small and logical steps.</a:t>
            </a:r>
          </a:p>
          <a:p>
            <a:pPr marL="0" indent="0">
              <a:buFont typeface="Arial" pitchFamily="34" charset="0"/>
              <a:buNone/>
            </a:pPr>
            <a:endParaRPr lang="en-US" sz="2000" dirty="0">
              <a:solidFill>
                <a:schemeClr val="accent1">
                  <a:lumMod val="50000"/>
                </a:schemeClr>
              </a:solidFill>
              <a:latin typeface="Segoe Print" panose="02000600000000000000" pitchFamily="2" charset="0"/>
            </a:endParaRPr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388883" y="1336496"/>
            <a:ext cx="3440167" cy="8137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Segoe Print" panose="02000600000000000000" pitchFamily="2" charset="0"/>
              </a:rPr>
              <a:t>Notes: </a:t>
            </a:r>
            <a:endParaRPr lang="en-US" dirty="0" smtClean="0">
              <a:latin typeface="Segoe Print" panose="02000600000000000000" pitchFamily="2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Segoe Print" panose="02000600000000000000" pitchFamily="2" charset="0"/>
              </a:rPr>
              <a:t>Explicit </a:t>
            </a:r>
            <a:r>
              <a:rPr lang="en-US" dirty="0" smtClean="0">
                <a:latin typeface="Segoe Print" panose="02000600000000000000" pitchFamily="2" charset="0"/>
              </a:rPr>
              <a:t>Strategy Instruction</a:t>
            </a:r>
          </a:p>
          <a:p>
            <a:pPr marL="0" indent="0">
              <a:buFont typeface="Arial" pitchFamily="34" charset="0"/>
              <a:buNone/>
            </a:pPr>
            <a:endParaRPr lang="en-US" dirty="0">
              <a:latin typeface="Segoe Print" panose="02000600000000000000" pitchFamily="2" charset="0"/>
            </a:endParaRPr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378373" y="4690302"/>
            <a:ext cx="3886200" cy="1401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Illustrate the skill in different ways – e.g. use pictures, words, gestures, vary vocal tone.</a:t>
            </a:r>
          </a:p>
          <a:p>
            <a:pPr marL="0" indent="0">
              <a:buFont typeface="Arial" pitchFamily="34" charset="0"/>
              <a:buNone/>
            </a:pPr>
            <a:endParaRPr lang="en-US" sz="2000" dirty="0">
              <a:solidFill>
                <a:schemeClr val="accent1">
                  <a:lumMod val="50000"/>
                </a:schemeClr>
              </a:solidFill>
              <a:latin typeface="Segoe Print" panose="02000600000000000000" pitchFamily="2" charset="0"/>
            </a:endParaRPr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4964591" y="1522029"/>
            <a:ext cx="3927161" cy="956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Frequently ask questions to check for understanding.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egoe Print" panose="02000600000000000000" pitchFamily="2" charset="0"/>
            </a:endParaRPr>
          </a:p>
        </p:txBody>
      </p:sp>
      <p:sp>
        <p:nvSpPr>
          <p:cNvPr id="12" name="Content Placeholder 4"/>
          <p:cNvSpPr txBox="1">
            <a:spLocks/>
          </p:cNvSpPr>
          <p:nvPr/>
        </p:nvSpPr>
        <p:spPr>
          <a:xfrm>
            <a:off x="5029200" y="2478470"/>
            <a:ext cx="3886200" cy="1401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Provide enough time for students to process information and ask questions.</a:t>
            </a:r>
          </a:p>
          <a:p>
            <a:pPr marL="0" indent="0">
              <a:buFont typeface="Arial" pitchFamily="34" charset="0"/>
              <a:buNone/>
            </a:pPr>
            <a:endParaRPr lang="en-US" sz="2000" dirty="0">
              <a:solidFill>
                <a:schemeClr val="accent1">
                  <a:lumMod val="50000"/>
                </a:schemeClr>
              </a:solidFill>
              <a:latin typeface="Segoe Print" panose="02000600000000000000" pitchFamily="2" charset="0"/>
            </a:endParaRPr>
          </a:p>
        </p:txBody>
      </p:sp>
      <p:sp>
        <p:nvSpPr>
          <p:cNvPr id="13" name="Content Placeholder 4"/>
          <p:cNvSpPr txBox="1">
            <a:spLocks/>
          </p:cNvSpPr>
          <p:nvPr/>
        </p:nvSpPr>
        <p:spPr>
          <a:xfrm>
            <a:off x="5177785" y="3881436"/>
            <a:ext cx="3465625" cy="219786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1000" dirty="0" smtClean="0">
              <a:solidFill>
                <a:srgbClr val="C00000"/>
              </a:solidFill>
              <a:latin typeface="Segoe Print" panose="02000600000000000000" pitchFamily="2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rgbClr val="C00000"/>
                </a:solidFill>
                <a:latin typeface="Segoe Print" panose="02000600000000000000" pitchFamily="2" charset="0"/>
              </a:rPr>
              <a:t>Remember: </a:t>
            </a:r>
          </a:p>
          <a:p>
            <a:pPr marL="0" indent="0">
              <a:buFont typeface="Arial" pitchFamily="34" charset="0"/>
              <a:buNone/>
            </a:pPr>
            <a:endParaRPr lang="en-US" sz="400" dirty="0">
              <a:solidFill>
                <a:srgbClr val="C00000"/>
              </a:solidFill>
              <a:latin typeface="Segoe Print" panose="02000600000000000000" pitchFamily="2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rgbClr val="C00000"/>
                </a:solidFill>
                <a:latin typeface="Segoe Print" panose="02000600000000000000" pitchFamily="2" charset="0"/>
              </a:rPr>
              <a:t>Engage </a:t>
            </a:r>
            <a:r>
              <a:rPr lang="en-US" sz="2000" dirty="0" smtClean="0">
                <a:solidFill>
                  <a:srgbClr val="C00000"/>
                </a:solidFill>
                <a:latin typeface="Segoe Print" panose="02000600000000000000" pitchFamily="2" charset="0"/>
              </a:rPr>
              <a:t>leaners and </a:t>
            </a:r>
            <a:r>
              <a:rPr lang="en-US" sz="2000" dirty="0" smtClean="0">
                <a:solidFill>
                  <a:srgbClr val="C00000"/>
                </a:solidFill>
                <a:latin typeface="Segoe Print" panose="02000600000000000000" pitchFamily="2" charset="0"/>
              </a:rPr>
              <a:t>encourage </a:t>
            </a:r>
            <a:r>
              <a:rPr lang="en-US" sz="2000" dirty="0" smtClean="0">
                <a:solidFill>
                  <a:srgbClr val="C00000"/>
                </a:solidFill>
                <a:latin typeface="Segoe Print" panose="02000600000000000000" pitchFamily="2" charset="0"/>
              </a:rPr>
              <a:t>them  to self-monitor. </a:t>
            </a:r>
          </a:p>
          <a:p>
            <a:pPr marL="0" indent="0">
              <a:buNone/>
            </a:pPr>
            <a:endParaRPr lang="en-US" sz="2000" dirty="0" smtClean="0">
              <a:solidFill>
                <a:srgbClr val="C00000"/>
              </a:solidFill>
              <a:latin typeface="Segoe Print" panose="02000600000000000000" pitchFamily="2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C00000"/>
                </a:solidFill>
                <a:latin typeface="Segoe Print" panose="02000600000000000000" pitchFamily="2" charset="0"/>
              </a:rPr>
              <a:t>Explicit </a:t>
            </a:r>
            <a:r>
              <a:rPr lang="en-US" sz="2000" dirty="0">
                <a:solidFill>
                  <a:srgbClr val="C00000"/>
                </a:solidFill>
                <a:latin typeface="Segoe Print" panose="02000600000000000000" pitchFamily="2" charset="0"/>
              </a:rPr>
              <a:t>Strategy </a:t>
            </a:r>
            <a:r>
              <a:rPr lang="en-US" sz="2000" dirty="0" smtClean="0">
                <a:solidFill>
                  <a:srgbClr val="C00000"/>
                </a:solidFill>
                <a:latin typeface="Segoe Print" panose="02000600000000000000" pitchFamily="2" charset="0"/>
              </a:rPr>
              <a:t>should </a:t>
            </a:r>
            <a:r>
              <a:rPr lang="en-US" sz="2000" dirty="0">
                <a:solidFill>
                  <a:srgbClr val="C00000"/>
                </a:solidFill>
                <a:latin typeface="Segoe Print" panose="02000600000000000000" pitchFamily="2" charset="0"/>
              </a:rPr>
              <a:t>be </a:t>
            </a:r>
            <a:r>
              <a:rPr lang="en-US" sz="2000" dirty="0" smtClean="0">
                <a:solidFill>
                  <a:srgbClr val="C00000"/>
                </a:solidFill>
                <a:latin typeface="Segoe Print" panose="02000600000000000000" pitchFamily="2" charset="0"/>
              </a:rPr>
              <a:t>student-driven.</a:t>
            </a:r>
            <a:endParaRPr lang="en-US" sz="2000" dirty="0">
              <a:solidFill>
                <a:srgbClr val="C00000"/>
              </a:solidFill>
              <a:latin typeface="Segoe Print" panose="02000600000000000000" pitchFamily="2" charset="0"/>
            </a:endParaRPr>
          </a:p>
          <a:p>
            <a:pPr marL="0" indent="0">
              <a:buFont typeface="Arial" pitchFamily="34" charset="0"/>
              <a:buNone/>
            </a:pPr>
            <a:endParaRPr lang="en-US" sz="2000" dirty="0">
              <a:solidFill>
                <a:srgbClr val="C00000"/>
              </a:solidFill>
              <a:latin typeface="Segoe Print" panose="02000600000000000000" pitchFamily="2" charset="0"/>
            </a:endParaRPr>
          </a:p>
        </p:txBody>
      </p:sp>
      <p:sp>
        <p:nvSpPr>
          <p:cNvPr id="14" name="Arc 13"/>
          <p:cNvSpPr/>
          <p:nvPr/>
        </p:nvSpPr>
        <p:spPr>
          <a:xfrm>
            <a:off x="3009899" y="5125225"/>
            <a:ext cx="4648200" cy="305611"/>
          </a:xfrm>
          <a:prstGeom prst="arc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sp>
        <p:nvSpPr>
          <p:cNvPr id="15" name="Arc 14"/>
          <p:cNvSpPr/>
          <p:nvPr/>
        </p:nvSpPr>
        <p:spPr>
          <a:xfrm flipH="1">
            <a:off x="5333999" y="5938836"/>
            <a:ext cx="4648200" cy="305611"/>
          </a:xfrm>
          <a:prstGeom prst="arc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97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2072070" y="1272928"/>
            <a:ext cx="5168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Teachers can differentiate</a:t>
            </a:r>
            <a:endParaRPr lang="en-US" sz="2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646401" y="3310235"/>
            <a:ext cx="6019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o</a:t>
            </a:r>
            <a:r>
              <a:rPr lang="en-US" sz="2400" b="1" dirty="0" smtClean="0"/>
              <a:t>f an open lesson according to a learner’s</a:t>
            </a:r>
            <a:endParaRPr lang="en-US" sz="2400" b="1" dirty="0"/>
          </a:p>
        </p:txBody>
      </p:sp>
      <p:sp>
        <p:nvSpPr>
          <p:cNvPr id="1029" name="TextBox 1028">
            <a:hlinkClick r:id="rId3"/>
          </p:cNvPr>
          <p:cNvSpPr txBox="1"/>
          <p:nvPr/>
        </p:nvSpPr>
        <p:spPr>
          <a:xfrm>
            <a:off x="4154762" y="6400800"/>
            <a:ext cx="4989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solidFill>
                  <a:schemeClr val="accent5">
                    <a:lumMod val="75000"/>
                  </a:schemeClr>
                </a:solidFill>
                <a:hlinkClick r:id="rId3"/>
              </a:rPr>
              <a:t>T</a:t>
            </a:r>
            <a:r>
              <a:rPr lang="en-US" sz="1400" b="1" dirty="0">
                <a:solidFill>
                  <a:schemeClr val="accent5">
                    <a:lumMod val="75000"/>
                  </a:schemeClr>
                </a:solidFill>
                <a:hlinkClick r:id="rId3"/>
              </a:rPr>
              <a:t>EAL Fact Sheet on Differentiated Instruction</a:t>
            </a:r>
            <a:endParaRPr lang="en-US" sz="1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379575" y="1866900"/>
            <a:ext cx="6553450" cy="1184330"/>
            <a:chOff x="1375947" y="1295400"/>
            <a:chExt cx="6553450" cy="1184330"/>
          </a:xfrm>
        </p:grpSpPr>
        <p:sp>
          <p:nvSpPr>
            <p:cNvPr id="3" name="TextBox 2"/>
            <p:cNvSpPr txBox="1"/>
            <p:nvPr/>
          </p:nvSpPr>
          <p:spPr>
            <a:xfrm>
              <a:off x="1375947" y="1295400"/>
              <a:ext cx="1828800" cy="64008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 smtClean="0"/>
                <a:t>CONTENT</a:t>
              </a:r>
              <a:endParaRPr lang="en-US" b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100597" y="1295400"/>
              <a:ext cx="1828800" cy="64008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 smtClean="0"/>
                <a:t>PRODUCT</a:t>
              </a:r>
              <a:endParaRPr lang="en-US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738272" y="1295400"/>
              <a:ext cx="1828800" cy="64008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 smtClean="0"/>
                <a:t>PROCESS</a:t>
              </a:r>
              <a:endParaRPr lang="en-US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375949" y="2071107"/>
              <a:ext cx="1837997" cy="408623"/>
            </a:xfrm>
            <a:prstGeom prst="bracketPair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accent5">
                      <a:lumMod val="50000"/>
                    </a:schemeClr>
                  </a:solidFill>
                </a:rPr>
                <a:t>Topic </a:t>
              </a:r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</a:rPr>
                <a:t>&amp; </a:t>
              </a:r>
              <a:r>
                <a:rPr lang="en-US" b="1" dirty="0" smtClean="0">
                  <a:solidFill>
                    <a:schemeClr val="accent5">
                      <a:lumMod val="50000"/>
                    </a:schemeClr>
                  </a:solidFill>
                </a:rPr>
                <a:t>Access</a:t>
              </a:r>
              <a:endParaRPr lang="en-US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733675" y="2071107"/>
              <a:ext cx="1837997" cy="408623"/>
            </a:xfrm>
            <a:prstGeom prst="bracketPair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b="1"/>
              </a:lvl1pPr>
            </a:lstStyle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</a:rPr>
                <a:t>Activities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1400" y="2071107"/>
              <a:ext cx="1837997" cy="408623"/>
            </a:xfrm>
            <a:prstGeom prst="bracketPair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accent5">
                      <a:lumMod val="50000"/>
                    </a:schemeClr>
                  </a:solidFill>
                </a:rPr>
                <a:t>Learner Work</a:t>
              </a:r>
              <a:endParaRPr lang="en-US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416221" y="4034218"/>
            <a:ext cx="6468304" cy="2092880"/>
            <a:chOff x="1456496" y="3462718"/>
            <a:chExt cx="6468304" cy="2092880"/>
          </a:xfrm>
        </p:grpSpPr>
        <p:sp>
          <p:nvSpPr>
            <p:cNvPr id="19" name="TextBox 18"/>
            <p:cNvSpPr txBox="1"/>
            <p:nvPr/>
          </p:nvSpPr>
          <p:spPr>
            <a:xfrm>
              <a:off x="1465693" y="3462718"/>
              <a:ext cx="1828800" cy="64008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 smtClean="0"/>
                <a:t>READINESS</a:t>
              </a:r>
              <a:endParaRPr lang="en-US" b="1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733675" y="3462718"/>
              <a:ext cx="1828800" cy="64008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LEARNING </a:t>
              </a:r>
            </a:p>
            <a:p>
              <a:pPr algn="ctr"/>
              <a:r>
                <a:rPr lang="en-US" b="1" dirty="0"/>
                <a:t>PROFILE</a:t>
              </a:r>
              <a:endParaRPr lang="en-US" b="1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456496" y="4224718"/>
              <a:ext cx="1837997" cy="1325880"/>
            </a:xfrm>
            <a:prstGeom prst="bracketPair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accent5">
                      <a:lumMod val="50000"/>
                    </a:schemeClr>
                  </a:solidFill>
                </a:rPr>
                <a:t>Current skill level &amp; abilities</a:t>
              </a:r>
              <a:endParaRPr lang="en-US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729078" y="4227575"/>
              <a:ext cx="1837997" cy="1328023"/>
            </a:xfrm>
            <a:prstGeom prst="bracketPair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b="1"/>
              </a:lvl1pPr>
            </a:lstStyle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</a:rPr>
                <a:t>Preferences for taking in and sharing knowledge</a:t>
              </a:r>
              <a:endParaRPr lang="en-US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086803" y="4227575"/>
              <a:ext cx="1837997" cy="1328023"/>
            </a:xfrm>
            <a:prstGeom prst="bracketPair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</a:rPr>
                <a:t>Affinities,</a:t>
              </a:r>
            </a:p>
            <a:p>
              <a:pPr algn="ctr"/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</a:rPr>
                <a:t>curiosities,</a:t>
              </a:r>
            </a:p>
            <a:p>
              <a:pPr algn="ctr"/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</a:rPr>
                <a:t>passions, motivators</a:t>
              </a:r>
              <a:endParaRPr lang="en-US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3.0 How </a:t>
            </a:r>
            <a:r>
              <a:rPr lang="en-US" dirty="0" smtClean="0"/>
              <a:t>to Differentiate with OER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046528" y="4034218"/>
            <a:ext cx="1828800" cy="64008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b="1" dirty="0" smtClean="0"/>
              <a:t>INTERESTS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3542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3.1 How </a:t>
            </a:r>
            <a:r>
              <a:rPr lang="en-US" dirty="0" smtClean="0"/>
              <a:t>to Differentiate with OER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2968931" y="2877221"/>
            <a:ext cx="5303521" cy="12801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968931" y="4206953"/>
            <a:ext cx="5303520" cy="10972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968931" y="5358887"/>
            <a:ext cx="5303520" cy="12801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968931" y="1560191"/>
            <a:ext cx="5303520" cy="12801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130472" y="1610990"/>
            <a:ext cx="5029200" cy="5516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I like  work on a computer (smart phone, other Web connected mobile device, etc.).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130472" y="2181502"/>
            <a:ext cx="5029200" cy="5516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I prefer to write or read things on paper than to work on a computer. 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135576" y="2952071"/>
            <a:ext cx="5029200" cy="5516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I like to have exact steps for how to complete an assignment.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130472" y="3546409"/>
            <a:ext cx="5029200" cy="5516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I like to create my own steps to complete an assignment.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130472" y="4396287"/>
            <a:ext cx="5029200" cy="3152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I like to work by myself.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130472" y="4713712"/>
            <a:ext cx="5029200" cy="3152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I like to work with others in pairs or in groups.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130472" y="5371587"/>
            <a:ext cx="5029200" cy="5516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I have very little time to work on assignments outside of class.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130471" y="5946232"/>
            <a:ext cx="5029200" cy="5516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I can dedicate a certain amount of time to work on assignments outside of class.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992962" y="1080858"/>
            <a:ext cx="5279489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Student Preferences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895349" y="1560190"/>
            <a:ext cx="2097613" cy="128016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 smtClean="0"/>
              <a:t>Computer-based or Downloadable OER?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895349" y="2877221"/>
            <a:ext cx="2097613" cy="128016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 smtClean="0"/>
              <a:t>Step-by-Step Instructions or Rubric?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895349" y="5358887"/>
            <a:ext cx="2097613" cy="128016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 smtClean="0"/>
              <a:t>Adopt OER or Adapt/Create OER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895349" y="4206953"/>
            <a:ext cx="2097613" cy="109728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 smtClean="0"/>
              <a:t>Self monitoring tools or suggested group roles?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895349" y="1080858"/>
            <a:ext cx="2097612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175E8C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Considerations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42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591259" y="1440105"/>
            <a:ext cx="3961483" cy="2326790"/>
            <a:chOff x="1847850" y="838200"/>
            <a:chExt cx="5448300" cy="3171619"/>
          </a:xfrm>
        </p:grpSpPr>
        <p:grpSp>
          <p:nvGrpSpPr>
            <p:cNvPr id="3" name="Group 2"/>
            <p:cNvGrpSpPr/>
            <p:nvPr/>
          </p:nvGrpSpPr>
          <p:grpSpPr>
            <a:xfrm>
              <a:off x="1847850" y="838200"/>
              <a:ext cx="5448300" cy="3171619"/>
              <a:chOff x="990600" y="321128"/>
              <a:chExt cx="7162800" cy="5660572"/>
            </a:xfrm>
          </p:grpSpPr>
          <p:sp>
            <p:nvSpPr>
              <p:cNvPr id="18" name="Frame 2"/>
              <p:cNvSpPr/>
              <p:nvPr/>
            </p:nvSpPr>
            <p:spPr>
              <a:xfrm>
                <a:off x="2103120" y="321128"/>
                <a:ext cx="4937760" cy="898072"/>
              </a:xfrm>
              <a:custGeom>
                <a:avLst/>
                <a:gdLst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421099 w 4937760"/>
                  <a:gd name="connsiteY6" fmla="*/ 1407701 h 1828800"/>
                  <a:gd name="connsiteX7" fmla="*/ 4516661 w 4937760"/>
                  <a:gd name="connsiteY7" fmla="*/ 1407701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437428 w 4937760"/>
                  <a:gd name="connsiteY6" fmla="*/ 917843 h 1828800"/>
                  <a:gd name="connsiteX7" fmla="*/ 4516661 w 4937760"/>
                  <a:gd name="connsiteY7" fmla="*/ 1407701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437428 w 4937760"/>
                  <a:gd name="connsiteY6" fmla="*/ 917843 h 1828800"/>
                  <a:gd name="connsiteX7" fmla="*/ 4614632 w 4937760"/>
                  <a:gd name="connsiteY7" fmla="*/ 868858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372113 w 4937760"/>
                  <a:gd name="connsiteY6" fmla="*/ 868857 h 1828800"/>
                  <a:gd name="connsiteX7" fmla="*/ 4614632 w 4937760"/>
                  <a:gd name="connsiteY7" fmla="*/ 868858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898072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372113 w 4937760"/>
                  <a:gd name="connsiteY6" fmla="*/ 868857 h 1828800"/>
                  <a:gd name="connsiteX7" fmla="*/ 4614632 w 4937760"/>
                  <a:gd name="connsiteY7" fmla="*/ 868858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898072"/>
                  <a:gd name="connsiteX1" fmla="*/ 4937760 w 4937760"/>
                  <a:gd name="connsiteY1" fmla="*/ 0 h 898072"/>
                  <a:gd name="connsiteX2" fmla="*/ 4937760 w 4937760"/>
                  <a:gd name="connsiteY2" fmla="*/ 898072 h 898072"/>
                  <a:gd name="connsiteX3" fmla="*/ 32657 w 4937760"/>
                  <a:gd name="connsiteY3" fmla="*/ 898071 h 898072"/>
                  <a:gd name="connsiteX4" fmla="*/ 0 w 4937760"/>
                  <a:gd name="connsiteY4" fmla="*/ 0 h 898072"/>
                  <a:gd name="connsiteX5" fmla="*/ 421099 w 4937760"/>
                  <a:gd name="connsiteY5" fmla="*/ 421099 h 898072"/>
                  <a:gd name="connsiteX6" fmla="*/ 372113 w 4937760"/>
                  <a:gd name="connsiteY6" fmla="*/ 868857 h 898072"/>
                  <a:gd name="connsiteX7" fmla="*/ 4614632 w 4937760"/>
                  <a:gd name="connsiteY7" fmla="*/ 868858 h 898072"/>
                  <a:gd name="connsiteX8" fmla="*/ 4516661 w 4937760"/>
                  <a:gd name="connsiteY8" fmla="*/ 421099 h 898072"/>
                  <a:gd name="connsiteX9" fmla="*/ 421099 w 4937760"/>
                  <a:gd name="connsiteY9" fmla="*/ 421099 h 898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937760" h="898072">
                    <a:moveTo>
                      <a:pt x="0" y="0"/>
                    </a:moveTo>
                    <a:lnTo>
                      <a:pt x="4937760" y="0"/>
                    </a:lnTo>
                    <a:lnTo>
                      <a:pt x="4937760" y="898072"/>
                    </a:lnTo>
                    <a:lnTo>
                      <a:pt x="32657" y="898071"/>
                    </a:lnTo>
                    <a:lnTo>
                      <a:pt x="0" y="0"/>
                    </a:lnTo>
                    <a:close/>
                    <a:moveTo>
                      <a:pt x="421099" y="421099"/>
                    </a:moveTo>
                    <a:lnTo>
                      <a:pt x="372113" y="868857"/>
                    </a:lnTo>
                    <a:lnTo>
                      <a:pt x="4614632" y="868858"/>
                    </a:lnTo>
                    <a:lnTo>
                      <a:pt x="4516661" y="421099"/>
                    </a:lnTo>
                    <a:lnTo>
                      <a:pt x="421099" y="421099"/>
                    </a:lnTo>
                    <a:close/>
                  </a:path>
                </a:pathLst>
              </a:cu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7" name="Group 6"/>
              <p:cNvGrpSpPr/>
              <p:nvPr/>
            </p:nvGrpSpPr>
            <p:grpSpPr>
              <a:xfrm>
                <a:off x="990600" y="1179614"/>
                <a:ext cx="7162800" cy="4802086"/>
                <a:chOff x="1143000" y="1383632"/>
                <a:chExt cx="7162800" cy="4802086"/>
              </a:xfrm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1143000" y="2477642"/>
                  <a:ext cx="7162800" cy="3708076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200" b="1" dirty="0"/>
                </a:p>
              </p:txBody>
            </p:sp>
            <p:sp>
              <p:nvSpPr>
                <p:cNvPr id="25" name="Snip Same Side Corner Rectangle 24"/>
                <p:cNvSpPr/>
                <p:nvPr/>
              </p:nvSpPr>
              <p:spPr>
                <a:xfrm>
                  <a:off x="1143000" y="1383632"/>
                  <a:ext cx="7162800" cy="978568"/>
                </a:xfrm>
                <a:prstGeom prst="snip2Same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4000" b="1" dirty="0">
                    <a:latin typeface="Rockwell Extra Bold" panose="02060903040505020403" pitchFamily="18" charset="0"/>
                  </a:endParaRPr>
                </a:p>
              </p:txBody>
            </p:sp>
            <p:sp>
              <p:nvSpPr>
                <p:cNvPr id="6" name="Rectangle 5"/>
                <p:cNvSpPr/>
                <p:nvPr/>
              </p:nvSpPr>
              <p:spPr>
                <a:xfrm>
                  <a:off x="1870710" y="2076450"/>
                  <a:ext cx="335280" cy="685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7242810" y="2076450"/>
                  <a:ext cx="335280" cy="685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2" name="Rectangle 1"/>
            <p:cNvSpPr/>
            <p:nvPr/>
          </p:nvSpPr>
          <p:spPr>
            <a:xfrm>
              <a:off x="2227410" y="2457104"/>
              <a:ext cx="4689179" cy="7971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lt1"/>
                  </a:solidFill>
                  <a:latin typeface="Rockwell Extra Bold" panose="02060903040505020403" pitchFamily="18" charset="0"/>
                </a:rPr>
                <a:t>OER TOOLKIT</a:t>
              </a: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4.0 Your </a:t>
            </a:r>
            <a:r>
              <a:rPr lang="en-US" dirty="0" smtClean="0"/>
              <a:t>OER Toolkit</a:t>
            </a:r>
            <a:endParaRPr lang="en-US" dirty="0"/>
          </a:p>
        </p:txBody>
      </p:sp>
      <p:sp>
        <p:nvSpPr>
          <p:cNvPr id="21" name="Double Bracket 20"/>
          <p:cNvSpPr/>
          <p:nvPr/>
        </p:nvSpPr>
        <p:spPr>
          <a:xfrm>
            <a:off x="952500" y="3835400"/>
            <a:ext cx="7239000" cy="2514600"/>
          </a:xfrm>
          <a:prstGeom prst="bracketPair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Your toolkit contains essential </a:t>
            </a:r>
            <a:r>
              <a:rPr lang="en-US" sz="3200" dirty="0"/>
              <a:t>resources for you and your learners for </a:t>
            </a:r>
            <a:endParaRPr lang="en-US" sz="3200" dirty="0" smtClean="0"/>
          </a:p>
          <a:p>
            <a:pPr algn="ctr"/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finding, managing, evaluating, adapting </a:t>
            </a:r>
            <a:r>
              <a:rPr lang="en-US" sz="3200" dirty="0" smtClean="0"/>
              <a:t>and 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creating OER </a:t>
            </a:r>
            <a:r>
              <a:rPr lang="en-US" sz="3200" dirty="0" smtClean="0"/>
              <a:t>and 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strategies for working with them</a:t>
            </a:r>
            <a:r>
              <a:rPr lang="en-US" sz="3200" dirty="0" smtClean="0"/>
              <a:t>. </a:t>
            </a:r>
            <a:endParaRPr lang="en-US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62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591259" y="1440105"/>
            <a:ext cx="3961483" cy="2326790"/>
            <a:chOff x="1847850" y="838200"/>
            <a:chExt cx="5448300" cy="3171619"/>
          </a:xfrm>
        </p:grpSpPr>
        <p:grpSp>
          <p:nvGrpSpPr>
            <p:cNvPr id="3" name="Group 2"/>
            <p:cNvGrpSpPr/>
            <p:nvPr/>
          </p:nvGrpSpPr>
          <p:grpSpPr>
            <a:xfrm>
              <a:off x="1847850" y="838200"/>
              <a:ext cx="5448300" cy="3171619"/>
              <a:chOff x="990600" y="321128"/>
              <a:chExt cx="7162800" cy="5660572"/>
            </a:xfrm>
          </p:grpSpPr>
          <p:sp>
            <p:nvSpPr>
              <p:cNvPr id="18" name="Frame 2"/>
              <p:cNvSpPr/>
              <p:nvPr/>
            </p:nvSpPr>
            <p:spPr>
              <a:xfrm>
                <a:off x="2103120" y="321128"/>
                <a:ext cx="4937760" cy="898072"/>
              </a:xfrm>
              <a:custGeom>
                <a:avLst/>
                <a:gdLst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421099 w 4937760"/>
                  <a:gd name="connsiteY6" fmla="*/ 1407701 h 1828800"/>
                  <a:gd name="connsiteX7" fmla="*/ 4516661 w 4937760"/>
                  <a:gd name="connsiteY7" fmla="*/ 1407701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437428 w 4937760"/>
                  <a:gd name="connsiteY6" fmla="*/ 917843 h 1828800"/>
                  <a:gd name="connsiteX7" fmla="*/ 4516661 w 4937760"/>
                  <a:gd name="connsiteY7" fmla="*/ 1407701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437428 w 4937760"/>
                  <a:gd name="connsiteY6" fmla="*/ 917843 h 1828800"/>
                  <a:gd name="connsiteX7" fmla="*/ 4614632 w 4937760"/>
                  <a:gd name="connsiteY7" fmla="*/ 868858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372113 w 4937760"/>
                  <a:gd name="connsiteY6" fmla="*/ 868857 h 1828800"/>
                  <a:gd name="connsiteX7" fmla="*/ 4614632 w 4937760"/>
                  <a:gd name="connsiteY7" fmla="*/ 868858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898072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372113 w 4937760"/>
                  <a:gd name="connsiteY6" fmla="*/ 868857 h 1828800"/>
                  <a:gd name="connsiteX7" fmla="*/ 4614632 w 4937760"/>
                  <a:gd name="connsiteY7" fmla="*/ 868858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898072"/>
                  <a:gd name="connsiteX1" fmla="*/ 4937760 w 4937760"/>
                  <a:gd name="connsiteY1" fmla="*/ 0 h 898072"/>
                  <a:gd name="connsiteX2" fmla="*/ 4937760 w 4937760"/>
                  <a:gd name="connsiteY2" fmla="*/ 898072 h 898072"/>
                  <a:gd name="connsiteX3" fmla="*/ 32657 w 4937760"/>
                  <a:gd name="connsiteY3" fmla="*/ 898071 h 898072"/>
                  <a:gd name="connsiteX4" fmla="*/ 0 w 4937760"/>
                  <a:gd name="connsiteY4" fmla="*/ 0 h 898072"/>
                  <a:gd name="connsiteX5" fmla="*/ 421099 w 4937760"/>
                  <a:gd name="connsiteY5" fmla="*/ 421099 h 898072"/>
                  <a:gd name="connsiteX6" fmla="*/ 372113 w 4937760"/>
                  <a:gd name="connsiteY6" fmla="*/ 868857 h 898072"/>
                  <a:gd name="connsiteX7" fmla="*/ 4614632 w 4937760"/>
                  <a:gd name="connsiteY7" fmla="*/ 868858 h 898072"/>
                  <a:gd name="connsiteX8" fmla="*/ 4516661 w 4937760"/>
                  <a:gd name="connsiteY8" fmla="*/ 421099 h 898072"/>
                  <a:gd name="connsiteX9" fmla="*/ 421099 w 4937760"/>
                  <a:gd name="connsiteY9" fmla="*/ 421099 h 898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937760" h="898072">
                    <a:moveTo>
                      <a:pt x="0" y="0"/>
                    </a:moveTo>
                    <a:lnTo>
                      <a:pt x="4937760" y="0"/>
                    </a:lnTo>
                    <a:lnTo>
                      <a:pt x="4937760" y="898072"/>
                    </a:lnTo>
                    <a:lnTo>
                      <a:pt x="32657" y="898071"/>
                    </a:lnTo>
                    <a:lnTo>
                      <a:pt x="0" y="0"/>
                    </a:lnTo>
                    <a:close/>
                    <a:moveTo>
                      <a:pt x="421099" y="421099"/>
                    </a:moveTo>
                    <a:lnTo>
                      <a:pt x="372113" y="868857"/>
                    </a:lnTo>
                    <a:lnTo>
                      <a:pt x="4614632" y="868858"/>
                    </a:lnTo>
                    <a:lnTo>
                      <a:pt x="4516661" y="421099"/>
                    </a:lnTo>
                    <a:lnTo>
                      <a:pt x="421099" y="421099"/>
                    </a:lnTo>
                    <a:close/>
                  </a:path>
                </a:pathLst>
              </a:cu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7" name="Group 6"/>
              <p:cNvGrpSpPr/>
              <p:nvPr/>
            </p:nvGrpSpPr>
            <p:grpSpPr>
              <a:xfrm>
                <a:off x="990600" y="1179614"/>
                <a:ext cx="7162800" cy="4802086"/>
                <a:chOff x="1143000" y="1383632"/>
                <a:chExt cx="7162800" cy="4802086"/>
              </a:xfrm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1143000" y="2477642"/>
                  <a:ext cx="7162800" cy="3708076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200" b="1" dirty="0"/>
                </a:p>
              </p:txBody>
            </p:sp>
            <p:sp>
              <p:nvSpPr>
                <p:cNvPr id="25" name="Snip Same Side Corner Rectangle 24"/>
                <p:cNvSpPr/>
                <p:nvPr/>
              </p:nvSpPr>
              <p:spPr>
                <a:xfrm>
                  <a:off x="1143000" y="1383632"/>
                  <a:ext cx="7162800" cy="978568"/>
                </a:xfrm>
                <a:prstGeom prst="snip2Same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4000" b="1" dirty="0">
                    <a:latin typeface="Rockwell Extra Bold" panose="02060903040505020403" pitchFamily="18" charset="0"/>
                  </a:endParaRPr>
                </a:p>
              </p:txBody>
            </p:sp>
            <p:sp>
              <p:nvSpPr>
                <p:cNvPr id="6" name="Rectangle 5"/>
                <p:cNvSpPr/>
                <p:nvPr/>
              </p:nvSpPr>
              <p:spPr>
                <a:xfrm>
                  <a:off x="1870710" y="2076450"/>
                  <a:ext cx="335280" cy="685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7242810" y="2076450"/>
                  <a:ext cx="335280" cy="685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2" name="Rectangle 1"/>
            <p:cNvSpPr/>
            <p:nvPr/>
          </p:nvSpPr>
          <p:spPr>
            <a:xfrm>
              <a:off x="2227410" y="2457104"/>
              <a:ext cx="4689179" cy="7971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lt1"/>
                  </a:solidFill>
                  <a:latin typeface="Rockwell Extra Bold" panose="02060903040505020403" pitchFamily="18" charset="0"/>
                </a:rPr>
                <a:t>OER TOOLKIT</a:t>
              </a:r>
            </a:p>
          </p:txBody>
        </p:sp>
      </p:grpSp>
      <p:sp>
        <p:nvSpPr>
          <p:cNvPr id="23" name="Double Bracket 22"/>
          <p:cNvSpPr/>
          <p:nvPr/>
        </p:nvSpPr>
        <p:spPr>
          <a:xfrm>
            <a:off x="1843334" y="5308600"/>
            <a:ext cx="1727200" cy="1251278"/>
          </a:xfrm>
          <a:prstGeom prst="bracketPair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Tools for creating &amp; modifying OER</a:t>
            </a:r>
            <a:endParaRPr lang="en-US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6" name="Double Bracket 25"/>
          <p:cNvSpPr/>
          <p:nvPr/>
        </p:nvSpPr>
        <p:spPr>
          <a:xfrm>
            <a:off x="3829967" y="5308600"/>
            <a:ext cx="1727200" cy="1251278"/>
          </a:xfrm>
          <a:prstGeom prst="bracketPair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Basis 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</a:rPr>
              <a:t>for self-monitoring &amp; evaluation</a:t>
            </a:r>
          </a:p>
        </p:txBody>
      </p:sp>
      <p:sp>
        <p:nvSpPr>
          <p:cNvPr id="28" name="Double Bracket 27"/>
          <p:cNvSpPr/>
          <p:nvPr/>
        </p:nvSpPr>
        <p:spPr>
          <a:xfrm>
            <a:off x="5816600" y="5308600"/>
            <a:ext cx="1727200" cy="1251278"/>
          </a:xfrm>
          <a:prstGeom prst="bracketPair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n-US" sz="2000" b="1" dirty="0">
                <a:solidFill>
                  <a:schemeClr val="accent5">
                    <a:lumMod val="50000"/>
                  </a:schemeClr>
                </a:solidFill>
              </a:rPr>
              <a:t>How-to references, checklists, tutorials</a:t>
            </a:r>
          </a:p>
        </p:txBody>
      </p:sp>
      <p:sp>
        <p:nvSpPr>
          <p:cNvPr id="38" name="Double Bracket 37"/>
          <p:cNvSpPr/>
          <p:nvPr/>
        </p:nvSpPr>
        <p:spPr>
          <a:xfrm>
            <a:off x="914400" y="3959183"/>
            <a:ext cx="1727200" cy="1251278"/>
          </a:xfrm>
          <a:prstGeom prst="bracketPair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Internet Access</a:t>
            </a:r>
            <a:endParaRPr lang="en-US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9" name="Double Bracket 38"/>
          <p:cNvSpPr/>
          <p:nvPr/>
        </p:nvSpPr>
        <p:spPr>
          <a:xfrm>
            <a:off x="2901033" y="3959183"/>
            <a:ext cx="1727200" cy="1251278"/>
          </a:xfrm>
          <a:prstGeom prst="bracketPair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A place to share OER with others</a:t>
            </a:r>
            <a:endParaRPr lang="en-US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0" name="Double Bracket 39"/>
          <p:cNvSpPr/>
          <p:nvPr/>
        </p:nvSpPr>
        <p:spPr>
          <a:xfrm>
            <a:off x="4887666" y="3959183"/>
            <a:ext cx="1727200" cy="1251278"/>
          </a:xfrm>
          <a:prstGeom prst="bracketPair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Quality </a:t>
            </a:r>
          </a:p>
          <a:p>
            <a:pPr algn="ctr"/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OER sources</a:t>
            </a:r>
            <a:endParaRPr lang="en-US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1" name="Double Bracket 40"/>
          <p:cNvSpPr/>
          <p:nvPr/>
        </p:nvSpPr>
        <p:spPr>
          <a:xfrm>
            <a:off x="6874302" y="3959183"/>
            <a:ext cx="1727200" cy="1251278"/>
          </a:xfrm>
          <a:prstGeom prst="bracketPair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Criteria for evaluating OER</a:t>
            </a:r>
            <a:endParaRPr lang="en-US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4.0 Your </a:t>
            </a:r>
            <a:r>
              <a:rPr lang="en-US" dirty="0" smtClean="0"/>
              <a:t>OER Toolkit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60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ouble Bracket 18"/>
          <p:cNvSpPr/>
          <p:nvPr/>
        </p:nvSpPr>
        <p:spPr>
          <a:xfrm>
            <a:off x="952500" y="3733800"/>
            <a:ext cx="7239000" cy="2514600"/>
          </a:xfrm>
          <a:prstGeom prst="bracketPair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What do you need in your 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OER toolkit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?  </a:t>
            </a:r>
            <a:endParaRPr lang="en-US" sz="3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endParaRPr lang="en-US" sz="11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What 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will your students need to complete your open lesson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?</a:t>
            </a:r>
            <a:endParaRPr lang="en-US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4.1 Your </a:t>
            </a:r>
            <a:r>
              <a:rPr lang="en-US" dirty="0" smtClean="0"/>
              <a:t>OER Toolkit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2591259" y="1440105"/>
            <a:ext cx="3961483" cy="2326790"/>
            <a:chOff x="1847850" y="838200"/>
            <a:chExt cx="5448300" cy="3171619"/>
          </a:xfrm>
        </p:grpSpPr>
        <p:grpSp>
          <p:nvGrpSpPr>
            <p:cNvPr id="14" name="Group 13"/>
            <p:cNvGrpSpPr/>
            <p:nvPr/>
          </p:nvGrpSpPr>
          <p:grpSpPr>
            <a:xfrm>
              <a:off x="1847850" y="838200"/>
              <a:ext cx="5448300" cy="3171619"/>
              <a:chOff x="990600" y="321128"/>
              <a:chExt cx="7162800" cy="5660572"/>
            </a:xfrm>
          </p:grpSpPr>
          <p:sp>
            <p:nvSpPr>
              <p:cNvPr id="16" name="Frame 2"/>
              <p:cNvSpPr/>
              <p:nvPr/>
            </p:nvSpPr>
            <p:spPr>
              <a:xfrm>
                <a:off x="2103120" y="321128"/>
                <a:ext cx="4937760" cy="898072"/>
              </a:xfrm>
              <a:custGeom>
                <a:avLst/>
                <a:gdLst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421099 w 4937760"/>
                  <a:gd name="connsiteY6" fmla="*/ 1407701 h 1828800"/>
                  <a:gd name="connsiteX7" fmla="*/ 4516661 w 4937760"/>
                  <a:gd name="connsiteY7" fmla="*/ 1407701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437428 w 4937760"/>
                  <a:gd name="connsiteY6" fmla="*/ 917843 h 1828800"/>
                  <a:gd name="connsiteX7" fmla="*/ 4516661 w 4937760"/>
                  <a:gd name="connsiteY7" fmla="*/ 1407701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437428 w 4937760"/>
                  <a:gd name="connsiteY6" fmla="*/ 917843 h 1828800"/>
                  <a:gd name="connsiteX7" fmla="*/ 4614632 w 4937760"/>
                  <a:gd name="connsiteY7" fmla="*/ 868858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372113 w 4937760"/>
                  <a:gd name="connsiteY6" fmla="*/ 868857 h 1828800"/>
                  <a:gd name="connsiteX7" fmla="*/ 4614632 w 4937760"/>
                  <a:gd name="connsiteY7" fmla="*/ 868858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898072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372113 w 4937760"/>
                  <a:gd name="connsiteY6" fmla="*/ 868857 h 1828800"/>
                  <a:gd name="connsiteX7" fmla="*/ 4614632 w 4937760"/>
                  <a:gd name="connsiteY7" fmla="*/ 868858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898072"/>
                  <a:gd name="connsiteX1" fmla="*/ 4937760 w 4937760"/>
                  <a:gd name="connsiteY1" fmla="*/ 0 h 898072"/>
                  <a:gd name="connsiteX2" fmla="*/ 4937760 w 4937760"/>
                  <a:gd name="connsiteY2" fmla="*/ 898072 h 898072"/>
                  <a:gd name="connsiteX3" fmla="*/ 32657 w 4937760"/>
                  <a:gd name="connsiteY3" fmla="*/ 898071 h 898072"/>
                  <a:gd name="connsiteX4" fmla="*/ 0 w 4937760"/>
                  <a:gd name="connsiteY4" fmla="*/ 0 h 898072"/>
                  <a:gd name="connsiteX5" fmla="*/ 421099 w 4937760"/>
                  <a:gd name="connsiteY5" fmla="*/ 421099 h 898072"/>
                  <a:gd name="connsiteX6" fmla="*/ 372113 w 4937760"/>
                  <a:gd name="connsiteY6" fmla="*/ 868857 h 898072"/>
                  <a:gd name="connsiteX7" fmla="*/ 4614632 w 4937760"/>
                  <a:gd name="connsiteY7" fmla="*/ 868858 h 898072"/>
                  <a:gd name="connsiteX8" fmla="*/ 4516661 w 4937760"/>
                  <a:gd name="connsiteY8" fmla="*/ 421099 h 898072"/>
                  <a:gd name="connsiteX9" fmla="*/ 421099 w 4937760"/>
                  <a:gd name="connsiteY9" fmla="*/ 421099 h 898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937760" h="898072">
                    <a:moveTo>
                      <a:pt x="0" y="0"/>
                    </a:moveTo>
                    <a:lnTo>
                      <a:pt x="4937760" y="0"/>
                    </a:lnTo>
                    <a:lnTo>
                      <a:pt x="4937760" y="898072"/>
                    </a:lnTo>
                    <a:lnTo>
                      <a:pt x="32657" y="898071"/>
                    </a:lnTo>
                    <a:lnTo>
                      <a:pt x="0" y="0"/>
                    </a:lnTo>
                    <a:close/>
                    <a:moveTo>
                      <a:pt x="421099" y="421099"/>
                    </a:moveTo>
                    <a:lnTo>
                      <a:pt x="372113" y="868857"/>
                    </a:lnTo>
                    <a:lnTo>
                      <a:pt x="4614632" y="868858"/>
                    </a:lnTo>
                    <a:lnTo>
                      <a:pt x="4516661" y="421099"/>
                    </a:lnTo>
                    <a:lnTo>
                      <a:pt x="421099" y="421099"/>
                    </a:lnTo>
                    <a:close/>
                  </a:path>
                </a:pathLst>
              </a:cu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7" name="Group 16"/>
              <p:cNvGrpSpPr/>
              <p:nvPr/>
            </p:nvGrpSpPr>
            <p:grpSpPr>
              <a:xfrm>
                <a:off x="990600" y="1179614"/>
                <a:ext cx="7162800" cy="4802086"/>
                <a:chOff x="1143000" y="1383632"/>
                <a:chExt cx="7162800" cy="4802086"/>
              </a:xfrm>
            </p:grpSpPr>
            <p:sp>
              <p:nvSpPr>
                <p:cNvPr id="21" name="Rectangle 20"/>
                <p:cNvSpPr/>
                <p:nvPr/>
              </p:nvSpPr>
              <p:spPr>
                <a:xfrm>
                  <a:off x="1143000" y="2477642"/>
                  <a:ext cx="7162800" cy="3708076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200" b="1" dirty="0"/>
                </a:p>
              </p:txBody>
            </p:sp>
            <p:sp>
              <p:nvSpPr>
                <p:cNvPr id="22" name="Snip Same Side Corner Rectangle 21"/>
                <p:cNvSpPr/>
                <p:nvPr/>
              </p:nvSpPr>
              <p:spPr>
                <a:xfrm>
                  <a:off x="1143000" y="1383632"/>
                  <a:ext cx="7162800" cy="978568"/>
                </a:xfrm>
                <a:prstGeom prst="snip2Same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4000" b="1" dirty="0">
                    <a:latin typeface="Rockwell Extra Bold" panose="02060903040505020403" pitchFamily="18" charset="0"/>
                  </a:endParaRPr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1870710" y="2076450"/>
                  <a:ext cx="335280" cy="685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7242810" y="2076450"/>
                  <a:ext cx="335280" cy="685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5" name="Rectangle 14"/>
            <p:cNvSpPr/>
            <p:nvPr/>
          </p:nvSpPr>
          <p:spPr>
            <a:xfrm>
              <a:off x="2227410" y="2457104"/>
              <a:ext cx="4689179" cy="7971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lt1"/>
                  </a:solidFill>
                  <a:latin typeface="Rockwell Extra Bold" panose="02060903040505020403" pitchFamily="18" charset="0"/>
                </a:rPr>
                <a:t>OER TOOLKIT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7913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041400"/>
            <a:ext cx="9144000" cy="5816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:\Users\dbrown\AppData\Local\Microsoft\Windows\Temporary Internet Files\Content.IE5\FYVLI2JB\MP900430675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24841" y1="15770" x2="24841" y2="15770"/>
                        <a14:foregroundMark x1="21868" y1="87199" x2="21868" y2="87199"/>
                        <a14:foregroundMark x1="22293" y1="48609" x2="22293" y2="48609"/>
                        <a14:foregroundMark x1="21444" y1="55844" x2="21444" y2="55844"/>
                        <a14:foregroundMark x1="21656" y1="60668" x2="21656" y2="60668"/>
                        <a14:foregroundMark x1="22930" y1="41002" x2="22930" y2="41002"/>
                        <a14:foregroundMark x1="22505" y1="37662" x2="22505" y2="37662"/>
                        <a14:foregroundMark x1="24416" y1="33395" x2="24416" y2="33395"/>
                        <a14:foregroundMark x1="24416" y1="29870" x2="24416" y2="29870"/>
                        <a14:foregroundMark x1="23992" y1="25788" x2="23992" y2="25788"/>
                        <a14:foregroundMark x1="23567" y1="22449" x2="23567" y2="22449"/>
                        <a14:foregroundMark x1="23779" y1="20965" x2="23779" y2="20965"/>
                        <a14:foregroundMark x1="23779" y1="44712" x2="23779" y2="44712"/>
                        <a14:foregroundMark x1="22718" y1="53432" x2="22718" y2="53432"/>
                        <a14:foregroundMark x1="41189" y1="60111" x2="41189" y2="60111"/>
                        <a14:foregroundMark x1="42251" y1="42115" x2="42251" y2="42115"/>
                        <a14:foregroundMark x1="30786" y1="33395" x2="30786" y2="33395"/>
                        <a14:foregroundMark x1="40127" y1="19666" x2="40127" y2="19666"/>
                        <a14:foregroundMark x1="54989" y1="26160" x2="54989" y2="26160"/>
                        <a14:foregroundMark x1="59873" y1="16883" x2="59873" y2="16883"/>
                        <a14:foregroundMark x1="67304" y1="19666" x2="67304" y2="19666"/>
                        <a14:foregroundMark x1="68577" y1="37477" x2="68577" y2="37477"/>
                        <a14:foregroundMark x1="83864" y1="27829" x2="83864" y2="27829"/>
                        <a14:foregroundMark x1="80042" y1="49165" x2="80042" y2="49165"/>
                        <a14:foregroundMark x1="68790" y1="56957" x2="68790" y2="56957"/>
                        <a14:foregroundMark x1="54140" y1="45269" x2="54140" y2="45269"/>
                        <a14:foregroundMark x1="41826" y1="38033" x2="41826" y2="38033"/>
                        <a14:foregroundMark x1="32696" y1="29870" x2="32696" y2="29870"/>
                        <a14:foregroundMark x1="43524" y1="17996" x2="43524" y2="17996"/>
                        <a14:foregroundMark x1="45011" y1="14100" x2="45011" y2="14100"/>
                        <a14:foregroundMark x1="35456" y1="15584" x2="35456" y2="15584"/>
                        <a14:foregroundMark x1="80467" y1="31540" x2="80467" y2="31540"/>
                        <a14:foregroundMark x1="78132" y1="53432" x2="78132" y2="53432"/>
                        <a14:foregroundMark x1="70064" y1="23562" x2="70064" y2="23562"/>
                        <a14:foregroundMark x1="45011" y1="55288" x2="45011" y2="5528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82523" flipH="1">
            <a:off x="7316545" y="4201819"/>
            <a:ext cx="1957795" cy="2242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5.0 Summary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88999" y="2452485"/>
            <a:ext cx="731754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Prepare students for working with OER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Model skills with explicit strategy instruction.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Share useful tools and </a:t>
            </a:r>
            <a:r>
              <a:rPr lang="en-US" sz="2800" dirty="0" smtClean="0"/>
              <a:t>resources.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0008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041400"/>
            <a:ext cx="9144000" cy="5816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:\Users\dbrown\AppData\Local\Microsoft\Windows\Temporary Internet Files\Content.IE5\FYVLI2JB\MP900430675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24841" y1="15770" x2="24841" y2="15770"/>
                        <a14:foregroundMark x1="21868" y1="87199" x2="21868" y2="87199"/>
                        <a14:foregroundMark x1="22293" y1="48609" x2="22293" y2="48609"/>
                        <a14:foregroundMark x1="21444" y1="55844" x2="21444" y2="55844"/>
                        <a14:foregroundMark x1="21656" y1="60668" x2="21656" y2="60668"/>
                        <a14:foregroundMark x1="22930" y1="41002" x2="22930" y2="41002"/>
                        <a14:foregroundMark x1="22505" y1="37662" x2="22505" y2="37662"/>
                        <a14:foregroundMark x1="24416" y1="33395" x2="24416" y2="33395"/>
                        <a14:foregroundMark x1="24416" y1="29870" x2="24416" y2="29870"/>
                        <a14:foregroundMark x1="23992" y1="25788" x2="23992" y2="25788"/>
                        <a14:foregroundMark x1="23567" y1="22449" x2="23567" y2="22449"/>
                        <a14:foregroundMark x1="23779" y1="20965" x2="23779" y2="20965"/>
                        <a14:foregroundMark x1="23779" y1="44712" x2="23779" y2="44712"/>
                        <a14:foregroundMark x1="22718" y1="53432" x2="22718" y2="53432"/>
                        <a14:foregroundMark x1="41189" y1="60111" x2="41189" y2="60111"/>
                        <a14:foregroundMark x1="42251" y1="42115" x2="42251" y2="42115"/>
                        <a14:foregroundMark x1="30786" y1="33395" x2="30786" y2="33395"/>
                        <a14:foregroundMark x1="40127" y1="19666" x2="40127" y2="19666"/>
                        <a14:foregroundMark x1="54989" y1="26160" x2="54989" y2="26160"/>
                        <a14:foregroundMark x1="59873" y1="16883" x2="59873" y2="16883"/>
                        <a14:foregroundMark x1="67304" y1="19666" x2="67304" y2="19666"/>
                        <a14:foregroundMark x1="68577" y1="37477" x2="68577" y2="37477"/>
                        <a14:foregroundMark x1="83864" y1="27829" x2="83864" y2="27829"/>
                        <a14:foregroundMark x1="80042" y1="49165" x2="80042" y2="49165"/>
                        <a14:foregroundMark x1="68790" y1="56957" x2="68790" y2="56957"/>
                        <a14:foregroundMark x1="54140" y1="45269" x2="54140" y2="45269"/>
                        <a14:foregroundMark x1="41826" y1="38033" x2="41826" y2="38033"/>
                        <a14:foregroundMark x1="32696" y1="29870" x2="32696" y2="29870"/>
                        <a14:foregroundMark x1="43524" y1="17996" x2="43524" y2="17996"/>
                        <a14:foregroundMark x1="45011" y1="14100" x2="45011" y2="14100"/>
                        <a14:foregroundMark x1="35456" y1="15584" x2="35456" y2="15584"/>
                        <a14:foregroundMark x1="80467" y1="31540" x2="80467" y2="31540"/>
                        <a14:foregroundMark x1="78132" y1="53432" x2="78132" y2="53432"/>
                        <a14:foregroundMark x1="70064" y1="23562" x2="70064" y2="23562"/>
                        <a14:foregroundMark x1="45011" y1="55288" x2="45011" y2="5528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82523" flipH="1">
            <a:off x="7316545" y="4201819"/>
            <a:ext cx="1957795" cy="2242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5.0 Summary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88999" y="2452485"/>
            <a:ext cx="731754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Use the four steps of Explicit Strategy Instruction to teach new and complex skills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(1) Explain, (2) I Do, (3) We Do, (4) You Do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Start slow. Progress based on learner’s needs and abilities.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3024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041400"/>
            <a:ext cx="9144000" cy="5816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:\Users\dbrown\AppData\Local\Microsoft\Windows\Temporary Internet Files\Content.IE5\FYVLI2JB\MP900430675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24841" y1="15770" x2="24841" y2="15770"/>
                        <a14:foregroundMark x1="21868" y1="87199" x2="21868" y2="87199"/>
                        <a14:foregroundMark x1="22293" y1="48609" x2="22293" y2="48609"/>
                        <a14:foregroundMark x1="21444" y1="55844" x2="21444" y2="55844"/>
                        <a14:foregroundMark x1="21656" y1="60668" x2="21656" y2="60668"/>
                        <a14:foregroundMark x1="22930" y1="41002" x2="22930" y2="41002"/>
                        <a14:foregroundMark x1="22505" y1="37662" x2="22505" y2="37662"/>
                        <a14:foregroundMark x1="24416" y1="33395" x2="24416" y2="33395"/>
                        <a14:foregroundMark x1="24416" y1="29870" x2="24416" y2="29870"/>
                        <a14:foregroundMark x1="23992" y1="25788" x2="23992" y2="25788"/>
                        <a14:foregroundMark x1="23567" y1="22449" x2="23567" y2="22449"/>
                        <a14:foregroundMark x1="23779" y1="20965" x2="23779" y2="20965"/>
                        <a14:foregroundMark x1="23779" y1="44712" x2="23779" y2="44712"/>
                        <a14:foregroundMark x1="22718" y1="53432" x2="22718" y2="53432"/>
                        <a14:foregroundMark x1="41189" y1="60111" x2="41189" y2="60111"/>
                        <a14:foregroundMark x1="42251" y1="42115" x2="42251" y2="42115"/>
                        <a14:foregroundMark x1="30786" y1="33395" x2="30786" y2="33395"/>
                        <a14:foregroundMark x1="40127" y1="19666" x2="40127" y2="19666"/>
                        <a14:foregroundMark x1="54989" y1="26160" x2="54989" y2="26160"/>
                        <a14:foregroundMark x1="59873" y1="16883" x2="59873" y2="16883"/>
                        <a14:foregroundMark x1="67304" y1="19666" x2="67304" y2="19666"/>
                        <a14:foregroundMark x1="68577" y1="37477" x2="68577" y2="37477"/>
                        <a14:foregroundMark x1="83864" y1="27829" x2="83864" y2="27829"/>
                        <a14:foregroundMark x1="80042" y1="49165" x2="80042" y2="49165"/>
                        <a14:foregroundMark x1="68790" y1="56957" x2="68790" y2="56957"/>
                        <a14:foregroundMark x1="54140" y1="45269" x2="54140" y2="45269"/>
                        <a14:foregroundMark x1="41826" y1="38033" x2="41826" y2="38033"/>
                        <a14:foregroundMark x1="32696" y1="29870" x2="32696" y2="29870"/>
                        <a14:foregroundMark x1="43524" y1="17996" x2="43524" y2="17996"/>
                        <a14:foregroundMark x1="45011" y1="14100" x2="45011" y2="14100"/>
                        <a14:foregroundMark x1="35456" y1="15584" x2="35456" y2="15584"/>
                        <a14:foregroundMark x1="80467" y1="31540" x2="80467" y2="31540"/>
                        <a14:foregroundMark x1="78132" y1="53432" x2="78132" y2="53432"/>
                        <a14:foregroundMark x1="70064" y1="23562" x2="70064" y2="23562"/>
                        <a14:foregroundMark x1="45011" y1="55288" x2="45011" y2="5528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82523" flipH="1">
            <a:off x="7316545" y="4201819"/>
            <a:ext cx="1957795" cy="2242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5.0 Summary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88999" y="2452485"/>
            <a:ext cx="731754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Plan to differentiate your OER lesson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Differentiate the lesson content, process and products based on learner profiles, readiness, and interests.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2038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605315" y="1409483"/>
            <a:ext cx="5933371" cy="5004611"/>
            <a:chOff x="1414688" y="1540113"/>
            <a:chExt cx="5933371" cy="5004611"/>
          </a:xfrm>
        </p:grpSpPr>
        <p:sp>
          <p:nvSpPr>
            <p:cNvPr id="14" name="Rectangle 13"/>
            <p:cNvSpPr/>
            <p:nvPr/>
          </p:nvSpPr>
          <p:spPr>
            <a:xfrm>
              <a:off x="1414688" y="1548229"/>
              <a:ext cx="5914464" cy="49518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 rot="21402135">
              <a:off x="1423411" y="1540113"/>
              <a:ext cx="5914464" cy="49518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 1"/>
            <p:cNvSpPr/>
            <p:nvPr/>
          </p:nvSpPr>
          <p:spPr>
            <a:xfrm rot="21184321">
              <a:off x="1433595" y="1592883"/>
              <a:ext cx="5914464" cy="49518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1.1 Preparing </a:t>
            </a:r>
            <a:r>
              <a:rPr lang="en-US" dirty="0" smtClean="0"/>
              <a:t>Learners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 rot="21234152">
            <a:off x="1480213" y="2492517"/>
            <a:ext cx="5540801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  Set le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sson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 goals and objectives</a:t>
            </a:r>
          </a:p>
          <a:p>
            <a:endParaRPr lang="en-US" sz="2400" b="1" dirty="0">
              <a:solidFill>
                <a:schemeClr val="accent5">
                  <a:lumMod val="50000"/>
                </a:schemeClr>
              </a:solidFill>
              <a:latin typeface="Segoe Print" panose="02000600000000000000" pitchFamily="2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 rot="21234152">
            <a:off x="1534800" y="3149383"/>
            <a:ext cx="6058725" cy="935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  Identify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OER, other 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media, and  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     resources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Segoe Print" panose="02000600000000000000" pitchFamily="2" charset="0"/>
            </a:endParaRPr>
          </a:p>
          <a:p>
            <a:endParaRPr lang="en-US" sz="2400" b="1" dirty="0">
              <a:solidFill>
                <a:schemeClr val="accent5">
                  <a:lumMod val="50000"/>
                </a:schemeClr>
              </a:solidFill>
              <a:latin typeface="Segoe Print" panose="02000600000000000000" pitchFamily="2" charset="0"/>
            </a:endParaRPr>
          </a:p>
        </p:txBody>
      </p:sp>
      <p:pic>
        <p:nvPicPr>
          <p:cNvPr id="1026" name="Picture 2" descr="C:\Users\dbrown\AppData\Local\Microsoft\Windows\Temporary Internet Files\Content.IE5\HVYD5C96\MC90043466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34152">
            <a:off x="1601312" y="2587589"/>
            <a:ext cx="496808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dbrown\AppData\Local\Microsoft\Windows\Temporary Internet Files\Content.IE5\HVYD5C96\MC90043466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34152">
            <a:off x="1662185" y="3273389"/>
            <a:ext cx="496808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Content Placeholder 2"/>
          <p:cNvSpPr txBox="1">
            <a:spLocks/>
          </p:cNvSpPr>
          <p:nvPr/>
        </p:nvSpPr>
        <p:spPr>
          <a:xfrm rot="21234152">
            <a:off x="1700800" y="1695727"/>
            <a:ext cx="512064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Open Lesson Plan Checklist</a:t>
            </a:r>
            <a:endParaRPr lang="en-US" sz="2800" b="1" dirty="0">
              <a:solidFill>
                <a:schemeClr val="accent5">
                  <a:lumMod val="50000"/>
                </a:schemeClr>
              </a:solidFill>
              <a:latin typeface="Segoe Print" panose="02000600000000000000" pitchFamily="2" charset="0"/>
            </a:endParaRPr>
          </a:p>
          <a:p>
            <a:endParaRPr lang="en-US" sz="2800" b="1" dirty="0">
              <a:solidFill>
                <a:schemeClr val="accent5">
                  <a:lumMod val="50000"/>
                </a:schemeClr>
              </a:solidFill>
              <a:latin typeface="Segoe Print" panose="02000600000000000000" pitchFamily="2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 rot="21234152">
            <a:off x="1824825" y="5110240"/>
            <a:ext cx="5863186" cy="935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 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Modify and supplement 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resources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Segoe Print" panose="02000600000000000000" pitchFamily="2" charset="0"/>
            </a:endParaRPr>
          </a:p>
          <a:p>
            <a:endParaRPr lang="en-US" sz="2400" b="1" dirty="0">
              <a:solidFill>
                <a:schemeClr val="accent5">
                  <a:lumMod val="50000"/>
                </a:schemeClr>
              </a:solidFill>
              <a:latin typeface="Segoe Print" panose="02000600000000000000" pitchFamily="2" charset="0"/>
            </a:endParaRPr>
          </a:p>
        </p:txBody>
      </p:sp>
      <p:pic>
        <p:nvPicPr>
          <p:cNvPr id="12" name="Picture 2" descr="C:\Users\dbrown\AppData\Local\Microsoft\Windows\Temporary Internet Files\Content.IE5\HVYD5C96\MC90043466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34152">
            <a:off x="1951656" y="5241376"/>
            <a:ext cx="496808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Content Placeholder 2"/>
          <p:cNvSpPr txBox="1">
            <a:spLocks/>
          </p:cNvSpPr>
          <p:nvPr/>
        </p:nvSpPr>
        <p:spPr>
          <a:xfrm rot="21234152">
            <a:off x="1700901" y="4216183"/>
            <a:ext cx="6058725" cy="935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  Choose instructional strategy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Segoe Print" panose="02000600000000000000" pitchFamily="2" charset="0"/>
            </a:endParaRPr>
          </a:p>
        </p:txBody>
      </p:sp>
      <p:pic>
        <p:nvPicPr>
          <p:cNvPr id="18" name="Picture 2" descr="C:\Users\dbrown\AppData\Local\Microsoft\Windows\Temporary Internet Files\Content.IE5\HVYD5C96\MC90043466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34152">
            <a:off x="1828286" y="4442403"/>
            <a:ext cx="496808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057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041400"/>
            <a:ext cx="9144000" cy="5816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:\Users\dbrown\AppData\Local\Microsoft\Windows\Temporary Internet Files\Content.IE5\FYVLI2JB\MP900430675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24841" y1="15770" x2="24841" y2="15770"/>
                        <a14:foregroundMark x1="21868" y1="87199" x2="21868" y2="87199"/>
                        <a14:foregroundMark x1="22293" y1="48609" x2="22293" y2="48609"/>
                        <a14:foregroundMark x1="21444" y1="55844" x2="21444" y2="55844"/>
                        <a14:foregroundMark x1="21656" y1="60668" x2="21656" y2="60668"/>
                        <a14:foregroundMark x1="22930" y1="41002" x2="22930" y2="41002"/>
                        <a14:foregroundMark x1="22505" y1="37662" x2="22505" y2="37662"/>
                        <a14:foregroundMark x1="24416" y1="33395" x2="24416" y2="33395"/>
                        <a14:foregroundMark x1="24416" y1="29870" x2="24416" y2="29870"/>
                        <a14:foregroundMark x1="23992" y1="25788" x2="23992" y2="25788"/>
                        <a14:foregroundMark x1="23567" y1="22449" x2="23567" y2="22449"/>
                        <a14:foregroundMark x1="23779" y1="20965" x2="23779" y2="20965"/>
                        <a14:foregroundMark x1="23779" y1="44712" x2="23779" y2="44712"/>
                        <a14:foregroundMark x1="22718" y1="53432" x2="22718" y2="53432"/>
                        <a14:foregroundMark x1="41189" y1="60111" x2="41189" y2="60111"/>
                        <a14:foregroundMark x1="42251" y1="42115" x2="42251" y2="42115"/>
                        <a14:foregroundMark x1="30786" y1="33395" x2="30786" y2="33395"/>
                        <a14:foregroundMark x1="40127" y1="19666" x2="40127" y2="19666"/>
                        <a14:foregroundMark x1="54989" y1="26160" x2="54989" y2="26160"/>
                        <a14:foregroundMark x1="59873" y1="16883" x2="59873" y2="16883"/>
                        <a14:foregroundMark x1="67304" y1="19666" x2="67304" y2="19666"/>
                        <a14:foregroundMark x1="68577" y1="37477" x2="68577" y2="37477"/>
                        <a14:foregroundMark x1="83864" y1="27829" x2="83864" y2="27829"/>
                        <a14:foregroundMark x1="80042" y1="49165" x2="80042" y2="49165"/>
                        <a14:foregroundMark x1="68790" y1="56957" x2="68790" y2="56957"/>
                        <a14:foregroundMark x1="54140" y1="45269" x2="54140" y2="45269"/>
                        <a14:foregroundMark x1="41826" y1="38033" x2="41826" y2="38033"/>
                        <a14:foregroundMark x1="32696" y1="29870" x2="32696" y2="29870"/>
                        <a14:foregroundMark x1="43524" y1="17996" x2="43524" y2="17996"/>
                        <a14:foregroundMark x1="45011" y1="14100" x2="45011" y2="14100"/>
                        <a14:foregroundMark x1="35456" y1="15584" x2="35456" y2="15584"/>
                        <a14:foregroundMark x1="80467" y1="31540" x2="80467" y2="31540"/>
                        <a14:foregroundMark x1="78132" y1="53432" x2="78132" y2="53432"/>
                        <a14:foregroundMark x1="70064" y1="23562" x2="70064" y2="23562"/>
                        <a14:foregroundMark x1="45011" y1="55288" x2="45011" y2="5528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82523" flipH="1">
            <a:off x="7316545" y="4201819"/>
            <a:ext cx="1957795" cy="2242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5.0 Summary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88999" y="2452485"/>
            <a:ext cx="731754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Share your OER Toolkit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Include tools for using OER in the classroom and for independent, lifelong learning.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22183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0" y="1041400"/>
            <a:ext cx="9144000" cy="5816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6"/>
          <p:cNvGrpSpPr>
            <a:grpSpLocks noChangeAspect="1"/>
          </p:cNvGrpSpPr>
          <p:nvPr/>
        </p:nvGrpSpPr>
        <p:grpSpPr bwMode="auto">
          <a:xfrm>
            <a:off x="6171322" y="2121482"/>
            <a:ext cx="3319006" cy="3013080"/>
            <a:chOff x="2305" y="1638"/>
            <a:chExt cx="1150" cy="1044"/>
          </a:xfrm>
          <a:effectLst>
            <a:reflection blurRad="6350" stA="50000" endA="275" endPos="40000" dist="101600" dir="5400000" sy="-100000" algn="bl" rotWithShape="0"/>
          </a:effectLst>
        </p:grpSpPr>
        <p:sp>
          <p:nvSpPr>
            <p:cNvPr id="20" name="AutoShape 5"/>
            <p:cNvSpPr>
              <a:spLocks noChangeAspect="1" noChangeArrowheads="1" noTextEdit="1"/>
            </p:cNvSpPr>
            <p:nvPr/>
          </p:nvSpPr>
          <p:spPr bwMode="auto">
            <a:xfrm>
              <a:off x="2305" y="1638"/>
              <a:ext cx="1150" cy="10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9"/>
            <p:cNvSpPr>
              <a:spLocks/>
            </p:cNvSpPr>
            <p:nvPr/>
          </p:nvSpPr>
          <p:spPr bwMode="auto">
            <a:xfrm>
              <a:off x="3016" y="1815"/>
              <a:ext cx="269" cy="353"/>
            </a:xfrm>
            <a:custGeom>
              <a:avLst/>
              <a:gdLst>
                <a:gd name="T0" fmla="*/ 0 w 539"/>
                <a:gd name="T1" fmla="*/ 697 h 705"/>
                <a:gd name="T2" fmla="*/ 68 w 539"/>
                <a:gd name="T3" fmla="*/ 705 h 705"/>
                <a:gd name="T4" fmla="*/ 132 w 539"/>
                <a:gd name="T5" fmla="*/ 701 h 705"/>
                <a:gd name="T6" fmla="*/ 193 w 539"/>
                <a:gd name="T7" fmla="*/ 687 h 705"/>
                <a:gd name="T8" fmla="*/ 249 w 539"/>
                <a:gd name="T9" fmla="*/ 664 h 705"/>
                <a:gd name="T10" fmla="*/ 301 w 539"/>
                <a:gd name="T11" fmla="*/ 631 h 705"/>
                <a:gd name="T12" fmla="*/ 348 w 539"/>
                <a:gd name="T13" fmla="*/ 592 h 705"/>
                <a:gd name="T14" fmla="*/ 392 w 539"/>
                <a:gd name="T15" fmla="*/ 547 h 705"/>
                <a:gd name="T16" fmla="*/ 430 w 539"/>
                <a:gd name="T17" fmla="*/ 495 h 705"/>
                <a:gd name="T18" fmla="*/ 462 w 539"/>
                <a:gd name="T19" fmla="*/ 439 h 705"/>
                <a:gd name="T20" fmla="*/ 490 w 539"/>
                <a:gd name="T21" fmla="*/ 380 h 705"/>
                <a:gd name="T22" fmla="*/ 510 w 539"/>
                <a:gd name="T23" fmla="*/ 318 h 705"/>
                <a:gd name="T24" fmla="*/ 527 w 539"/>
                <a:gd name="T25" fmla="*/ 253 h 705"/>
                <a:gd name="T26" fmla="*/ 536 w 539"/>
                <a:gd name="T27" fmla="*/ 189 h 705"/>
                <a:gd name="T28" fmla="*/ 539 w 539"/>
                <a:gd name="T29" fmla="*/ 124 h 705"/>
                <a:gd name="T30" fmla="*/ 535 w 539"/>
                <a:gd name="T31" fmla="*/ 61 h 705"/>
                <a:gd name="T32" fmla="*/ 524 w 539"/>
                <a:gd name="T33" fmla="*/ 0 h 705"/>
                <a:gd name="T34" fmla="*/ 0 w 539"/>
                <a:gd name="T35" fmla="*/ 697 h 7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39" h="705">
                  <a:moveTo>
                    <a:pt x="0" y="697"/>
                  </a:moveTo>
                  <a:lnTo>
                    <a:pt x="68" y="705"/>
                  </a:lnTo>
                  <a:lnTo>
                    <a:pt x="132" y="701"/>
                  </a:lnTo>
                  <a:lnTo>
                    <a:pt x="193" y="687"/>
                  </a:lnTo>
                  <a:lnTo>
                    <a:pt x="249" y="664"/>
                  </a:lnTo>
                  <a:lnTo>
                    <a:pt x="301" y="631"/>
                  </a:lnTo>
                  <a:lnTo>
                    <a:pt x="348" y="592"/>
                  </a:lnTo>
                  <a:lnTo>
                    <a:pt x="392" y="547"/>
                  </a:lnTo>
                  <a:lnTo>
                    <a:pt x="430" y="495"/>
                  </a:lnTo>
                  <a:lnTo>
                    <a:pt x="462" y="439"/>
                  </a:lnTo>
                  <a:lnTo>
                    <a:pt x="490" y="380"/>
                  </a:lnTo>
                  <a:lnTo>
                    <a:pt x="510" y="318"/>
                  </a:lnTo>
                  <a:lnTo>
                    <a:pt x="527" y="253"/>
                  </a:lnTo>
                  <a:lnTo>
                    <a:pt x="536" y="189"/>
                  </a:lnTo>
                  <a:lnTo>
                    <a:pt x="539" y="124"/>
                  </a:lnTo>
                  <a:lnTo>
                    <a:pt x="535" y="61"/>
                  </a:lnTo>
                  <a:lnTo>
                    <a:pt x="524" y="0"/>
                  </a:lnTo>
                  <a:lnTo>
                    <a:pt x="0" y="69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0"/>
            <p:cNvSpPr>
              <a:spLocks/>
            </p:cNvSpPr>
            <p:nvPr/>
          </p:nvSpPr>
          <p:spPr bwMode="auto">
            <a:xfrm>
              <a:off x="2519" y="2148"/>
              <a:ext cx="538" cy="534"/>
            </a:xfrm>
            <a:custGeom>
              <a:avLst/>
              <a:gdLst>
                <a:gd name="T0" fmla="*/ 854 w 1076"/>
                <a:gd name="T1" fmla="*/ 887 h 1067"/>
                <a:gd name="T2" fmla="*/ 856 w 1076"/>
                <a:gd name="T3" fmla="*/ 795 h 1067"/>
                <a:gd name="T4" fmla="*/ 869 w 1076"/>
                <a:gd name="T5" fmla="*/ 707 h 1067"/>
                <a:gd name="T6" fmla="*/ 894 w 1076"/>
                <a:gd name="T7" fmla="*/ 621 h 1067"/>
                <a:gd name="T8" fmla="*/ 933 w 1076"/>
                <a:gd name="T9" fmla="*/ 558 h 1067"/>
                <a:gd name="T10" fmla="*/ 974 w 1076"/>
                <a:gd name="T11" fmla="*/ 513 h 1067"/>
                <a:gd name="T12" fmla="*/ 1008 w 1076"/>
                <a:gd name="T13" fmla="*/ 457 h 1067"/>
                <a:gd name="T14" fmla="*/ 1038 w 1076"/>
                <a:gd name="T15" fmla="*/ 393 h 1067"/>
                <a:gd name="T16" fmla="*/ 1060 w 1076"/>
                <a:gd name="T17" fmla="*/ 321 h 1067"/>
                <a:gd name="T18" fmla="*/ 1074 w 1076"/>
                <a:gd name="T19" fmla="*/ 245 h 1067"/>
                <a:gd name="T20" fmla="*/ 1076 w 1076"/>
                <a:gd name="T21" fmla="*/ 167 h 1067"/>
                <a:gd name="T22" fmla="*/ 1067 w 1076"/>
                <a:gd name="T23" fmla="*/ 88 h 1067"/>
                <a:gd name="T24" fmla="*/ 1052 w 1076"/>
                <a:gd name="T25" fmla="*/ 37 h 1067"/>
                <a:gd name="T26" fmla="*/ 1043 w 1076"/>
                <a:gd name="T27" fmla="*/ 13 h 1067"/>
                <a:gd name="T28" fmla="*/ 151 w 1076"/>
                <a:gd name="T29" fmla="*/ 0 h 1067"/>
                <a:gd name="T30" fmla="*/ 117 w 1076"/>
                <a:gd name="T31" fmla="*/ 53 h 1067"/>
                <a:gd name="T32" fmla="*/ 91 w 1076"/>
                <a:gd name="T33" fmla="*/ 109 h 1067"/>
                <a:gd name="T34" fmla="*/ 74 w 1076"/>
                <a:gd name="T35" fmla="*/ 169 h 1067"/>
                <a:gd name="T36" fmla="*/ 67 w 1076"/>
                <a:gd name="T37" fmla="*/ 232 h 1067"/>
                <a:gd name="T38" fmla="*/ 80 w 1076"/>
                <a:gd name="T39" fmla="*/ 251 h 1067"/>
                <a:gd name="T40" fmla="*/ 100 w 1076"/>
                <a:gd name="T41" fmla="*/ 327 h 1067"/>
                <a:gd name="T42" fmla="*/ 82 w 1076"/>
                <a:gd name="T43" fmla="*/ 373 h 1067"/>
                <a:gd name="T44" fmla="*/ 52 w 1076"/>
                <a:gd name="T45" fmla="*/ 421 h 1067"/>
                <a:gd name="T46" fmla="*/ 22 w 1076"/>
                <a:gd name="T47" fmla="*/ 463 h 1067"/>
                <a:gd name="T48" fmla="*/ 1 w 1076"/>
                <a:gd name="T49" fmla="*/ 497 h 1067"/>
                <a:gd name="T50" fmla="*/ 0 w 1076"/>
                <a:gd name="T51" fmla="*/ 509 h 1067"/>
                <a:gd name="T52" fmla="*/ 8 w 1076"/>
                <a:gd name="T53" fmla="*/ 523 h 1067"/>
                <a:gd name="T54" fmla="*/ 21 w 1076"/>
                <a:gd name="T55" fmla="*/ 536 h 1067"/>
                <a:gd name="T56" fmla="*/ 36 w 1076"/>
                <a:gd name="T57" fmla="*/ 545 h 1067"/>
                <a:gd name="T58" fmla="*/ 49 w 1076"/>
                <a:gd name="T59" fmla="*/ 547 h 1067"/>
                <a:gd name="T60" fmla="*/ 71 w 1076"/>
                <a:gd name="T61" fmla="*/ 547 h 1067"/>
                <a:gd name="T62" fmla="*/ 95 w 1076"/>
                <a:gd name="T63" fmla="*/ 547 h 1067"/>
                <a:gd name="T64" fmla="*/ 117 w 1076"/>
                <a:gd name="T65" fmla="*/ 547 h 1067"/>
                <a:gd name="T66" fmla="*/ 114 w 1076"/>
                <a:gd name="T67" fmla="*/ 585 h 1067"/>
                <a:gd name="T68" fmla="*/ 102 w 1076"/>
                <a:gd name="T69" fmla="*/ 623 h 1067"/>
                <a:gd name="T70" fmla="*/ 104 w 1076"/>
                <a:gd name="T71" fmla="*/ 635 h 1067"/>
                <a:gd name="T72" fmla="*/ 112 w 1076"/>
                <a:gd name="T73" fmla="*/ 644 h 1067"/>
                <a:gd name="T74" fmla="*/ 127 w 1076"/>
                <a:gd name="T75" fmla="*/ 650 h 1067"/>
                <a:gd name="T76" fmla="*/ 143 w 1076"/>
                <a:gd name="T77" fmla="*/ 654 h 1067"/>
                <a:gd name="T78" fmla="*/ 125 w 1076"/>
                <a:gd name="T79" fmla="*/ 679 h 1067"/>
                <a:gd name="T80" fmla="*/ 135 w 1076"/>
                <a:gd name="T81" fmla="*/ 709 h 1067"/>
                <a:gd name="T82" fmla="*/ 147 w 1076"/>
                <a:gd name="T83" fmla="*/ 716 h 1067"/>
                <a:gd name="T84" fmla="*/ 158 w 1076"/>
                <a:gd name="T85" fmla="*/ 721 h 1067"/>
                <a:gd name="T86" fmla="*/ 166 w 1076"/>
                <a:gd name="T87" fmla="*/ 726 h 1067"/>
                <a:gd name="T88" fmla="*/ 167 w 1076"/>
                <a:gd name="T89" fmla="*/ 732 h 1067"/>
                <a:gd name="T90" fmla="*/ 159 w 1076"/>
                <a:gd name="T91" fmla="*/ 760 h 1067"/>
                <a:gd name="T92" fmla="*/ 156 w 1076"/>
                <a:gd name="T93" fmla="*/ 790 h 1067"/>
                <a:gd name="T94" fmla="*/ 160 w 1076"/>
                <a:gd name="T95" fmla="*/ 820 h 1067"/>
                <a:gd name="T96" fmla="*/ 173 w 1076"/>
                <a:gd name="T97" fmla="*/ 847 h 1067"/>
                <a:gd name="T98" fmla="*/ 196 w 1076"/>
                <a:gd name="T99" fmla="*/ 868 h 1067"/>
                <a:gd name="T100" fmla="*/ 232 w 1076"/>
                <a:gd name="T101" fmla="*/ 879 h 1067"/>
                <a:gd name="T102" fmla="*/ 281 w 1076"/>
                <a:gd name="T103" fmla="*/ 880 h 1067"/>
                <a:gd name="T104" fmla="*/ 346 w 1076"/>
                <a:gd name="T105" fmla="*/ 869 h 1067"/>
                <a:gd name="T106" fmla="*/ 342 w 1076"/>
                <a:gd name="T107" fmla="*/ 926 h 1067"/>
                <a:gd name="T108" fmla="*/ 341 w 1076"/>
                <a:gd name="T109" fmla="*/ 971 h 1067"/>
                <a:gd name="T110" fmla="*/ 317 w 1076"/>
                <a:gd name="T111" fmla="*/ 997 h 1067"/>
                <a:gd name="T112" fmla="*/ 297 w 1076"/>
                <a:gd name="T113" fmla="*/ 1021 h 1067"/>
                <a:gd name="T114" fmla="*/ 280 w 1076"/>
                <a:gd name="T115" fmla="*/ 1044 h 1067"/>
                <a:gd name="T116" fmla="*/ 266 w 1076"/>
                <a:gd name="T117" fmla="*/ 1067 h 1067"/>
                <a:gd name="T118" fmla="*/ 933 w 1076"/>
                <a:gd name="T119" fmla="*/ 1054 h 1067"/>
                <a:gd name="T120" fmla="*/ 908 w 1076"/>
                <a:gd name="T121" fmla="*/ 1024 h 1067"/>
                <a:gd name="T122" fmla="*/ 886 w 1076"/>
                <a:gd name="T123" fmla="*/ 992 h 1067"/>
                <a:gd name="T124" fmla="*/ 865 w 1076"/>
                <a:gd name="T125" fmla="*/ 956 h 1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076" h="1067">
                  <a:moveTo>
                    <a:pt x="855" y="937"/>
                  </a:moveTo>
                  <a:lnTo>
                    <a:pt x="854" y="887"/>
                  </a:lnTo>
                  <a:lnTo>
                    <a:pt x="854" y="840"/>
                  </a:lnTo>
                  <a:lnTo>
                    <a:pt x="856" y="795"/>
                  </a:lnTo>
                  <a:lnTo>
                    <a:pt x="862" y="751"/>
                  </a:lnTo>
                  <a:lnTo>
                    <a:pt x="869" y="707"/>
                  </a:lnTo>
                  <a:lnTo>
                    <a:pt x="880" y="665"/>
                  </a:lnTo>
                  <a:lnTo>
                    <a:pt x="894" y="621"/>
                  </a:lnTo>
                  <a:lnTo>
                    <a:pt x="912" y="576"/>
                  </a:lnTo>
                  <a:lnTo>
                    <a:pt x="933" y="558"/>
                  </a:lnTo>
                  <a:lnTo>
                    <a:pt x="954" y="537"/>
                  </a:lnTo>
                  <a:lnTo>
                    <a:pt x="974" y="513"/>
                  </a:lnTo>
                  <a:lnTo>
                    <a:pt x="991" y="486"/>
                  </a:lnTo>
                  <a:lnTo>
                    <a:pt x="1008" y="457"/>
                  </a:lnTo>
                  <a:lnTo>
                    <a:pt x="1024" y="425"/>
                  </a:lnTo>
                  <a:lnTo>
                    <a:pt x="1038" y="393"/>
                  </a:lnTo>
                  <a:lnTo>
                    <a:pt x="1051" y="357"/>
                  </a:lnTo>
                  <a:lnTo>
                    <a:pt x="1060" y="321"/>
                  </a:lnTo>
                  <a:lnTo>
                    <a:pt x="1068" y="283"/>
                  </a:lnTo>
                  <a:lnTo>
                    <a:pt x="1074" y="245"/>
                  </a:lnTo>
                  <a:lnTo>
                    <a:pt x="1076" y="206"/>
                  </a:lnTo>
                  <a:lnTo>
                    <a:pt x="1076" y="167"/>
                  </a:lnTo>
                  <a:lnTo>
                    <a:pt x="1073" y="128"/>
                  </a:lnTo>
                  <a:lnTo>
                    <a:pt x="1067" y="88"/>
                  </a:lnTo>
                  <a:lnTo>
                    <a:pt x="1056" y="48"/>
                  </a:lnTo>
                  <a:lnTo>
                    <a:pt x="1052" y="37"/>
                  </a:lnTo>
                  <a:lnTo>
                    <a:pt x="1047" y="24"/>
                  </a:lnTo>
                  <a:lnTo>
                    <a:pt x="1043" y="13"/>
                  </a:lnTo>
                  <a:lnTo>
                    <a:pt x="1037" y="0"/>
                  </a:lnTo>
                  <a:lnTo>
                    <a:pt x="151" y="0"/>
                  </a:lnTo>
                  <a:lnTo>
                    <a:pt x="133" y="26"/>
                  </a:lnTo>
                  <a:lnTo>
                    <a:pt x="117" y="53"/>
                  </a:lnTo>
                  <a:lnTo>
                    <a:pt x="103" y="81"/>
                  </a:lnTo>
                  <a:lnTo>
                    <a:pt x="91" y="109"/>
                  </a:lnTo>
                  <a:lnTo>
                    <a:pt x="81" y="138"/>
                  </a:lnTo>
                  <a:lnTo>
                    <a:pt x="74" y="169"/>
                  </a:lnTo>
                  <a:lnTo>
                    <a:pt x="69" y="200"/>
                  </a:lnTo>
                  <a:lnTo>
                    <a:pt x="67" y="232"/>
                  </a:lnTo>
                  <a:lnTo>
                    <a:pt x="71" y="241"/>
                  </a:lnTo>
                  <a:lnTo>
                    <a:pt x="80" y="251"/>
                  </a:lnTo>
                  <a:lnTo>
                    <a:pt x="90" y="277"/>
                  </a:lnTo>
                  <a:lnTo>
                    <a:pt x="100" y="327"/>
                  </a:lnTo>
                  <a:lnTo>
                    <a:pt x="92" y="350"/>
                  </a:lnTo>
                  <a:lnTo>
                    <a:pt x="82" y="373"/>
                  </a:lnTo>
                  <a:lnTo>
                    <a:pt x="67" y="398"/>
                  </a:lnTo>
                  <a:lnTo>
                    <a:pt x="52" y="421"/>
                  </a:lnTo>
                  <a:lnTo>
                    <a:pt x="37" y="442"/>
                  </a:lnTo>
                  <a:lnTo>
                    <a:pt x="22" y="463"/>
                  </a:lnTo>
                  <a:lnTo>
                    <a:pt x="11" y="482"/>
                  </a:lnTo>
                  <a:lnTo>
                    <a:pt x="1" y="497"/>
                  </a:lnTo>
                  <a:lnTo>
                    <a:pt x="0" y="502"/>
                  </a:lnTo>
                  <a:lnTo>
                    <a:pt x="0" y="509"/>
                  </a:lnTo>
                  <a:lnTo>
                    <a:pt x="4" y="516"/>
                  </a:lnTo>
                  <a:lnTo>
                    <a:pt x="8" y="523"/>
                  </a:lnTo>
                  <a:lnTo>
                    <a:pt x="14" y="530"/>
                  </a:lnTo>
                  <a:lnTo>
                    <a:pt x="21" y="536"/>
                  </a:lnTo>
                  <a:lnTo>
                    <a:pt x="29" y="540"/>
                  </a:lnTo>
                  <a:lnTo>
                    <a:pt x="36" y="545"/>
                  </a:lnTo>
                  <a:lnTo>
                    <a:pt x="41" y="546"/>
                  </a:lnTo>
                  <a:lnTo>
                    <a:pt x="49" y="547"/>
                  </a:lnTo>
                  <a:lnTo>
                    <a:pt x="59" y="547"/>
                  </a:lnTo>
                  <a:lnTo>
                    <a:pt x="71" y="547"/>
                  </a:lnTo>
                  <a:lnTo>
                    <a:pt x="83" y="547"/>
                  </a:lnTo>
                  <a:lnTo>
                    <a:pt x="95" y="547"/>
                  </a:lnTo>
                  <a:lnTo>
                    <a:pt x="106" y="547"/>
                  </a:lnTo>
                  <a:lnTo>
                    <a:pt x="117" y="547"/>
                  </a:lnTo>
                  <a:lnTo>
                    <a:pt x="119" y="566"/>
                  </a:lnTo>
                  <a:lnTo>
                    <a:pt x="114" y="585"/>
                  </a:lnTo>
                  <a:lnTo>
                    <a:pt x="107" y="605"/>
                  </a:lnTo>
                  <a:lnTo>
                    <a:pt x="102" y="623"/>
                  </a:lnTo>
                  <a:lnTo>
                    <a:pt x="102" y="629"/>
                  </a:lnTo>
                  <a:lnTo>
                    <a:pt x="104" y="635"/>
                  </a:lnTo>
                  <a:lnTo>
                    <a:pt x="107" y="639"/>
                  </a:lnTo>
                  <a:lnTo>
                    <a:pt x="112" y="644"/>
                  </a:lnTo>
                  <a:lnTo>
                    <a:pt x="119" y="648"/>
                  </a:lnTo>
                  <a:lnTo>
                    <a:pt x="127" y="650"/>
                  </a:lnTo>
                  <a:lnTo>
                    <a:pt x="135" y="652"/>
                  </a:lnTo>
                  <a:lnTo>
                    <a:pt x="143" y="654"/>
                  </a:lnTo>
                  <a:lnTo>
                    <a:pt x="130" y="667"/>
                  </a:lnTo>
                  <a:lnTo>
                    <a:pt x="125" y="679"/>
                  </a:lnTo>
                  <a:lnTo>
                    <a:pt x="126" y="691"/>
                  </a:lnTo>
                  <a:lnTo>
                    <a:pt x="135" y="709"/>
                  </a:lnTo>
                  <a:lnTo>
                    <a:pt x="141" y="712"/>
                  </a:lnTo>
                  <a:lnTo>
                    <a:pt x="147" y="716"/>
                  </a:lnTo>
                  <a:lnTo>
                    <a:pt x="152" y="719"/>
                  </a:lnTo>
                  <a:lnTo>
                    <a:pt x="158" y="721"/>
                  </a:lnTo>
                  <a:lnTo>
                    <a:pt x="163" y="724"/>
                  </a:lnTo>
                  <a:lnTo>
                    <a:pt x="166" y="726"/>
                  </a:lnTo>
                  <a:lnTo>
                    <a:pt x="168" y="728"/>
                  </a:lnTo>
                  <a:lnTo>
                    <a:pt x="167" y="732"/>
                  </a:lnTo>
                  <a:lnTo>
                    <a:pt x="163" y="746"/>
                  </a:lnTo>
                  <a:lnTo>
                    <a:pt x="159" y="760"/>
                  </a:lnTo>
                  <a:lnTo>
                    <a:pt x="157" y="775"/>
                  </a:lnTo>
                  <a:lnTo>
                    <a:pt x="156" y="790"/>
                  </a:lnTo>
                  <a:lnTo>
                    <a:pt x="157" y="807"/>
                  </a:lnTo>
                  <a:lnTo>
                    <a:pt x="160" y="820"/>
                  </a:lnTo>
                  <a:lnTo>
                    <a:pt x="165" y="834"/>
                  </a:lnTo>
                  <a:lnTo>
                    <a:pt x="173" y="847"/>
                  </a:lnTo>
                  <a:lnTo>
                    <a:pt x="183" y="858"/>
                  </a:lnTo>
                  <a:lnTo>
                    <a:pt x="196" y="868"/>
                  </a:lnTo>
                  <a:lnTo>
                    <a:pt x="212" y="875"/>
                  </a:lnTo>
                  <a:lnTo>
                    <a:pt x="232" y="879"/>
                  </a:lnTo>
                  <a:lnTo>
                    <a:pt x="255" y="881"/>
                  </a:lnTo>
                  <a:lnTo>
                    <a:pt x="281" y="880"/>
                  </a:lnTo>
                  <a:lnTo>
                    <a:pt x="311" y="877"/>
                  </a:lnTo>
                  <a:lnTo>
                    <a:pt x="346" y="869"/>
                  </a:lnTo>
                  <a:lnTo>
                    <a:pt x="344" y="905"/>
                  </a:lnTo>
                  <a:lnTo>
                    <a:pt x="342" y="926"/>
                  </a:lnTo>
                  <a:lnTo>
                    <a:pt x="341" y="946"/>
                  </a:lnTo>
                  <a:lnTo>
                    <a:pt x="341" y="971"/>
                  </a:lnTo>
                  <a:lnTo>
                    <a:pt x="329" y="984"/>
                  </a:lnTo>
                  <a:lnTo>
                    <a:pt x="317" y="997"/>
                  </a:lnTo>
                  <a:lnTo>
                    <a:pt x="307" y="1009"/>
                  </a:lnTo>
                  <a:lnTo>
                    <a:pt x="297" y="1021"/>
                  </a:lnTo>
                  <a:lnTo>
                    <a:pt x="288" y="1032"/>
                  </a:lnTo>
                  <a:lnTo>
                    <a:pt x="280" y="1044"/>
                  </a:lnTo>
                  <a:lnTo>
                    <a:pt x="273" y="1055"/>
                  </a:lnTo>
                  <a:lnTo>
                    <a:pt x="266" y="1067"/>
                  </a:lnTo>
                  <a:lnTo>
                    <a:pt x="947" y="1067"/>
                  </a:lnTo>
                  <a:lnTo>
                    <a:pt x="933" y="1054"/>
                  </a:lnTo>
                  <a:lnTo>
                    <a:pt x="921" y="1039"/>
                  </a:lnTo>
                  <a:lnTo>
                    <a:pt x="908" y="1024"/>
                  </a:lnTo>
                  <a:lnTo>
                    <a:pt x="896" y="1008"/>
                  </a:lnTo>
                  <a:lnTo>
                    <a:pt x="886" y="992"/>
                  </a:lnTo>
                  <a:lnTo>
                    <a:pt x="876" y="975"/>
                  </a:lnTo>
                  <a:lnTo>
                    <a:pt x="865" y="956"/>
                  </a:lnTo>
                  <a:lnTo>
                    <a:pt x="855" y="93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6" name="Freeform 24"/>
            <p:cNvSpPr>
              <a:spLocks/>
            </p:cNvSpPr>
            <p:nvPr/>
          </p:nvSpPr>
          <p:spPr bwMode="auto">
            <a:xfrm>
              <a:off x="2659" y="2106"/>
              <a:ext cx="313" cy="315"/>
            </a:xfrm>
            <a:custGeom>
              <a:avLst/>
              <a:gdLst>
                <a:gd name="T0" fmla="*/ 346 w 628"/>
                <a:gd name="T1" fmla="*/ 1 h 629"/>
                <a:gd name="T2" fmla="*/ 407 w 628"/>
                <a:gd name="T3" fmla="*/ 14 h 629"/>
                <a:gd name="T4" fmla="*/ 463 w 628"/>
                <a:gd name="T5" fmla="*/ 38 h 629"/>
                <a:gd name="T6" fmla="*/ 514 w 628"/>
                <a:gd name="T7" fmla="*/ 71 h 629"/>
                <a:gd name="T8" fmla="*/ 556 w 628"/>
                <a:gd name="T9" fmla="*/ 114 h 629"/>
                <a:gd name="T10" fmla="*/ 590 w 628"/>
                <a:gd name="T11" fmla="*/ 163 h 629"/>
                <a:gd name="T12" fmla="*/ 614 w 628"/>
                <a:gd name="T13" fmla="*/ 220 h 629"/>
                <a:gd name="T14" fmla="*/ 627 w 628"/>
                <a:gd name="T15" fmla="*/ 281 h 629"/>
                <a:gd name="T16" fmla="*/ 627 w 628"/>
                <a:gd name="T17" fmla="*/ 346 h 629"/>
                <a:gd name="T18" fmla="*/ 614 w 628"/>
                <a:gd name="T19" fmla="*/ 407 h 629"/>
                <a:gd name="T20" fmla="*/ 590 w 628"/>
                <a:gd name="T21" fmla="*/ 463 h 629"/>
                <a:gd name="T22" fmla="*/ 556 w 628"/>
                <a:gd name="T23" fmla="*/ 514 h 629"/>
                <a:gd name="T24" fmla="*/ 514 w 628"/>
                <a:gd name="T25" fmla="*/ 556 h 629"/>
                <a:gd name="T26" fmla="*/ 463 w 628"/>
                <a:gd name="T27" fmla="*/ 591 h 629"/>
                <a:gd name="T28" fmla="*/ 407 w 628"/>
                <a:gd name="T29" fmla="*/ 615 h 629"/>
                <a:gd name="T30" fmla="*/ 346 w 628"/>
                <a:gd name="T31" fmla="*/ 628 h 629"/>
                <a:gd name="T32" fmla="*/ 281 w 628"/>
                <a:gd name="T33" fmla="*/ 628 h 629"/>
                <a:gd name="T34" fmla="*/ 220 w 628"/>
                <a:gd name="T35" fmla="*/ 615 h 629"/>
                <a:gd name="T36" fmla="*/ 164 w 628"/>
                <a:gd name="T37" fmla="*/ 591 h 629"/>
                <a:gd name="T38" fmla="*/ 114 w 628"/>
                <a:gd name="T39" fmla="*/ 556 h 629"/>
                <a:gd name="T40" fmla="*/ 72 w 628"/>
                <a:gd name="T41" fmla="*/ 514 h 629"/>
                <a:gd name="T42" fmla="*/ 38 w 628"/>
                <a:gd name="T43" fmla="*/ 463 h 629"/>
                <a:gd name="T44" fmla="*/ 14 w 628"/>
                <a:gd name="T45" fmla="*/ 407 h 629"/>
                <a:gd name="T46" fmla="*/ 1 w 628"/>
                <a:gd name="T47" fmla="*/ 346 h 629"/>
                <a:gd name="T48" fmla="*/ 1 w 628"/>
                <a:gd name="T49" fmla="*/ 281 h 629"/>
                <a:gd name="T50" fmla="*/ 14 w 628"/>
                <a:gd name="T51" fmla="*/ 220 h 629"/>
                <a:gd name="T52" fmla="*/ 38 w 628"/>
                <a:gd name="T53" fmla="*/ 163 h 629"/>
                <a:gd name="T54" fmla="*/ 72 w 628"/>
                <a:gd name="T55" fmla="*/ 114 h 629"/>
                <a:gd name="T56" fmla="*/ 114 w 628"/>
                <a:gd name="T57" fmla="*/ 71 h 629"/>
                <a:gd name="T58" fmla="*/ 164 w 628"/>
                <a:gd name="T59" fmla="*/ 38 h 629"/>
                <a:gd name="T60" fmla="*/ 220 w 628"/>
                <a:gd name="T61" fmla="*/ 14 h 629"/>
                <a:gd name="T62" fmla="*/ 281 w 628"/>
                <a:gd name="T63" fmla="*/ 1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28" h="629">
                  <a:moveTo>
                    <a:pt x="313" y="0"/>
                  </a:moveTo>
                  <a:lnTo>
                    <a:pt x="346" y="1"/>
                  </a:lnTo>
                  <a:lnTo>
                    <a:pt x="377" y="7"/>
                  </a:lnTo>
                  <a:lnTo>
                    <a:pt x="407" y="14"/>
                  </a:lnTo>
                  <a:lnTo>
                    <a:pt x="436" y="24"/>
                  </a:lnTo>
                  <a:lnTo>
                    <a:pt x="463" y="38"/>
                  </a:lnTo>
                  <a:lnTo>
                    <a:pt x="490" y="54"/>
                  </a:lnTo>
                  <a:lnTo>
                    <a:pt x="514" y="71"/>
                  </a:lnTo>
                  <a:lnTo>
                    <a:pt x="536" y="92"/>
                  </a:lnTo>
                  <a:lnTo>
                    <a:pt x="556" y="114"/>
                  </a:lnTo>
                  <a:lnTo>
                    <a:pt x="574" y="138"/>
                  </a:lnTo>
                  <a:lnTo>
                    <a:pt x="590" y="163"/>
                  </a:lnTo>
                  <a:lnTo>
                    <a:pt x="604" y="191"/>
                  </a:lnTo>
                  <a:lnTo>
                    <a:pt x="614" y="220"/>
                  </a:lnTo>
                  <a:lnTo>
                    <a:pt x="621" y="250"/>
                  </a:lnTo>
                  <a:lnTo>
                    <a:pt x="627" y="281"/>
                  </a:lnTo>
                  <a:lnTo>
                    <a:pt x="628" y="313"/>
                  </a:lnTo>
                  <a:lnTo>
                    <a:pt x="627" y="346"/>
                  </a:lnTo>
                  <a:lnTo>
                    <a:pt x="621" y="377"/>
                  </a:lnTo>
                  <a:lnTo>
                    <a:pt x="614" y="407"/>
                  </a:lnTo>
                  <a:lnTo>
                    <a:pt x="604" y="437"/>
                  </a:lnTo>
                  <a:lnTo>
                    <a:pt x="590" y="463"/>
                  </a:lnTo>
                  <a:lnTo>
                    <a:pt x="574" y="490"/>
                  </a:lnTo>
                  <a:lnTo>
                    <a:pt x="556" y="514"/>
                  </a:lnTo>
                  <a:lnTo>
                    <a:pt x="536" y="537"/>
                  </a:lnTo>
                  <a:lnTo>
                    <a:pt x="514" y="556"/>
                  </a:lnTo>
                  <a:lnTo>
                    <a:pt x="490" y="575"/>
                  </a:lnTo>
                  <a:lnTo>
                    <a:pt x="463" y="591"/>
                  </a:lnTo>
                  <a:lnTo>
                    <a:pt x="436" y="604"/>
                  </a:lnTo>
                  <a:lnTo>
                    <a:pt x="407" y="615"/>
                  </a:lnTo>
                  <a:lnTo>
                    <a:pt x="377" y="622"/>
                  </a:lnTo>
                  <a:lnTo>
                    <a:pt x="346" y="628"/>
                  </a:lnTo>
                  <a:lnTo>
                    <a:pt x="313" y="629"/>
                  </a:lnTo>
                  <a:lnTo>
                    <a:pt x="281" y="628"/>
                  </a:lnTo>
                  <a:lnTo>
                    <a:pt x="250" y="622"/>
                  </a:lnTo>
                  <a:lnTo>
                    <a:pt x="220" y="615"/>
                  </a:lnTo>
                  <a:lnTo>
                    <a:pt x="191" y="604"/>
                  </a:lnTo>
                  <a:lnTo>
                    <a:pt x="164" y="591"/>
                  </a:lnTo>
                  <a:lnTo>
                    <a:pt x="138" y="575"/>
                  </a:lnTo>
                  <a:lnTo>
                    <a:pt x="114" y="556"/>
                  </a:lnTo>
                  <a:lnTo>
                    <a:pt x="92" y="537"/>
                  </a:lnTo>
                  <a:lnTo>
                    <a:pt x="72" y="514"/>
                  </a:lnTo>
                  <a:lnTo>
                    <a:pt x="54" y="490"/>
                  </a:lnTo>
                  <a:lnTo>
                    <a:pt x="38" y="463"/>
                  </a:lnTo>
                  <a:lnTo>
                    <a:pt x="24" y="437"/>
                  </a:lnTo>
                  <a:lnTo>
                    <a:pt x="14" y="407"/>
                  </a:lnTo>
                  <a:lnTo>
                    <a:pt x="7" y="377"/>
                  </a:lnTo>
                  <a:lnTo>
                    <a:pt x="1" y="346"/>
                  </a:lnTo>
                  <a:lnTo>
                    <a:pt x="0" y="313"/>
                  </a:lnTo>
                  <a:lnTo>
                    <a:pt x="1" y="281"/>
                  </a:lnTo>
                  <a:lnTo>
                    <a:pt x="7" y="250"/>
                  </a:lnTo>
                  <a:lnTo>
                    <a:pt x="14" y="220"/>
                  </a:lnTo>
                  <a:lnTo>
                    <a:pt x="24" y="191"/>
                  </a:lnTo>
                  <a:lnTo>
                    <a:pt x="38" y="163"/>
                  </a:lnTo>
                  <a:lnTo>
                    <a:pt x="54" y="138"/>
                  </a:lnTo>
                  <a:lnTo>
                    <a:pt x="72" y="114"/>
                  </a:lnTo>
                  <a:lnTo>
                    <a:pt x="92" y="92"/>
                  </a:lnTo>
                  <a:lnTo>
                    <a:pt x="114" y="71"/>
                  </a:lnTo>
                  <a:lnTo>
                    <a:pt x="138" y="54"/>
                  </a:lnTo>
                  <a:lnTo>
                    <a:pt x="164" y="38"/>
                  </a:lnTo>
                  <a:lnTo>
                    <a:pt x="191" y="24"/>
                  </a:lnTo>
                  <a:lnTo>
                    <a:pt x="220" y="14"/>
                  </a:lnTo>
                  <a:lnTo>
                    <a:pt x="250" y="7"/>
                  </a:lnTo>
                  <a:lnTo>
                    <a:pt x="281" y="1"/>
                  </a:lnTo>
                  <a:lnTo>
                    <a:pt x="313" y="0"/>
                  </a:lnTo>
                  <a:close/>
                </a:path>
              </a:pathLst>
            </a:custGeom>
            <a:solidFill>
              <a:srgbClr val="1128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7" name="Freeform 25"/>
            <p:cNvSpPr>
              <a:spLocks/>
            </p:cNvSpPr>
            <p:nvPr/>
          </p:nvSpPr>
          <p:spPr bwMode="auto">
            <a:xfrm>
              <a:off x="2657" y="2107"/>
              <a:ext cx="177" cy="212"/>
            </a:xfrm>
            <a:custGeom>
              <a:avLst/>
              <a:gdLst>
                <a:gd name="T0" fmla="*/ 273 w 354"/>
                <a:gd name="T1" fmla="*/ 8 h 424"/>
                <a:gd name="T2" fmla="*/ 284 w 354"/>
                <a:gd name="T3" fmla="*/ 25 h 424"/>
                <a:gd name="T4" fmla="*/ 324 w 354"/>
                <a:gd name="T5" fmla="*/ 21 h 424"/>
                <a:gd name="T6" fmla="*/ 310 w 354"/>
                <a:gd name="T7" fmla="*/ 82 h 424"/>
                <a:gd name="T8" fmla="*/ 314 w 354"/>
                <a:gd name="T9" fmla="*/ 103 h 424"/>
                <a:gd name="T10" fmla="*/ 316 w 354"/>
                <a:gd name="T11" fmla="*/ 124 h 424"/>
                <a:gd name="T12" fmla="*/ 354 w 354"/>
                <a:gd name="T13" fmla="*/ 175 h 424"/>
                <a:gd name="T14" fmla="*/ 315 w 354"/>
                <a:gd name="T15" fmla="*/ 187 h 424"/>
                <a:gd name="T16" fmla="*/ 312 w 354"/>
                <a:gd name="T17" fmla="*/ 207 h 424"/>
                <a:gd name="T18" fmla="*/ 344 w 354"/>
                <a:gd name="T19" fmla="*/ 232 h 424"/>
                <a:gd name="T20" fmla="*/ 290 w 354"/>
                <a:gd name="T21" fmla="*/ 264 h 424"/>
                <a:gd name="T22" fmla="*/ 278 w 354"/>
                <a:gd name="T23" fmla="*/ 282 h 424"/>
                <a:gd name="T24" fmla="*/ 266 w 354"/>
                <a:gd name="T25" fmla="*/ 300 h 424"/>
                <a:gd name="T26" fmla="*/ 255 w 354"/>
                <a:gd name="T27" fmla="*/ 363 h 424"/>
                <a:gd name="T28" fmla="*/ 227 w 354"/>
                <a:gd name="T29" fmla="*/ 340 h 424"/>
                <a:gd name="T30" fmla="*/ 217 w 354"/>
                <a:gd name="T31" fmla="*/ 346 h 424"/>
                <a:gd name="T32" fmla="*/ 208 w 354"/>
                <a:gd name="T33" fmla="*/ 351 h 424"/>
                <a:gd name="T34" fmla="*/ 199 w 354"/>
                <a:gd name="T35" fmla="*/ 357 h 424"/>
                <a:gd name="T36" fmla="*/ 208 w 354"/>
                <a:gd name="T37" fmla="*/ 394 h 424"/>
                <a:gd name="T38" fmla="*/ 147 w 354"/>
                <a:gd name="T39" fmla="*/ 379 h 424"/>
                <a:gd name="T40" fmla="*/ 137 w 354"/>
                <a:gd name="T41" fmla="*/ 381 h 424"/>
                <a:gd name="T42" fmla="*/ 126 w 354"/>
                <a:gd name="T43" fmla="*/ 385 h 424"/>
                <a:gd name="T44" fmla="*/ 115 w 354"/>
                <a:gd name="T45" fmla="*/ 387 h 424"/>
                <a:gd name="T46" fmla="*/ 105 w 354"/>
                <a:gd name="T47" fmla="*/ 388 h 424"/>
                <a:gd name="T48" fmla="*/ 54 w 354"/>
                <a:gd name="T49" fmla="*/ 424 h 424"/>
                <a:gd name="T50" fmla="*/ 48 w 354"/>
                <a:gd name="T51" fmla="*/ 387 h 424"/>
                <a:gd name="T52" fmla="*/ 38 w 354"/>
                <a:gd name="T53" fmla="*/ 386 h 424"/>
                <a:gd name="T54" fmla="*/ 27 w 354"/>
                <a:gd name="T55" fmla="*/ 384 h 424"/>
                <a:gd name="T56" fmla="*/ 17 w 354"/>
                <a:gd name="T57" fmla="*/ 380 h 424"/>
                <a:gd name="T58" fmla="*/ 10 w 354"/>
                <a:gd name="T59" fmla="*/ 381 h 424"/>
                <a:gd name="T60" fmla="*/ 3 w 354"/>
                <a:gd name="T61" fmla="*/ 348 h 424"/>
                <a:gd name="T62" fmla="*/ 0 w 354"/>
                <a:gd name="T63" fmla="*/ 311 h 424"/>
                <a:gd name="T64" fmla="*/ 5 w 354"/>
                <a:gd name="T65" fmla="*/ 255 h 424"/>
                <a:gd name="T66" fmla="*/ 20 w 354"/>
                <a:gd name="T67" fmla="*/ 200 h 424"/>
                <a:gd name="T68" fmla="*/ 45 w 354"/>
                <a:gd name="T69" fmla="*/ 151 h 424"/>
                <a:gd name="T70" fmla="*/ 77 w 354"/>
                <a:gd name="T71" fmla="*/ 107 h 424"/>
                <a:gd name="T72" fmla="*/ 116 w 354"/>
                <a:gd name="T73" fmla="*/ 69 h 424"/>
                <a:gd name="T74" fmla="*/ 161 w 354"/>
                <a:gd name="T75" fmla="*/ 37 h 424"/>
                <a:gd name="T76" fmla="*/ 212 w 354"/>
                <a:gd name="T77" fmla="*/ 14 h 424"/>
                <a:gd name="T78" fmla="*/ 266 w 354"/>
                <a:gd name="T79" fmla="*/ 0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54" h="424">
                  <a:moveTo>
                    <a:pt x="266" y="0"/>
                  </a:moveTo>
                  <a:lnTo>
                    <a:pt x="273" y="8"/>
                  </a:lnTo>
                  <a:lnTo>
                    <a:pt x="278" y="17"/>
                  </a:lnTo>
                  <a:lnTo>
                    <a:pt x="284" y="25"/>
                  </a:lnTo>
                  <a:lnTo>
                    <a:pt x="290" y="35"/>
                  </a:lnTo>
                  <a:lnTo>
                    <a:pt x="324" y="21"/>
                  </a:lnTo>
                  <a:lnTo>
                    <a:pt x="344" y="67"/>
                  </a:lnTo>
                  <a:lnTo>
                    <a:pt x="310" y="82"/>
                  </a:lnTo>
                  <a:lnTo>
                    <a:pt x="312" y="92"/>
                  </a:lnTo>
                  <a:lnTo>
                    <a:pt x="314" y="103"/>
                  </a:lnTo>
                  <a:lnTo>
                    <a:pt x="315" y="114"/>
                  </a:lnTo>
                  <a:lnTo>
                    <a:pt x="316" y="124"/>
                  </a:lnTo>
                  <a:lnTo>
                    <a:pt x="354" y="124"/>
                  </a:lnTo>
                  <a:lnTo>
                    <a:pt x="354" y="175"/>
                  </a:lnTo>
                  <a:lnTo>
                    <a:pt x="316" y="175"/>
                  </a:lnTo>
                  <a:lnTo>
                    <a:pt x="315" y="187"/>
                  </a:lnTo>
                  <a:lnTo>
                    <a:pt x="314" y="197"/>
                  </a:lnTo>
                  <a:lnTo>
                    <a:pt x="312" y="207"/>
                  </a:lnTo>
                  <a:lnTo>
                    <a:pt x="310" y="217"/>
                  </a:lnTo>
                  <a:lnTo>
                    <a:pt x="344" y="232"/>
                  </a:lnTo>
                  <a:lnTo>
                    <a:pt x="324" y="279"/>
                  </a:lnTo>
                  <a:lnTo>
                    <a:pt x="290" y="264"/>
                  </a:lnTo>
                  <a:lnTo>
                    <a:pt x="284" y="273"/>
                  </a:lnTo>
                  <a:lnTo>
                    <a:pt x="278" y="282"/>
                  </a:lnTo>
                  <a:lnTo>
                    <a:pt x="273" y="292"/>
                  </a:lnTo>
                  <a:lnTo>
                    <a:pt x="266" y="300"/>
                  </a:lnTo>
                  <a:lnTo>
                    <a:pt x="291" y="327"/>
                  </a:lnTo>
                  <a:lnTo>
                    <a:pt x="255" y="363"/>
                  </a:lnTo>
                  <a:lnTo>
                    <a:pt x="230" y="336"/>
                  </a:lnTo>
                  <a:lnTo>
                    <a:pt x="227" y="340"/>
                  </a:lnTo>
                  <a:lnTo>
                    <a:pt x="222" y="343"/>
                  </a:lnTo>
                  <a:lnTo>
                    <a:pt x="217" y="346"/>
                  </a:lnTo>
                  <a:lnTo>
                    <a:pt x="213" y="349"/>
                  </a:lnTo>
                  <a:lnTo>
                    <a:pt x="208" y="351"/>
                  </a:lnTo>
                  <a:lnTo>
                    <a:pt x="204" y="354"/>
                  </a:lnTo>
                  <a:lnTo>
                    <a:pt x="199" y="357"/>
                  </a:lnTo>
                  <a:lnTo>
                    <a:pt x="194" y="360"/>
                  </a:lnTo>
                  <a:lnTo>
                    <a:pt x="208" y="394"/>
                  </a:lnTo>
                  <a:lnTo>
                    <a:pt x="162" y="414"/>
                  </a:lnTo>
                  <a:lnTo>
                    <a:pt x="147" y="379"/>
                  </a:lnTo>
                  <a:lnTo>
                    <a:pt x="141" y="380"/>
                  </a:lnTo>
                  <a:lnTo>
                    <a:pt x="137" y="381"/>
                  </a:lnTo>
                  <a:lnTo>
                    <a:pt x="131" y="384"/>
                  </a:lnTo>
                  <a:lnTo>
                    <a:pt x="126" y="385"/>
                  </a:lnTo>
                  <a:lnTo>
                    <a:pt x="121" y="386"/>
                  </a:lnTo>
                  <a:lnTo>
                    <a:pt x="115" y="387"/>
                  </a:lnTo>
                  <a:lnTo>
                    <a:pt x="110" y="387"/>
                  </a:lnTo>
                  <a:lnTo>
                    <a:pt x="105" y="388"/>
                  </a:lnTo>
                  <a:lnTo>
                    <a:pt x="105" y="424"/>
                  </a:lnTo>
                  <a:lnTo>
                    <a:pt x="54" y="424"/>
                  </a:lnTo>
                  <a:lnTo>
                    <a:pt x="54" y="388"/>
                  </a:lnTo>
                  <a:lnTo>
                    <a:pt x="48" y="387"/>
                  </a:lnTo>
                  <a:lnTo>
                    <a:pt x="42" y="387"/>
                  </a:lnTo>
                  <a:lnTo>
                    <a:pt x="38" y="386"/>
                  </a:lnTo>
                  <a:lnTo>
                    <a:pt x="32" y="385"/>
                  </a:lnTo>
                  <a:lnTo>
                    <a:pt x="27" y="384"/>
                  </a:lnTo>
                  <a:lnTo>
                    <a:pt x="22" y="381"/>
                  </a:lnTo>
                  <a:lnTo>
                    <a:pt x="17" y="380"/>
                  </a:lnTo>
                  <a:lnTo>
                    <a:pt x="12" y="379"/>
                  </a:lnTo>
                  <a:lnTo>
                    <a:pt x="10" y="381"/>
                  </a:lnTo>
                  <a:lnTo>
                    <a:pt x="5" y="365"/>
                  </a:lnTo>
                  <a:lnTo>
                    <a:pt x="3" y="348"/>
                  </a:lnTo>
                  <a:lnTo>
                    <a:pt x="1" y="330"/>
                  </a:lnTo>
                  <a:lnTo>
                    <a:pt x="0" y="311"/>
                  </a:lnTo>
                  <a:lnTo>
                    <a:pt x="1" y="282"/>
                  </a:lnTo>
                  <a:lnTo>
                    <a:pt x="5" y="255"/>
                  </a:lnTo>
                  <a:lnTo>
                    <a:pt x="11" y="227"/>
                  </a:lnTo>
                  <a:lnTo>
                    <a:pt x="20" y="200"/>
                  </a:lnTo>
                  <a:lnTo>
                    <a:pt x="31" y="175"/>
                  </a:lnTo>
                  <a:lnTo>
                    <a:pt x="45" y="151"/>
                  </a:lnTo>
                  <a:lnTo>
                    <a:pt x="60" y="128"/>
                  </a:lnTo>
                  <a:lnTo>
                    <a:pt x="77" y="107"/>
                  </a:lnTo>
                  <a:lnTo>
                    <a:pt x="95" y="86"/>
                  </a:lnTo>
                  <a:lnTo>
                    <a:pt x="116" y="69"/>
                  </a:lnTo>
                  <a:lnTo>
                    <a:pt x="138" y="52"/>
                  </a:lnTo>
                  <a:lnTo>
                    <a:pt x="161" y="37"/>
                  </a:lnTo>
                  <a:lnTo>
                    <a:pt x="185" y="25"/>
                  </a:lnTo>
                  <a:lnTo>
                    <a:pt x="212" y="14"/>
                  </a:lnTo>
                  <a:lnTo>
                    <a:pt x="238" y="6"/>
                  </a:lnTo>
                  <a:lnTo>
                    <a:pt x="266" y="0"/>
                  </a:lnTo>
                  <a:close/>
                </a:path>
              </a:pathLst>
            </a:custGeom>
            <a:solidFill>
              <a:srgbClr val="CC686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8" name="Freeform 26"/>
            <p:cNvSpPr>
              <a:spLocks/>
            </p:cNvSpPr>
            <p:nvPr/>
          </p:nvSpPr>
          <p:spPr bwMode="auto">
            <a:xfrm>
              <a:off x="2674" y="2157"/>
              <a:ext cx="49" cy="50"/>
            </a:xfrm>
            <a:custGeom>
              <a:avLst/>
              <a:gdLst>
                <a:gd name="T0" fmla="*/ 53 w 98"/>
                <a:gd name="T1" fmla="*/ 0 h 100"/>
                <a:gd name="T2" fmla="*/ 62 w 98"/>
                <a:gd name="T3" fmla="*/ 1 h 100"/>
                <a:gd name="T4" fmla="*/ 70 w 98"/>
                <a:gd name="T5" fmla="*/ 5 h 100"/>
                <a:gd name="T6" fmla="*/ 78 w 98"/>
                <a:gd name="T7" fmla="*/ 9 h 100"/>
                <a:gd name="T8" fmla="*/ 85 w 98"/>
                <a:gd name="T9" fmla="*/ 15 h 100"/>
                <a:gd name="T10" fmla="*/ 90 w 98"/>
                <a:gd name="T11" fmla="*/ 23 h 100"/>
                <a:gd name="T12" fmla="*/ 95 w 98"/>
                <a:gd name="T13" fmla="*/ 31 h 100"/>
                <a:gd name="T14" fmla="*/ 97 w 98"/>
                <a:gd name="T15" fmla="*/ 41 h 100"/>
                <a:gd name="T16" fmla="*/ 98 w 98"/>
                <a:gd name="T17" fmla="*/ 50 h 100"/>
                <a:gd name="T18" fmla="*/ 97 w 98"/>
                <a:gd name="T19" fmla="*/ 60 h 100"/>
                <a:gd name="T20" fmla="*/ 93 w 98"/>
                <a:gd name="T21" fmla="*/ 69 h 100"/>
                <a:gd name="T22" fmla="*/ 89 w 98"/>
                <a:gd name="T23" fmla="*/ 77 h 100"/>
                <a:gd name="T24" fmla="*/ 83 w 98"/>
                <a:gd name="T25" fmla="*/ 86 h 100"/>
                <a:gd name="T26" fmla="*/ 75 w 98"/>
                <a:gd name="T27" fmla="*/ 91 h 100"/>
                <a:gd name="T28" fmla="*/ 67 w 98"/>
                <a:gd name="T29" fmla="*/ 96 h 100"/>
                <a:gd name="T30" fmla="*/ 57 w 98"/>
                <a:gd name="T31" fmla="*/ 99 h 100"/>
                <a:gd name="T32" fmla="*/ 46 w 98"/>
                <a:gd name="T33" fmla="*/ 100 h 100"/>
                <a:gd name="T34" fmla="*/ 39 w 98"/>
                <a:gd name="T35" fmla="*/ 100 h 100"/>
                <a:gd name="T36" fmla="*/ 32 w 98"/>
                <a:gd name="T37" fmla="*/ 98 h 100"/>
                <a:gd name="T38" fmla="*/ 25 w 98"/>
                <a:gd name="T39" fmla="*/ 96 h 100"/>
                <a:gd name="T40" fmla="*/ 20 w 98"/>
                <a:gd name="T41" fmla="*/ 94 h 100"/>
                <a:gd name="T42" fmla="*/ 14 w 98"/>
                <a:gd name="T43" fmla="*/ 89 h 100"/>
                <a:gd name="T44" fmla="*/ 8 w 98"/>
                <a:gd name="T45" fmla="*/ 84 h 100"/>
                <a:gd name="T46" fmla="*/ 4 w 98"/>
                <a:gd name="T47" fmla="*/ 80 h 100"/>
                <a:gd name="T48" fmla="*/ 0 w 98"/>
                <a:gd name="T49" fmla="*/ 74 h 100"/>
                <a:gd name="T50" fmla="*/ 6 w 98"/>
                <a:gd name="T51" fmla="*/ 64 h 100"/>
                <a:gd name="T52" fmla="*/ 12 w 98"/>
                <a:gd name="T53" fmla="*/ 53 h 100"/>
                <a:gd name="T54" fmla="*/ 17 w 98"/>
                <a:gd name="T55" fmla="*/ 44 h 100"/>
                <a:gd name="T56" fmla="*/ 24 w 98"/>
                <a:gd name="T57" fmla="*/ 35 h 100"/>
                <a:gd name="T58" fmla="*/ 31 w 98"/>
                <a:gd name="T59" fmla="*/ 26 h 100"/>
                <a:gd name="T60" fmla="*/ 38 w 98"/>
                <a:gd name="T61" fmla="*/ 16 h 100"/>
                <a:gd name="T62" fmla="*/ 45 w 98"/>
                <a:gd name="T63" fmla="*/ 8 h 100"/>
                <a:gd name="T64" fmla="*/ 53 w 98"/>
                <a:gd name="T65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8" h="100">
                  <a:moveTo>
                    <a:pt x="53" y="0"/>
                  </a:moveTo>
                  <a:lnTo>
                    <a:pt x="62" y="1"/>
                  </a:lnTo>
                  <a:lnTo>
                    <a:pt x="70" y="5"/>
                  </a:lnTo>
                  <a:lnTo>
                    <a:pt x="78" y="9"/>
                  </a:lnTo>
                  <a:lnTo>
                    <a:pt x="85" y="15"/>
                  </a:lnTo>
                  <a:lnTo>
                    <a:pt x="90" y="23"/>
                  </a:lnTo>
                  <a:lnTo>
                    <a:pt x="95" y="31"/>
                  </a:lnTo>
                  <a:lnTo>
                    <a:pt x="97" y="41"/>
                  </a:lnTo>
                  <a:lnTo>
                    <a:pt x="98" y="50"/>
                  </a:lnTo>
                  <a:lnTo>
                    <a:pt x="97" y="60"/>
                  </a:lnTo>
                  <a:lnTo>
                    <a:pt x="93" y="69"/>
                  </a:lnTo>
                  <a:lnTo>
                    <a:pt x="89" y="77"/>
                  </a:lnTo>
                  <a:lnTo>
                    <a:pt x="83" y="86"/>
                  </a:lnTo>
                  <a:lnTo>
                    <a:pt x="75" y="91"/>
                  </a:lnTo>
                  <a:lnTo>
                    <a:pt x="67" y="96"/>
                  </a:lnTo>
                  <a:lnTo>
                    <a:pt x="57" y="99"/>
                  </a:lnTo>
                  <a:lnTo>
                    <a:pt x="46" y="100"/>
                  </a:lnTo>
                  <a:lnTo>
                    <a:pt x="39" y="100"/>
                  </a:lnTo>
                  <a:lnTo>
                    <a:pt x="32" y="98"/>
                  </a:lnTo>
                  <a:lnTo>
                    <a:pt x="25" y="96"/>
                  </a:lnTo>
                  <a:lnTo>
                    <a:pt x="20" y="94"/>
                  </a:lnTo>
                  <a:lnTo>
                    <a:pt x="14" y="89"/>
                  </a:lnTo>
                  <a:lnTo>
                    <a:pt x="8" y="84"/>
                  </a:lnTo>
                  <a:lnTo>
                    <a:pt x="4" y="80"/>
                  </a:lnTo>
                  <a:lnTo>
                    <a:pt x="0" y="74"/>
                  </a:lnTo>
                  <a:lnTo>
                    <a:pt x="6" y="64"/>
                  </a:lnTo>
                  <a:lnTo>
                    <a:pt x="12" y="53"/>
                  </a:lnTo>
                  <a:lnTo>
                    <a:pt x="17" y="44"/>
                  </a:lnTo>
                  <a:lnTo>
                    <a:pt x="24" y="35"/>
                  </a:lnTo>
                  <a:lnTo>
                    <a:pt x="31" y="26"/>
                  </a:lnTo>
                  <a:lnTo>
                    <a:pt x="38" y="16"/>
                  </a:lnTo>
                  <a:lnTo>
                    <a:pt x="45" y="8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1128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9" name="Freeform 27"/>
            <p:cNvSpPr>
              <a:spLocks/>
            </p:cNvSpPr>
            <p:nvPr/>
          </p:nvSpPr>
          <p:spPr bwMode="auto">
            <a:xfrm>
              <a:off x="2764" y="2191"/>
              <a:ext cx="209" cy="230"/>
            </a:xfrm>
            <a:custGeom>
              <a:avLst/>
              <a:gdLst>
                <a:gd name="T0" fmla="*/ 286 w 418"/>
                <a:gd name="T1" fmla="*/ 38 h 460"/>
                <a:gd name="T2" fmla="*/ 297 w 418"/>
                <a:gd name="T3" fmla="*/ 38 h 460"/>
                <a:gd name="T4" fmla="*/ 309 w 418"/>
                <a:gd name="T5" fmla="*/ 39 h 460"/>
                <a:gd name="T6" fmla="*/ 320 w 418"/>
                <a:gd name="T7" fmla="*/ 41 h 460"/>
                <a:gd name="T8" fmla="*/ 335 w 418"/>
                <a:gd name="T9" fmla="*/ 4 h 460"/>
                <a:gd name="T10" fmla="*/ 377 w 418"/>
                <a:gd name="T11" fmla="*/ 54 h 460"/>
                <a:gd name="T12" fmla="*/ 393 w 418"/>
                <a:gd name="T13" fmla="*/ 61 h 460"/>
                <a:gd name="T14" fmla="*/ 408 w 418"/>
                <a:gd name="T15" fmla="*/ 69 h 460"/>
                <a:gd name="T16" fmla="*/ 415 w 418"/>
                <a:gd name="T17" fmla="*/ 106 h 460"/>
                <a:gd name="T18" fmla="*/ 418 w 418"/>
                <a:gd name="T19" fmla="*/ 143 h 460"/>
                <a:gd name="T20" fmla="*/ 412 w 418"/>
                <a:gd name="T21" fmla="*/ 208 h 460"/>
                <a:gd name="T22" fmla="*/ 394 w 418"/>
                <a:gd name="T23" fmla="*/ 268 h 460"/>
                <a:gd name="T24" fmla="*/ 365 w 418"/>
                <a:gd name="T25" fmla="*/ 321 h 460"/>
                <a:gd name="T26" fmla="*/ 327 w 418"/>
                <a:gd name="T27" fmla="*/ 368 h 460"/>
                <a:gd name="T28" fmla="*/ 281 w 418"/>
                <a:gd name="T29" fmla="*/ 406 h 460"/>
                <a:gd name="T30" fmla="*/ 228 w 418"/>
                <a:gd name="T31" fmla="*/ 436 h 460"/>
                <a:gd name="T32" fmla="*/ 168 w 418"/>
                <a:gd name="T33" fmla="*/ 453 h 460"/>
                <a:gd name="T34" fmla="*/ 105 w 418"/>
                <a:gd name="T35" fmla="*/ 460 h 460"/>
                <a:gd name="T36" fmla="*/ 99 w 418"/>
                <a:gd name="T37" fmla="*/ 455 h 460"/>
                <a:gd name="T38" fmla="*/ 92 w 418"/>
                <a:gd name="T39" fmla="*/ 445 h 460"/>
                <a:gd name="T40" fmla="*/ 63 w 418"/>
                <a:gd name="T41" fmla="*/ 455 h 460"/>
                <a:gd name="T42" fmla="*/ 56 w 418"/>
                <a:gd name="T43" fmla="*/ 454 h 460"/>
                <a:gd name="T44" fmla="*/ 48 w 418"/>
                <a:gd name="T45" fmla="*/ 453 h 460"/>
                <a:gd name="T46" fmla="*/ 60 w 418"/>
                <a:gd name="T47" fmla="*/ 395 h 460"/>
                <a:gd name="T48" fmla="*/ 52 w 418"/>
                <a:gd name="T49" fmla="*/ 374 h 460"/>
                <a:gd name="T50" fmla="*/ 45 w 418"/>
                <a:gd name="T51" fmla="*/ 352 h 460"/>
                <a:gd name="T52" fmla="*/ 0 w 418"/>
                <a:gd name="T53" fmla="*/ 306 h 460"/>
                <a:gd name="T54" fmla="*/ 38 w 418"/>
                <a:gd name="T55" fmla="*/ 288 h 460"/>
                <a:gd name="T56" fmla="*/ 38 w 418"/>
                <a:gd name="T57" fmla="*/ 265 h 460"/>
                <a:gd name="T58" fmla="*/ 2 w 418"/>
                <a:gd name="T59" fmla="*/ 243 h 460"/>
                <a:gd name="T60" fmla="*/ 54 w 418"/>
                <a:gd name="T61" fmla="*/ 202 h 460"/>
                <a:gd name="T62" fmla="*/ 62 w 418"/>
                <a:gd name="T63" fmla="*/ 181 h 460"/>
                <a:gd name="T64" fmla="*/ 74 w 418"/>
                <a:gd name="T65" fmla="*/ 160 h 460"/>
                <a:gd name="T66" fmla="*/ 74 w 418"/>
                <a:gd name="T67" fmla="*/ 96 h 460"/>
                <a:gd name="T68" fmla="*/ 108 w 418"/>
                <a:gd name="T69" fmla="*/ 115 h 460"/>
                <a:gd name="T70" fmla="*/ 117 w 418"/>
                <a:gd name="T71" fmla="*/ 107 h 460"/>
                <a:gd name="T72" fmla="*/ 125 w 418"/>
                <a:gd name="T73" fmla="*/ 99 h 460"/>
                <a:gd name="T74" fmla="*/ 135 w 418"/>
                <a:gd name="T75" fmla="*/ 92 h 460"/>
                <a:gd name="T76" fmla="*/ 119 w 418"/>
                <a:gd name="T77" fmla="*/ 54 h 460"/>
                <a:gd name="T78" fmla="*/ 184 w 418"/>
                <a:gd name="T79" fmla="*/ 61 h 460"/>
                <a:gd name="T80" fmla="*/ 195 w 418"/>
                <a:gd name="T81" fmla="*/ 57 h 460"/>
                <a:gd name="T82" fmla="*/ 206 w 418"/>
                <a:gd name="T83" fmla="*/ 53 h 460"/>
                <a:gd name="T84" fmla="*/ 216 w 418"/>
                <a:gd name="T85" fmla="*/ 50 h 460"/>
                <a:gd name="T86" fmla="*/ 227 w 418"/>
                <a:gd name="T87" fmla="*/ 47 h 460"/>
                <a:gd name="T88" fmla="*/ 274 w 418"/>
                <a:gd name="T89" fmla="*/ 0 h 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18" h="460">
                  <a:moveTo>
                    <a:pt x="280" y="38"/>
                  </a:moveTo>
                  <a:lnTo>
                    <a:pt x="286" y="38"/>
                  </a:lnTo>
                  <a:lnTo>
                    <a:pt x="291" y="38"/>
                  </a:lnTo>
                  <a:lnTo>
                    <a:pt x="297" y="38"/>
                  </a:lnTo>
                  <a:lnTo>
                    <a:pt x="303" y="39"/>
                  </a:lnTo>
                  <a:lnTo>
                    <a:pt x="309" y="39"/>
                  </a:lnTo>
                  <a:lnTo>
                    <a:pt x="314" y="41"/>
                  </a:lnTo>
                  <a:lnTo>
                    <a:pt x="320" y="41"/>
                  </a:lnTo>
                  <a:lnTo>
                    <a:pt x="326" y="42"/>
                  </a:lnTo>
                  <a:lnTo>
                    <a:pt x="335" y="4"/>
                  </a:lnTo>
                  <a:lnTo>
                    <a:pt x="388" y="16"/>
                  </a:lnTo>
                  <a:lnTo>
                    <a:pt x="377" y="54"/>
                  </a:lnTo>
                  <a:lnTo>
                    <a:pt x="385" y="58"/>
                  </a:lnTo>
                  <a:lnTo>
                    <a:pt x="393" y="61"/>
                  </a:lnTo>
                  <a:lnTo>
                    <a:pt x="401" y="66"/>
                  </a:lnTo>
                  <a:lnTo>
                    <a:pt x="408" y="69"/>
                  </a:lnTo>
                  <a:lnTo>
                    <a:pt x="412" y="88"/>
                  </a:lnTo>
                  <a:lnTo>
                    <a:pt x="415" y="106"/>
                  </a:lnTo>
                  <a:lnTo>
                    <a:pt x="417" y="125"/>
                  </a:lnTo>
                  <a:lnTo>
                    <a:pt x="418" y="143"/>
                  </a:lnTo>
                  <a:lnTo>
                    <a:pt x="417" y="175"/>
                  </a:lnTo>
                  <a:lnTo>
                    <a:pt x="412" y="208"/>
                  </a:lnTo>
                  <a:lnTo>
                    <a:pt x="404" y="238"/>
                  </a:lnTo>
                  <a:lnTo>
                    <a:pt x="394" y="268"/>
                  </a:lnTo>
                  <a:lnTo>
                    <a:pt x="381" y="295"/>
                  </a:lnTo>
                  <a:lnTo>
                    <a:pt x="365" y="321"/>
                  </a:lnTo>
                  <a:lnTo>
                    <a:pt x="348" y="345"/>
                  </a:lnTo>
                  <a:lnTo>
                    <a:pt x="327" y="368"/>
                  </a:lnTo>
                  <a:lnTo>
                    <a:pt x="305" y="389"/>
                  </a:lnTo>
                  <a:lnTo>
                    <a:pt x="281" y="406"/>
                  </a:lnTo>
                  <a:lnTo>
                    <a:pt x="256" y="422"/>
                  </a:lnTo>
                  <a:lnTo>
                    <a:pt x="228" y="436"/>
                  </a:lnTo>
                  <a:lnTo>
                    <a:pt x="199" y="446"/>
                  </a:lnTo>
                  <a:lnTo>
                    <a:pt x="168" y="453"/>
                  </a:lnTo>
                  <a:lnTo>
                    <a:pt x="137" y="459"/>
                  </a:lnTo>
                  <a:lnTo>
                    <a:pt x="105" y="460"/>
                  </a:lnTo>
                  <a:lnTo>
                    <a:pt x="102" y="460"/>
                  </a:lnTo>
                  <a:lnTo>
                    <a:pt x="99" y="455"/>
                  </a:lnTo>
                  <a:lnTo>
                    <a:pt x="96" y="451"/>
                  </a:lnTo>
                  <a:lnTo>
                    <a:pt x="92" y="445"/>
                  </a:lnTo>
                  <a:lnTo>
                    <a:pt x="89" y="440"/>
                  </a:lnTo>
                  <a:lnTo>
                    <a:pt x="63" y="455"/>
                  </a:lnTo>
                  <a:lnTo>
                    <a:pt x="60" y="455"/>
                  </a:lnTo>
                  <a:lnTo>
                    <a:pt x="56" y="454"/>
                  </a:lnTo>
                  <a:lnTo>
                    <a:pt x="52" y="453"/>
                  </a:lnTo>
                  <a:lnTo>
                    <a:pt x="48" y="453"/>
                  </a:lnTo>
                  <a:lnTo>
                    <a:pt x="28" y="415"/>
                  </a:lnTo>
                  <a:lnTo>
                    <a:pt x="60" y="395"/>
                  </a:lnTo>
                  <a:lnTo>
                    <a:pt x="55" y="384"/>
                  </a:lnTo>
                  <a:lnTo>
                    <a:pt x="52" y="374"/>
                  </a:lnTo>
                  <a:lnTo>
                    <a:pt x="48" y="363"/>
                  </a:lnTo>
                  <a:lnTo>
                    <a:pt x="45" y="352"/>
                  </a:lnTo>
                  <a:lnTo>
                    <a:pt x="7" y="357"/>
                  </a:lnTo>
                  <a:lnTo>
                    <a:pt x="0" y="306"/>
                  </a:lnTo>
                  <a:lnTo>
                    <a:pt x="38" y="300"/>
                  </a:lnTo>
                  <a:lnTo>
                    <a:pt x="38" y="288"/>
                  </a:lnTo>
                  <a:lnTo>
                    <a:pt x="38" y="277"/>
                  </a:lnTo>
                  <a:lnTo>
                    <a:pt x="38" y="265"/>
                  </a:lnTo>
                  <a:lnTo>
                    <a:pt x="39" y="255"/>
                  </a:lnTo>
                  <a:lnTo>
                    <a:pt x="2" y="243"/>
                  </a:lnTo>
                  <a:lnTo>
                    <a:pt x="16" y="194"/>
                  </a:lnTo>
                  <a:lnTo>
                    <a:pt x="54" y="202"/>
                  </a:lnTo>
                  <a:lnTo>
                    <a:pt x="59" y="192"/>
                  </a:lnTo>
                  <a:lnTo>
                    <a:pt x="62" y="181"/>
                  </a:lnTo>
                  <a:lnTo>
                    <a:pt x="68" y="171"/>
                  </a:lnTo>
                  <a:lnTo>
                    <a:pt x="74" y="160"/>
                  </a:lnTo>
                  <a:lnTo>
                    <a:pt x="41" y="137"/>
                  </a:lnTo>
                  <a:lnTo>
                    <a:pt x="74" y="96"/>
                  </a:lnTo>
                  <a:lnTo>
                    <a:pt x="105" y="119"/>
                  </a:lnTo>
                  <a:lnTo>
                    <a:pt x="108" y="115"/>
                  </a:lnTo>
                  <a:lnTo>
                    <a:pt x="113" y="111"/>
                  </a:lnTo>
                  <a:lnTo>
                    <a:pt x="117" y="107"/>
                  </a:lnTo>
                  <a:lnTo>
                    <a:pt x="121" y="104"/>
                  </a:lnTo>
                  <a:lnTo>
                    <a:pt x="125" y="99"/>
                  </a:lnTo>
                  <a:lnTo>
                    <a:pt x="130" y="96"/>
                  </a:lnTo>
                  <a:lnTo>
                    <a:pt x="135" y="92"/>
                  </a:lnTo>
                  <a:lnTo>
                    <a:pt x="139" y="89"/>
                  </a:lnTo>
                  <a:lnTo>
                    <a:pt x="119" y="54"/>
                  </a:lnTo>
                  <a:lnTo>
                    <a:pt x="165" y="28"/>
                  </a:lnTo>
                  <a:lnTo>
                    <a:pt x="184" y="61"/>
                  </a:lnTo>
                  <a:lnTo>
                    <a:pt x="190" y="59"/>
                  </a:lnTo>
                  <a:lnTo>
                    <a:pt x="195" y="57"/>
                  </a:lnTo>
                  <a:lnTo>
                    <a:pt x="200" y="54"/>
                  </a:lnTo>
                  <a:lnTo>
                    <a:pt x="206" y="53"/>
                  </a:lnTo>
                  <a:lnTo>
                    <a:pt x="211" y="52"/>
                  </a:lnTo>
                  <a:lnTo>
                    <a:pt x="216" y="50"/>
                  </a:lnTo>
                  <a:lnTo>
                    <a:pt x="221" y="49"/>
                  </a:lnTo>
                  <a:lnTo>
                    <a:pt x="227" y="47"/>
                  </a:lnTo>
                  <a:lnTo>
                    <a:pt x="222" y="7"/>
                  </a:lnTo>
                  <a:lnTo>
                    <a:pt x="274" y="0"/>
                  </a:lnTo>
                  <a:lnTo>
                    <a:pt x="280" y="38"/>
                  </a:lnTo>
                  <a:close/>
                </a:path>
              </a:pathLst>
            </a:custGeom>
            <a:solidFill>
              <a:srgbClr val="D6A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0" name="Freeform 28"/>
            <p:cNvSpPr>
              <a:spLocks/>
            </p:cNvSpPr>
            <p:nvPr/>
          </p:nvSpPr>
          <p:spPr bwMode="auto">
            <a:xfrm>
              <a:off x="2881" y="2309"/>
              <a:ext cx="55" cy="54"/>
            </a:xfrm>
            <a:custGeom>
              <a:avLst/>
              <a:gdLst>
                <a:gd name="T0" fmla="*/ 46 w 108"/>
                <a:gd name="T1" fmla="*/ 0 h 108"/>
                <a:gd name="T2" fmla="*/ 56 w 108"/>
                <a:gd name="T3" fmla="*/ 0 h 108"/>
                <a:gd name="T4" fmla="*/ 67 w 108"/>
                <a:gd name="T5" fmla="*/ 2 h 108"/>
                <a:gd name="T6" fmla="*/ 77 w 108"/>
                <a:gd name="T7" fmla="*/ 6 h 108"/>
                <a:gd name="T8" fmla="*/ 86 w 108"/>
                <a:gd name="T9" fmla="*/ 11 h 108"/>
                <a:gd name="T10" fmla="*/ 94 w 108"/>
                <a:gd name="T11" fmla="*/ 18 h 108"/>
                <a:gd name="T12" fmla="*/ 100 w 108"/>
                <a:gd name="T13" fmla="*/ 27 h 108"/>
                <a:gd name="T14" fmla="*/ 106 w 108"/>
                <a:gd name="T15" fmla="*/ 36 h 108"/>
                <a:gd name="T16" fmla="*/ 108 w 108"/>
                <a:gd name="T17" fmla="*/ 48 h 108"/>
                <a:gd name="T18" fmla="*/ 108 w 108"/>
                <a:gd name="T19" fmla="*/ 58 h 108"/>
                <a:gd name="T20" fmla="*/ 107 w 108"/>
                <a:gd name="T21" fmla="*/ 68 h 108"/>
                <a:gd name="T22" fmla="*/ 102 w 108"/>
                <a:gd name="T23" fmla="*/ 78 h 108"/>
                <a:gd name="T24" fmla="*/ 98 w 108"/>
                <a:gd name="T25" fmla="*/ 87 h 108"/>
                <a:gd name="T26" fmla="*/ 90 w 108"/>
                <a:gd name="T27" fmla="*/ 94 h 108"/>
                <a:gd name="T28" fmla="*/ 82 w 108"/>
                <a:gd name="T29" fmla="*/ 101 h 108"/>
                <a:gd name="T30" fmla="*/ 72 w 108"/>
                <a:gd name="T31" fmla="*/ 105 h 108"/>
                <a:gd name="T32" fmla="*/ 62 w 108"/>
                <a:gd name="T33" fmla="*/ 108 h 108"/>
                <a:gd name="T34" fmla="*/ 51 w 108"/>
                <a:gd name="T35" fmla="*/ 108 h 108"/>
                <a:gd name="T36" fmla="*/ 40 w 108"/>
                <a:gd name="T37" fmla="*/ 106 h 108"/>
                <a:gd name="T38" fmla="*/ 31 w 108"/>
                <a:gd name="T39" fmla="*/ 103 h 108"/>
                <a:gd name="T40" fmla="*/ 22 w 108"/>
                <a:gd name="T41" fmla="*/ 97 h 108"/>
                <a:gd name="T42" fmla="*/ 14 w 108"/>
                <a:gd name="T43" fmla="*/ 90 h 108"/>
                <a:gd name="T44" fmla="*/ 8 w 108"/>
                <a:gd name="T45" fmla="*/ 81 h 108"/>
                <a:gd name="T46" fmla="*/ 3 w 108"/>
                <a:gd name="T47" fmla="*/ 72 h 108"/>
                <a:gd name="T48" fmla="*/ 1 w 108"/>
                <a:gd name="T49" fmla="*/ 62 h 108"/>
                <a:gd name="T50" fmla="*/ 0 w 108"/>
                <a:gd name="T51" fmla="*/ 51 h 108"/>
                <a:gd name="T52" fmla="*/ 1 w 108"/>
                <a:gd name="T53" fmla="*/ 41 h 108"/>
                <a:gd name="T54" fmla="*/ 6 w 108"/>
                <a:gd name="T55" fmla="*/ 32 h 108"/>
                <a:gd name="T56" fmla="*/ 10 w 108"/>
                <a:gd name="T57" fmla="*/ 22 h 108"/>
                <a:gd name="T58" fmla="*/ 17 w 108"/>
                <a:gd name="T59" fmla="*/ 14 h 108"/>
                <a:gd name="T60" fmla="*/ 26 w 108"/>
                <a:gd name="T61" fmla="*/ 9 h 108"/>
                <a:gd name="T62" fmla="*/ 36 w 108"/>
                <a:gd name="T63" fmla="*/ 4 h 108"/>
                <a:gd name="T64" fmla="*/ 46 w 108"/>
                <a:gd name="T65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8" h="108">
                  <a:moveTo>
                    <a:pt x="46" y="0"/>
                  </a:moveTo>
                  <a:lnTo>
                    <a:pt x="56" y="0"/>
                  </a:lnTo>
                  <a:lnTo>
                    <a:pt x="67" y="2"/>
                  </a:lnTo>
                  <a:lnTo>
                    <a:pt x="77" y="6"/>
                  </a:lnTo>
                  <a:lnTo>
                    <a:pt x="86" y="11"/>
                  </a:lnTo>
                  <a:lnTo>
                    <a:pt x="94" y="18"/>
                  </a:lnTo>
                  <a:lnTo>
                    <a:pt x="100" y="27"/>
                  </a:lnTo>
                  <a:lnTo>
                    <a:pt x="106" y="36"/>
                  </a:lnTo>
                  <a:lnTo>
                    <a:pt x="108" y="48"/>
                  </a:lnTo>
                  <a:lnTo>
                    <a:pt x="108" y="58"/>
                  </a:lnTo>
                  <a:lnTo>
                    <a:pt x="107" y="68"/>
                  </a:lnTo>
                  <a:lnTo>
                    <a:pt x="102" y="78"/>
                  </a:lnTo>
                  <a:lnTo>
                    <a:pt x="98" y="87"/>
                  </a:lnTo>
                  <a:lnTo>
                    <a:pt x="90" y="94"/>
                  </a:lnTo>
                  <a:lnTo>
                    <a:pt x="82" y="101"/>
                  </a:lnTo>
                  <a:lnTo>
                    <a:pt x="72" y="105"/>
                  </a:lnTo>
                  <a:lnTo>
                    <a:pt x="62" y="108"/>
                  </a:lnTo>
                  <a:lnTo>
                    <a:pt x="51" y="108"/>
                  </a:lnTo>
                  <a:lnTo>
                    <a:pt x="40" y="106"/>
                  </a:lnTo>
                  <a:lnTo>
                    <a:pt x="31" y="103"/>
                  </a:lnTo>
                  <a:lnTo>
                    <a:pt x="22" y="97"/>
                  </a:lnTo>
                  <a:lnTo>
                    <a:pt x="14" y="90"/>
                  </a:lnTo>
                  <a:lnTo>
                    <a:pt x="8" y="81"/>
                  </a:lnTo>
                  <a:lnTo>
                    <a:pt x="3" y="72"/>
                  </a:lnTo>
                  <a:lnTo>
                    <a:pt x="1" y="62"/>
                  </a:lnTo>
                  <a:lnTo>
                    <a:pt x="0" y="51"/>
                  </a:lnTo>
                  <a:lnTo>
                    <a:pt x="1" y="41"/>
                  </a:lnTo>
                  <a:lnTo>
                    <a:pt x="6" y="32"/>
                  </a:lnTo>
                  <a:lnTo>
                    <a:pt x="10" y="22"/>
                  </a:lnTo>
                  <a:lnTo>
                    <a:pt x="17" y="14"/>
                  </a:lnTo>
                  <a:lnTo>
                    <a:pt x="26" y="9"/>
                  </a:lnTo>
                  <a:lnTo>
                    <a:pt x="36" y="4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1128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7003567" y="2234661"/>
            <a:ext cx="13889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US" sz="9600" b="1" dirty="0">
              <a:solidFill>
                <a:schemeClr val="accent1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5.1 Questions for Reflection</a:t>
            </a:r>
            <a:endParaRPr lang="en-US" dirty="0"/>
          </a:p>
        </p:txBody>
      </p:sp>
      <p:sp>
        <p:nvSpPr>
          <p:cNvPr id="51" name="Freeform 50"/>
          <p:cNvSpPr/>
          <p:nvPr/>
        </p:nvSpPr>
        <p:spPr>
          <a:xfrm>
            <a:off x="356558" y="2515015"/>
            <a:ext cx="6096000" cy="1265633"/>
          </a:xfrm>
          <a:custGeom>
            <a:avLst/>
            <a:gdLst>
              <a:gd name="connsiteX0" fmla="*/ 0 w 8382000"/>
              <a:gd name="connsiteY0" fmla="*/ 210943 h 1265633"/>
              <a:gd name="connsiteX1" fmla="*/ 210943 w 8382000"/>
              <a:gd name="connsiteY1" fmla="*/ 0 h 1265633"/>
              <a:gd name="connsiteX2" fmla="*/ 8171057 w 8382000"/>
              <a:gd name="connsiteY2" fmla="*/ 0 h 1265633"/>
              <a:gd name="connsiteX3" fmla="*/ 8382000 w 8382000"/>
              <a:gd name="connsiteY3" fmla="*/ 210943 h 1265633"/>
              <a:gd name="connsiteX4" fmla="*/ 8382000 w 8382000"/>
              <a:gd name="connsiteY4" fmla="*/ 1054690 h 1265633"/>
              <a:gd name="connsiteX5" fmla="*/ 8171057 w 8382000"/>
              <a:gd name="connsiteY5" fmla="*/ 1265633 h 1265633"/>
              <a:gd name="connsiteX6" fmla="*/ 210943 w 8382000"/>
              <a:gd name="connsiteY6" fmla="*/ 1265633 h 1265633"/>
              <a:gd name="connsiteX7" fmla="*/ 0 w 8382000"/>
              <a:gd name="connsiteY7" fmla="*/ 1054690 h 1265633"/>
              <a:gd name="connsiteX8" fmla="*/ 0 w 8382000"/>
              <a:gd name="connsiteY8" fmla="*/ 210943 h 1265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82000" h="1265633">
                <a:moveTo>
                  <a:pt x="0" y="210943"/>
                </a:moveTo>
                <a:cubicBezTo>
                  <a:pt x="0" y="94442"/>
                  <a:pt x="94442" y="0"/>
                  <a:pt x="210943" y="0"/>
                </a:cubicBezTo>
                <a:lnTo>
                  <a:pt x="8171057" y="0"/>
                </a:lnTo>
                <a:cubicBezTo>
                  <a:pt x="8287558" y="0"/>
                  <a:pt x="8382000" y="94442"/>
                  <a:pt x="8382000" y="210943"/>
                </a:cubicBezTo>
                <a:lnTo>
                  <a:pt x="8382000" y="1054690"/>
                </a:lnTo>
                <a:cubicBezTo>
                  <a:pt x="8382000" y="1171191"/>
                  <a:pt x="8287558" y="1265633"/>
                  <a:pt x="8171057" y="1265633"/>
                </a:cubicBezTo>
                <a:lnTo>
                  <a:pt x="210943" y="1265633"/>
                </a:lnTo>
                <a:cubicBezTo>
                  <a:pt x="94442" y="1265633"/>
                  <a:pt x="0" y="1171191"/>
                  <a:pt x="0" y="1054690"/>
                </a:cubicBezTo>
                <a:lnTo>
                  <a:pt x="0" y="210943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153223" tIns="153223" rIns="153223" bIns="153223" numCol="1" spcCol="1270" anchor="ctr" anchorCtr="0">
            <a:noAutofit/>
          </a:bodyPr>
          <a:lstStyle/>
          <a:p>
            <a:pPr marL="457200" lvl="0" indent="-457200" defTabSz="10668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2800" kern="1200" dirty="0" smtClean="0"/>
              <a:t>How </a:t>
            </a:r>
            <a:r>
              <a:rPr lang="en-US" sz="2800" kern="1200" dirty="0" smtClean="0"/>
              <a:t>can they share this information with you?</a:t>
            </a:r>
            <a:endParaRPr lang="en-US" sz="2800" kern="1200" dirty="0"/>
          </a:p>
        </p:txBody>
      </p:sp>
      <p:sp>
        <p:nvSpPr>
          <p:cNvPr id="52" name="Freeform 51"/>
          <p:cNvSpPr/>
          <p:nvPr/>
        </p:nvSpPr>
        <p:spPr>
          <a:xfrm>
            <a:off x="356558" y="3769240"/>
            <a:ext cx="6096000" cy="1265633"/>
          </a:xfrm>
          <a:custGeom>
            <a:avLst/>
            <a:gdLst>
              <a:gd name="connsiteX0" fmla="*/ 0 w 8382000"/>
              <a:gd name="connsiteY0" fmla="*/ 210943 h 1265633"/>
              <a:gd name="connsiteX1" fmla="*/ 210943 w 8382000"/>
              <a:gd name="connsiteY1" fmla="*/ 0 h 1265633"/>
              <a:gd name="connsiteX2" fmla="*/ 8171057 w 8382000"/>
              <a:gd name="connsiteY2" fmla="*/ 0 h 1265633"/>
              <a:gd name="connsiteX3" fmla="*/ 8382000 w 8382000"/>
              <a:gd name="connsiteY3" fmla="*/ 210943 h 1265633"/>
              <a:gd name="connsiteX4" fmla="*/ 8382000 w 8382000"/>
              <a:gd name="connsiteY4" fmla="*/ 1054690 h 1265633"/>
              <a:gd name="connsiteX5" fmla="*/ 8171057 w 8382000"/>
              <a:gd name="connsiteY5" fmla="*/ 1265633 h 1265633"/>
              <a:gd name="connsiteX6" fmla="*/ 210943 w 8382000"/>
              <a:gd name="connsiteY6" fmla="*/ 1265633 h 1265633"/>
              <a:gd name="connsiteX7" fmla="*/ 0 w 8382000"/>
              <a:gd name="connsiteY7" fmla="*/ 1054690 h 1265633"/>
              <a:gd name="connsiteX8" fmla="*/ 0 w 8382000"/>
              <a:gd name="connsiteY8" fmla="*/ 210943 h 1265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82000" h="1265633">
                <a:moveTo>
                  <a:pt x="0" y="210943"/>
                </a:moveTo>
                <a:cubicBezTo>
                  <a:pt x="0" y="94442"/>
                  <a:pt x="94442" y="0"/>
                  <a:pt x="210943" y="0"/>
                </a:cubicBezTo>
                <a:lnTo>
                  <a:pt x="8171057" y="0"/>
                </a:lnTo>
                <a:cubicBezTo>
                  <a:pt x="8287558" y="0"/>
                  <a:pt x="8382000" y="94442"/>
                  <a:pt x="8382000" y="210943"/>
                </a:cubicBezTo>
                <a:lnTo>
                  <a:pt x="8382000" y="1054690"/>
                </a:lnTo>
                <a:cubicBezTo>
                  <a:pt x="8382000" y="1171191"/>
                  <a:pt x="8287558" y="1265633"/>
                  <a:pt x="8171057" y="1265633"/>
                </a:cubicBezTo>
                <a:lnTo>
                  <a:pt x="210943" y="1265633"/>
                </a:lnTo>
                <a:cubicBezTo>
                  <a:pt x="94442" y="1265633"/>
                  <a:pt x="0" y="1171191"/>
                  <a:pt x="0" y="1054690"/>
                </a:cubicBezTo>
                <a:lnTo>
                  <a:pt x="0" y="210943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53223" tIns="153223" rIns="153223" bIns="153223" numCol="1" spcCol="1270" anchor="ctr" anchorCtr="0">
            <a:noAutofit/>
          </a:bodyPr>
          <a:lstStyle/>
          <a:p>
            <a:pPr marL="457200" lvl="0" indent="-457200" defTabSz="10668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2800" kern="1200" dirty="0" smtClean="0"/>
              <a:t>How can you differentiate the content, process, or products for your open lesson?</a:t>
            </a:r>
            <a:endParaRPr lang="en-US" sz="2800" kern="1200" dirty="0"/>
          </a:p>
        </p:txBody>
      </p:sp>
      <p:sp>
        <p:nvSpPr>
          <p:cNvPr id="53" name="Freeform 52"/>
          <p:cNvSpPr/>
          <p:nvPr/>
        </p:nvSpPr>
        <p:spPr>
          <a:xfrm>
            <a:off x="356558" y="5034873"/>
            <a:ext cx="6096000" cy="1201056"/>
          </a:xfrm>
          <a:custGeom>
            <a:avLst/>
            <a:gdLst>
              <a:gd name="connsiteX0" fmla="*/ 0 w 8382000"/>
              <a:gd name="connsiteY0" fmla="*/ 210943 h 1265633"/>
              <a:gd name="connsiteX1" fmla="*/ 210943 w 8382000"/>
              <a:gd name="connsiteY1" fmla="*/ 0 h 1265633"/>
              <a:gd name="connsiteX2" fmla="*/ 8171057 w 8382000"/>
              <a:gd name="connsiteY2" fmla="*/ 0 h 1265633"/>
              <a:gd name="connsiteX3" fmla="*/ 8382000 w 8382000"/>
              <a:gd name="connsiteY3" fmla="*/ 210943 h 1265633"/>
              <a:gd name="connsiteX4" fmla="*/ 8382000 w 8382000"/>
              <a:gd name="connsiteY4" fmla="*/ 1054690 h 1265633"/>
              <a:gd name="connsiteX5" fmla="*/ 8171057 w 8382000"/>
              <a:gd name="connsiteY5" fmla="*/ 1265633 h 1265633"/>
              <a:gd name="connsiteX6" fmla="*/ 210943 w 8382000"/>
              <a:gd name="connsiteY6" fmla="*/ 1265633 h 1265633"/>
              <a:gd name="connsiteX7" fmla="*/ 0 w 8382000"/>
              <a:gd name="connsiteY7" fmla="*/ 1054690 h 1265633"/>
              <a:gd name="connsiteX8" fmla="*/ 0 w 8382000"/>
              <a:gd name="connsiteY8" fmla="*/ 210943 h 1265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82000" h="1265633">
                <a:moveTo>
                  <a:pt x="0" y="210943"/>
                </a:moveTo>
                <a:cubicBezTo>
                  <a:pt x="0" y="94442"/>
                  <a:pt x="94442" y="0"/>
                  <a:pt x="210943" y="0"/>
                </a:cubicBezTo>
                <a:lnTo>
                  <a:pt x="8171057" y="0"/>
                </a:lnTo>
                <a:cubicBezTo>
                  <a:pt x="8287558" y="0"/>
                  <a:pt x="8382000" y="94442"/>
                  <a:pt x="8382000" y="210943"/>
                </a:cubicBezTo>
                <a:lnTo>
                  <a:pt x="8382000" y="1054690"/>
                </a:lnTo>
                <a:cubicBezTo>
                  <a:pt x="8382000" y="1171191"/>
                  <a:pt x="8287558" y="1265633"/>
                  <a:pt x="8171057" y="1265633"/>
                </a:cubicBezTo>
                <a:lnTo>
                  <a:pt x="210943" y="1265633"/>
                </a:lnTo>
                <a:cubicBezTo>
                  <a:pt x="94442" y="1265633"/>
                  <a:pt x="0" y="1171191"/>
                  <a:pt x="0" y="1054690"/>
                </a:cubicBezTo>
                <a:lnTo>
                  <a:pt x="0" y="210943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153223" tIns="153223" rIns="153223" bIns="153223" numCol="1" spcCol="1270" anchor="ctr" anchorCtr="0">
            <a:noAutofit/>
          </a:bodyPr>
          <a:lstStyle/>
          <a:p>
            <a:pPr marL="457200" lvl="0" indent="-457200" defTabSz="10668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2800" kern="1200" dirty="0" smtClean="0"/>
              <a:t>Are there any changes needed to your lesson plan at this point?</a:t>
            </a:r>
            <a:endParaRPr lang="en-US" sz="2800" kern="1200" dirty="0"/>
          </a:p>
        </p:txBody>
      </p:sp>
      <p:sp>
        <p:nvSpPr>
          <p:cNvPr id="54" name="Freeform 53"/>
          <p:cNvSpPr/>
          <p:nvPr/>
        </p:nvSpPr>
        <p:spPr>
          <a:xfrm>
            <a:off x="356558" y="1379597"/>
            <a:ext cx="6096000" cy="1265633"/>
          </a:xfrm>
          <a:custGeom>
            <a:avLst/>
            <a:gdLst>
              <a:gd name="connsiteX0" fmla="*/ 0 w 8382000"/>
              <a:gd name="connsiteY0" fmla="*/ 210943 h 1265633"/>
              <a:gd name="connsiteX1" fmla="*/ 210943 w 8382000"/>
              <a:gd name="connsiteY1" fmla="*/ 0 h 1265633"/>
              <a:gd name="connsiteX2" fmla="*/ 8171057 w 8382000"/>
              <a:gd name="connsiteY2" fmla="*/ 0 h 1265633"/>
              <a:gd name="connsiteX3" fmla="*/ 8382000 w 8382000"/>
              <a:gd name="connsiteY3" fmla="*/ 210943 h 1265633"/>
              <a:gd name="connsiteX4" fmla="*/ 8382000 w 8382000"/>
              <a:gd name="connsiteY4" fmla="*/ 1054690 h 1265633"/>
              <a:gd name="connsiteX5" fmla="*/ 8171057 w 8382000"/>
              <a:gd name="connsiteY5" fmla="*/ 1265633 h 1265633"/>
              <a:gd name="connsiteX6" fmla="*/ 210943 w 8382000"/>
              <a:gd name="connsiteY6" fmla="*/ 1265633 h 1265633"/>
              <a:gd name="connsiteX7" fmla="*/ 0 w 8382000"/>
              <a:gd name="connsiteY7" fmla="*/ 1054690 h 1265633"/>
              <a:gd name="connsiteX8" fmla="*/ 0 w 8382000"/>
              <a:gd name="connsiteY8" fmla="*/ 210943 h 1265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82000" h="1265633">
                <a:moveTo>
                  <a:pt x="0" y="210943"/>
                </a:moveTo>
                <a:cubicBezTo>
                  <a:pt x="0" y="94442"/>
                  <a:pt x="94442" y="0"/>
                  <a:pt x="210943" y="0"/>
                </a:cubicBezTo>
                <a:lnTo>
                  <a:pt x="8171057" y="0"/>
                </a:lnTo>
                <a:cubicBezTo>
                  <a:pt x="8287558" y="0"/>
                  <a:pt x="8382000" y="94442"/>
                  <a:pt x="8382000" y="210943"/>
                </a:cubicBezTo>
                <a:lnTo>
                  <a:pt x="8382000" y="1054690"/>
                </a:lnTo>
                <a:cubicBezTo>
                  <a:pt x="8382000" y="1171191"/>
                  <a:pt x="8287558" y="1265633"/>
                  <a:pt x="8171057" y="1265633"/>
                </a:cubicBezTo>
                <a:lnTo>
                  <a:pt x="210943" y="1265633"/>
                </a:lnTo>
                <a:cubicBezTo>
                  <a:pt x="94442" y="1265633"/>
                  <a:pt x="0" y="1171191"/>
                  <a:pt x="0" y="1054690"/>
                </a:cubicBezTo>
                <a:lnTo>
                  <a:pt x="0" y="210943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153223" tIns="153223" rIns="153223" bIns="153223" numCol="1" spcCol="1270" anchor="ctr" anchorCtr="0">
            <a:noAutofit/>
          </a:bodyPr>
          <a:lstStyle/>
          <a:p>
            <a:pPr marL="457200" lvl="0" indent="-457200" defTabSz="10668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2800" kern="1200" dirty="0" smtClean="0"/>
              <a:t>What do you know about your learners’ readiness, interests, and learning preferences?  </a:t>
            </a:r>
            <a:endParaRPr lang="en-US" sz="2800" kern="1200" dirty="0" smtClean="0"/>
          </a:p>
        </p:txBody>
      </p:sp>
    </p:spTree>
    <p:extLst>
      <p:ext uri="{BB962C8B-B14F-4D97-AF65-F5344CB8AC3E}">
        <p14:creationId xmlns:p14="http://schemas.microsoft.com/office/powerpoint/2010/main" val="4108447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1" grpId="0"/>
      <p:bldP spid="52" grpId="0"/>
      <p:bldP spid="53" grpId="0"/>
      <p:bldP spid="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olkit"/>
          <p:cNvSpPr txBox="1">
            <a:spLocks/>
          </p:cNvSpPr>
          <p:nvPr/>
        </p:nvSpPr>
        <p:spPr>
          <a:xfrm>
            <a:off x="1066800" y="2717800"/>
            <a:ext cx="649224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Help learners develop strategies for using OER independently.</a:t>
            </a:r>
          </a:p>
          <a:p>
            <a:endParaRPr lang="en-US" sz="1050" dirty="0"/>
          </a:p>
        </p:txBody>
      </p:sp>
      <p:sp>
        <p:nvSpPr>
          <p:cNvPr id="8" name="Strategies"/>
          <p:cNvSpPr txBox="1">
            <a:spLocks/>
          </p:cNvSpPr>
          <p:nvPr/>
        </p:nvSpPr>
        <p:spPr>
          <a:xfrm>
            <a:off x="1082566" y="3880507"/>
            <a:ext cx="6772977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>
              <a:spcBef>
                <a:spcPct val="20000"/>
              </a:spcBef>
              <a:buFont typeface="Arial" panose="020B0604020202020204" pitchFamily="34" charset="0"/>
              <a:buNone/>
              <a:defRPr sz="3200">
                <a:latin typeface="Rockwell" panose="02060603020205020403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en-US" dirty="0">
                <a:latin typeface="+mn-lt"/>
              </a:rPr>
              <a:t>Stock your OER Toolkit with resources and aids learners will need to participate in an open </a:t>
            </a:r>
            <a:r>
              <a:rPr lang="en-US" dirty="0" smtClean="0">
                <a:latin typeface="+mn-lt"/>
              </a:rPr>
              <a:t>lesson.</a:t>
            </a:r>
            <a:endParaRPr lang="en-US" dirty="0"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  <p:sp>
        <p:nvSpPr>
          <p:cNvPr id="13" name="How"/>
          <p:cNvSpPr txBox="1">
            <a:spLocks/>
          </p:cNvSpPr>
          <p:nvPr/>
        </p:nvSpPr>
        <p:spPr>
          <a:xfrm>
            <a:off x="685800" y="1511301"/>
            <a:ext cx="7924800" cy="1524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How do you prepare your learners for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your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open lesson?</a:t>
            </a:r>
          </a:p>
          <a:p>
            <a:pPr>
              <a:buFont typeface="Wingdings" panose="05000000000000000000" pitchFamily="2" charset="2"/>
              <a:buChar char="q"/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1.2 Preparing </a:t>
            </a:r>
            <a:r>
              <a:rPr lang="en-US" dirty="0" smtClean="0"/>
              <a:t>Learners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43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6" name="Group 7175"/>
          <p:cNvGrpSpPr/>
          <p:nvPr/>
        </p:nvGrpSpPr>
        <p:grpSpPr>
          <a:xfrm>
            <a:off x="95250" y="990600"/>
            <a:ext cx="8953500" cy="6019800"/>
            <a:chOff x="95250" y="-1981200"/>
            <a:chExt cx="8953500" cy="8991600"/>
          </a:xfrm>
        </p:grpSpPr>
        <p:grpSp>
          <p:nvGrpSpPr>
            <p:cNvPr id="7175" name="Group 7174"/>
            <p:cNvGrpSpPr/>
            <p:nvPr/>
          </p:nvGrpSpPr>
          <p:grpSpPr>
            <a:xfrm>
              <a:off x="95250" y="-1981200"/>
              <a:ext cx="8953500" cy="8991600"/>
              <a:chOff x="95250" y="-1981200"/>
              <a:chExt cx="8953500" cy="8991600"/>
            </a:xfrm>
          </p:grpSpPr>
          <p:sp>
            <p:nvSpPr>
              <p:cNvPr id="29" name="Trapezoid 28"/>
              <p:cNvSpPr/>
              <p:nvPr/>
            </p:nvSpPr>
            <p:spPr>
              <a:xfrm>
                <a:off x="95250" y="-1981200"/>
                <a:ext cx="8953500" cy="8883168"/>
              </a:xfrm>
              <a:prstGeom prst="trapezoid">
                <a:avLst>
                  <a:gd name="adj" fmla="val 32427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Trapezoid 38"/>
              <p:cNvSpPr/>
              <p:nvPr/>
            </p:nvSpPr>
            <p:spPr>
              <a:xfrm>
                <a:off x="609600" y="-1872768"/>
                <a:ext cx="7955280" cy="8883168"/>
              </a:xfrm>
              <a:prstGeom prst="trapezoid">
                <a:avLst>
                  <a:gd name="adj" fmla="val 32427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4514850" y="-1905000"/>
              <a:ext cx="114300" cy="8869680"/>
            </a:xfrm>
            <a:prstGeom prst="line">
              <a:avLst/>
            </a:prstGeom>
            <a:ln w="5715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-60960" y="1987068"/>
            <a:ext cx="9296400" cy="2819400"/>
            <a:chOff x="-76200" y="1371600"/>
            <a:chExt cx="9296400" cy="2819400"/>
          </a:xfrm>
        </p:grpSpPr>
        <p:sp>
          <p:nvSpPr>
            <p:cNvPr id="18" name="Rectangle 17"/>
            <p:cNvSpPr/>
            <p:nvPr/>
          </p:nvSpPr>
          <p:spPr>
            <a:xfrm>
              <a:off x="-76200" y="2329968"/>
              <a:ext cx="9296400" cy="2286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-76200" y="2879484"/>
              <a:ext cx="9296400" cy="2286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-76200" y="3429000"/>
              <a:ext cx="9296400" cy="2286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-76200" y="1780452"/>
              <a:ext cx="9296400" cy="2286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1524000" y="1371600"/>
              <a:ext cx="6172200" cy="281940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Articulate Extrabold" panose="02000503050000020004" pitchFamily="2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1818367" y="1592580"/>
              <a:ext cx="5583467" cy="237744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>
                  <a:latin typeface="Articulate Extrabold" panose="02000503050000020004" pitchFamily="2" charset="0"/>
                </a:rPr>
                <a:t>CHALLENGES </a:t>
              </a:r>
              <a:br>
                <a:rPr lang="en-US" sz="4400" dirty="0" smtClean="0">
                  <a:latin typeface="Articulate Extrabold" panose="02000503050000020004" pitchFamily="2" charset="0"/>
                </a:rPr>
              </a:br>
              <a:r>
                <a:rPr lang="en-US" sz="4400" dirty="0" smtClean="0">
                  <a:latin typeface="Articulate Extrabold" panose="02000503050000020004" pitchFamily="2" charset="0"/>
                </a:rPr>
                <a:t>AHEAD</a:t>
              </a:r>
              <a:endParaRPr lang="en-US" sz="4400" dirty="0">
                <a:latin typeface="Articulate Extrabold" panose="02000503050000020004" pitchFamily="2" charset="0"/>
              </a:endParaRPr>
            </a:p>
          </p:txBody>
        </p:sp>
        <p:sp>
          <p:nvSpPr>
            <p:cNvPr id="5" name="Up Arrow 4"/>
            <p:cNvSpPr/>
            <p:nvPr/>
          </p:nvSpPr>
          <p:spPr>
            <a:xfrm>
              <a:off x="5684520" y="2880360"/>
              <a:ext cx="640080" cy="548640"/>
            </a:xfrm>
            <a:prstGeom prst="upArrow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1.3 Preparing </a:t>
            </a:r>
            <a:r>
              <a:rPr lang="en-US" dirty="0" smtClean="0"/>
              <a:t>Learners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67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-914400" y="990600"/>
            <a:ext cx="6324600" cy="5965446"/>
            <a:chOff x="95250" y="-1981210"/>
            <a:chExt cx="8953500" cy="9933147"/>
          </a:xfrm>
        </p:grpSpPr>
        <p:grpSp>
          <p:nvGrpSpPr>
            <p:cNvPr id="20" name="Group 19"/>
            <p:cNvGrpSpPr/>
            <p:nvPr/>
          </p:nvGrpSpPr>
          <p:grpSpPr>
            <a:xfrm>
              <a:off x="95250" y="-1981210"/>
              <a:ext cx="8953500" cy="9933147"/>
              <a:chOff x="95250" y="-1981210"/>
              <a:chExt cx="8953500" cy="9933147"/>
            </a:xfrm>
          </p:grpSpPr>
          <p:sp>
            <p:nvSpPr>
              <p:cNvPr id="22" name="Trapezoid 21"/>
              <p:cNvSpPr/>
              <p:nvPr/>
            </p:nvSpPr>
            <p:spPr>
              <a:xfrm>
                <a:off x="95250" y="-1981210"/>
                <a:ext cx="8953500" cy="9824715"/>
              </a:xfrm>
              <a:prstGeom prst="trapezoid">
                <a:avLst>
                  <a:gd name="adj" fmla="val 32427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rapezoid 22"/>
              <p:cNvSpPr/>
              <p:nvPr/>
            </p:nvSpPr>
            <p:spPr>
              <a:xfrm>
                <a:off x="609600" y="-1872778"/>
                <a:ext cx="7955279" cy="9824715"/>
              </a:xfrm>
              <a:prstGeom prst="trapezoid">
                <a:avLst>
                  <a:gd name="adj" fmla="val 32427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1" name="Straight Connector 20"/>
            <p:cNvCxnSpPr/>
            <p:nvPr/>
          </p:nvCxnSpPr>
          <p:spPr>
            <a:xfrm>
              <a:off x="4514850" y="-1905001"/>
              <a:ext cx="114301" cy="9824715"/>
            </a:xfrm>
            <a:prstGeom prst="line">
              <a:avLst/>
            </a:prstGeom>
            <a:ln w="5715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4108088" y="1160089"/>
            <a:ext cx="4953000" cy="5811723"/>
            <a:chOff x="1981200" y="1062043"/>
            <a:chExt cx="4953000" cy="5811723"/>
          </a:xfrm>
        </p:grpSpPr>
        <p:sp>
          <p:nvSpPr>
            <p:cNvPr id="16" name="Rectangle 15"/>
            <p:cNvSpPr/>
            <p:nvPr/>
          </p:nvSpPr>
          <p:spPr>
            <a:xfrm>
              <a:off x="5791200" y="3657600"/>
              <a:ext cx="228600" cy="320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2895600" y="3673366"/>
              <a:ext cx="228600" cy="320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1981200" y="1062043"/>
              <a:ext cx="4953000" cy="2651760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Articulate Extrabold" panose="02000503050000020004" pitchFamily="2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2217420" y="1283023"/>
              <a:ext cx="4480560" cy="2194560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>
                  <a:latin typeface="Articulate Extrabold" panose="02000503050000020004" pitchFamily="2" charset="0"/>
                </a:rPr>
                <a:t>Strategies for Using OER Needed</a:t>
              </a:r>
              <a:endParaRPr lang="en-US" sz="4400" dirty="0">
                <a:latin typeface="Articulate Extrabold" panose="02000503050000020004" pitchFamily="2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293620" y="3896946"/>
              <a:ext cx="4488180" cy="1106424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Articulate Extrabold" panose="02000503050000020004" pitchFamily="2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507672" y="3967773"/>
              <a:ext cx="4060077" cy="932688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atin typeface="Articulate Extrabold" panose="02000503050000020004" pitchFamily="2" charset="0"/>
                </a:rPr>
                <a:t>Prepare Environment</a:t>
              </a:r>
              <a:endParaRPr lang="en-US" sz="2800" dirty="0">
                <a:latin typeface="Articulate Extrabold" panose="02000503050000020004" pitchFamily="2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293620" y="5138217"/>
              <a:ext cx="4488180" cy="1110183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Articulate Extrabold" panose="02000503050000020004" pitchFamily="2" charset="0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507672" y="5225231"/>
              <a:ext cx="4060077" cy="936154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atin typeface="Articulate Extrabold" panose="02000503050000020004" pitchFamily="2" charset="0"/>
                </a:rPr>
                <a:t>Prepare Learners to Work Independently</a:t>
              </a:r>
              <a:endParaRPr lang="en-US" sz="2800" dirty="0">
                <a:latin typeface="Articulate Extrabold" panose="02000503050000020004" pitchFamily="2" charset="0"/>
              </a:endParaRPr>
            </a:p>
          </p:txBody>
        </p:sp>
      </p:grp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1.3 Preparing </a:t>
            </a:r>
            <a:r>
              <a:rPr lang="en-US" dirty="0" smtClean="0"/>
              <a:t>Learners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227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1.3 Preparing </a:t>
            </a:r>
            <a:r>
              <a:rPr lang="en-US" dirty="0" smtClean="0"/>
              <a:t>Learners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-914400" y="990600"/>
            <a:ext cx="6324600" cy="6477000"/>
            <a:chOff x="95250" y="-1981210"/>
            <a:chExt cx="8953500" cy="9933147"/>
          </a:xfrm>
        </p:grpSpPr>
        <p:grpSp>
          <p:nvGrpSpPr>
            <p:cNvPr id="21" name="Group 20"/>
            <p:cNvGrpSpPr/>
            <p:nvPr/>
          </p:nvGrpSpPr>
          <p:grpSpPr>
            <a:xfrm>
              <a:off x="95250" y="-1981210"/>
              <a:ext cx="8953500" cy="9933147"/>
              <a:chOff x="95250" y="-1981210"/>
              <a:chExt cx="8953500" cy="9933147"/>
            </a:xfrm>
          </p:grpSpPr>
          <p:sp>
            <p:nvSpPr>
              <p:cNvPr id="23" name="Trapezoid 22"/>
              <p:cNvSpPr/>
              <p:nvPr/>
            </p:nvSpPr>
            <p:spPr>
              <a:xfrm>
                <a:off x="95250" y="-1981210"/>
                <a:ext cx="8953500" cy="9824715"/>
              </a:xfrm>
              <a:prstGeom prst="trapezoid">
                <a:avLst>
                  <a:gd name="adj" fmla="val 32427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Trapezoid 23"/>
              <p:cNvSpPr/>
              <p:nvPr/>
            </p:nvSpPr>
            <p:spPr>
              <a:xfrm>
                <a:off x="609600" y="-1872778"/>
                <a:ext cx="7955279" cy="9824715"/>
              </a:xfrm>
              <a:prstGeom prst="trapezoid">
                <a:avLst>
                  <a:gd name="adj" fmla="val 32427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2" name="Straight Connector 21"/>
            <p:cNvCxnSpPr/>
            <p:nvPr/>
          </p:nvCxnSpPr>
          <p:spPr>
            <a:xfrm>
              <a:off x="4514850" y="-1905001"/>
              <a:ext cx="114301" cy="9824715"/>
            </a:xfrm>
            <a:prstGeom prst="line">
              <a:avLst/>
            </a:prstGeom>
            <a:ln w="5715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4057650" y="1194654"/>
            <a:ext cx="4953000" cy="5868873"/>
            <a:chOff x="1981200" y="1004893"/>
            <a:chExt cx="4953000" cy="5868873"/>
          </a:xfrm>
        </p:grpSpPr>
        <p:sp>
          <p:nvSpPr>
            <p:cNvPr id="16" name="Rectangle 15"/>
            <p:cNvSpPr/>
            <p:nvPr/>
          </p:nvSpPr>
          <p:spPr>
            <a:xfrm>
              <a:off x="5791200" y="3657600"/>
              <a:ext cx="228600" cy="320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2895600" y="3673366"/>
              <a:ext cx="228600" cy="320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1981200" y="1004893"/>
              <a:ext cx="4953000" cy="2651760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Articulate Extrabold" panose="02000503050000020004" pitchFamily="2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2217420" y="1225873"/>
              <a:ext cx="4480560" cy="2194560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>
                  <a:latin typeface="Articulate Extrabold" panose="02000503050000020004" pitchFamily="2" charset="0"/>
                </a:rPr>
                <a:t>Share what’s Useful to You</a:t>
              </a:r>
              <a:endParaRPr lang="en-US" sz="4400" dirty="0">
                <a:latin typeface="Articulate Extrabold" panose="02000503050000020004" pitchFamily="2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213610" y="3896946"/>
              <a:ext cx="4488180" cy="1106424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Articulate Extrabold" panose="02000503050000020004" pitchFamily="2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427662" y="3967773"/>
              <a:ext cx="4060077" cy="932688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atin typeface="Articulate Extrabold" panose="02000503050000020004" pitchFamily="2" charset="0"/>
                </a:rPr>
                <a:t>Your OER Strategies</a:t>
              </a:r>
              <a:endParaRPr lang="en-US" sz="2800" dirty="0">
                <a:latin typeface="Articulate Extrabold" panose="02000503050000020004" pitchFamily="2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213610" y="5138217"/>
              <a:ext cx="4488180" cy="1110183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Articulate Extrabold" panose="02000503050000020004" pitchFamily="2" charset="0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427662" y="5225231"/>
              <a:ext cx="4060077" cy="936154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atin typeface="Articulate Extrabold" panose="02000503050000020004" pitchFamily="2" charset="0"/>
                </a:rPr>
                <a:t>Your OER Tools</a:t>
              </a:r>
              <a:endParaRPr lang="en-US" sz="2800" dirty="0">
                <a:latin typeface="Articulate Extrabold" panose="02000503050000020004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7411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2.0 Teaching Students </a:t>
            </a:r>
            <a:r>
              <a:rPr lang="en-US" dirty="0" smtClean="0"/>
              <a:t>Strategies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857250" y="1257300"/>
            <a:ext cx="3657600" cy="26670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1238250" y="1943101"/>
            <a:ext cx="2895600" cy="1299865"/>
            <a:chOff x="1447800" y="1447800"/>
            <a:chExt cx="2895600" cy="1299865"/>
          </a:xfrm>
        </p:grpSpPr>
        <p:grpSp>
          <p:nvGrpSpPr>
            <p:cNvPr id="44" name="Group 43"/>
            <p:cNvGrpSpPr/>
            <p:nvPr/>
          </p:nvGrpSpPr>
          <p:grpSpPr>
            <a:xfrm>
              <a:off x="1447800" y="1447800"/>
              <a:ext cx="2895600" cy="701040"/>
              <a:chOff x="1066800" y="2209800"/>
              <a:chExt cx="2895600" cy="701040"/>
            </a:xfrm>
          </p:grpSpPr>
          <p:sp>
            <p:nvSpPr>
              <p:cNvPr id="46" name="Oval 45"/>
              <p:cNvSpPr/>
              <p:nvPr/>
            </p:nvSpPr>
            <p:spPr>
              <a:xfrm>
                <a:off x="1066800" y="2209800"/>
                <a:ext cx="274320" cy="274320"/>
              </a:xfrm>
              <a:prstGeom prst="ellipse">
                <a:avLst/>
              </a:prstGeom>
              <a:solidFill>
                <a:srgbClr val="9BBB59"/>
              </a:solidFill>
              <a:ln w="25400" cap="flat" cmpd="sng" algn="ctr">
                <a:solidFill>
                  <a:srgbClr val="9BBB59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1495124" y="2209800"/>
                <a:ext cx="274320" cy="274320"/>
              </a:xfrm>
              <a:prstGeom prst="ellipse">
                <a:avLst/>
              </a:prstGeom>
              <a:solidFill>
                <a:srgbClr val="4BACC6"/>
              </a:solidFill>
              <a:ln w="25400" cap="flat" cmpd="sng" algn="ctr">
                <a:solidFill>
                  <a:srgbClr val="4BACC6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2453640" y="2209800"/>
                <a:ext cx="274320" cy="274320"/>
              </a:xfrm>
              <a:prstGeom prst="ellipse">
                <a:avLst/>
              </a:prstGeom>
              <a:solidFill>
                <a:srgbClr val="9BBB59"/>
              </a:solidFill>
              <a:ln w="25400" cap="flat" cmpd="sng" algn="ctr">
                <a:solidFill>
                  <a:srgbClr val="9BBB59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1066800" y="2636520"/>
                <a:ext cx="274320" cy="274320"/>
              </a:xfrm>
              <a:prstGeom prst="ellipse">
                <a:avLst/>
              </a:prstGeom>
              <a:solidFill>
                <a:srgbClr val="9BBB59"/>
              </a:solidFill>
              <a:ln w="25400" cap="flat" cmpd="sng" algn="ctr">
                <a:solidFill>
                  <a:srgbClr val="9BBB59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1493520" y="2636520"/>
                <a:ext cx="274320" cy="274320"/>
              </a:xfrm>
              <a:prstGeom prst="ellipse">
                <a:avLst/>
              </a:prstGeom>
              <a:solidFill>
                <a:srgbClr val="9BBB59"/>
              </a:solidFill>
              <a:ln w="25400" cap="flat" cmpd="sng" algn="ctr">
                <a:solidFill>
                  <a:srgbClr val="9BBB59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2453640" y="2636520"/>
                <a:ext cx="274320" cy="274320"/>
              </a:xfrm>
              <a:prstGeom prst="ellipse">
                <a:avLst/>
              </a:prstGeom>
              <a:solidFill>
                <a:srgbClr val="4BACC6"/>
              </a:solidFill>
              <a:ln w="25400" cap="flat" cmpd="sng" algn="ctr">
                <a:solidFill>
                  <a:srgbClr val="4BACC6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3260557" y="2225040"/>
                <a:ext cx="274320" cy="274320"/>
              </a:xfrm>
              <a:prstGeom prst="ellipse">
                <a:avLst/>
              </a:prstGeom>
              <a:solidFill>
                <a:srgbClr val="4BACC6"/>
              </a:solidFill>
              <a:ln w="25400" cap="flat" cmpd="sng" algn="ctr">
                <a:solidFill>
                  <a:srgbClr val="4BACC6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3688080" y="2225040"/>
                <a:ext cx="274320" cy="274320"/>
              </a:xfrm>
              <a:prstGeom prst="ellipse">
                <a:avLst/>
              </a:prstGeom>
              <a:solidFill>
                <a:srgbClr val="9BBB59"/>
              </a:solidFill>
              <a:ln w="25400" cap="flat" cmpd="sng" algn="ctr">
                <a:solidFill>
                  <a:srgbClr val="9BBB59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3528460" y="2569143"/>
                <a:ext cx="274320" cy="274320"/>
              </a:xfrm>
              <a:prstGeom prst="ellipse">
                <a:avLst/>
              </a:prstGeom>
              <a:solidFill>
                <a:srgbClr val="9BBB59"/>
              </a:solidFill>
              <a:ln w="25400" cap="flat" cmpd="sng" algn="ctr">
                <a:solidFill>
                  <a:srgbClr val="9BBB59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45" name="Rectangle 44"/>
            <p:cNvSpPr/>
            <p:nvPr/>
          </p:nvSpPr>
          <p:spPr>
            <a:xfrm>
              <a:off x="2229392" y="2286000"/>
              <a:ext cx="133241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4BACC6">
                      <a:lumMod val="50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</a:rPr>
                <a:t>Group</a:t>
              </a:r>
            </a:p>
          </p:txBody>
        </p:sp>
      </p:grpSp>
      <p:sp>
        <p:nvSpPr>
          <p:cNvPr id="55" name="Rectangle 54"/>
          <p:cNvSpPr/>
          <p:nvPr/>
        </p:nvSpPr>
        <p:spPr>
          <a:xfrm>
            <a:off x="857250" y="3924300"/>
            <a:ext cx="7315200" cy="25908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514850" y="1257301"/>
            <a:ext cx="3657600" cy="266843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5284578" y="2156461"/>
            <a:ext cx="2118144" cy="1086505"/>
            <a:chOff x="5494128" y="1661160"/>
            <a:chExt cx="2118144" cy="1086505"/>
          </a:xfrm>
        </p:grpSpPr>
        <p:sp>
          <p:nvSpPr>
            <p:cNvPr id="58" name="Oval 57"/>
            <p:cNvSpPr/>
            <p:nvPr/>
          </p:nvSpPr>
          <p:spPr>
            <a:xfrm>
              <a:off x="6416040" y="1661160"/>
              <a:ext cx="274320" cy="274320"/>
            </a:xfrm>
            <a:prstGeom prst="ellipse">
              <a:avLst/>
            </a:prstGeom>
            <a:solidFill>
              <a:srgbClr val="4BACC6"/>
            </a:solidFill>
            <a:ln w="25400" cap="flat" cmpd="sng" algn="ctr">
              <a:solidFill>
                <a:srgbClr val="4BACC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494128" y="2286000"/>
              <a:ext cx="21181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4BACC6">
                      <a:lumMod val="50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</a:rPr>
                <a:t>Individual</a:t>
              </a:r>
            </a:p>
          </p:txBody>
        </p:sp>
      </p:grpSp>
      <p:sp>
        <p:nvSpPr>
          <p:cNvPr id="60" name="Title 1"/>
          <p:cNvSpPr txBox="1">
            <a:spLocks/>
          </p:cNvSpPr>
          <p:nvPr/>
        </p:nvSpPr>
        <p:spPr>
          <a:xfrm>
            <a:off x="2139014" y="3619500"/>
            <a:ext cx="4814236" cy="609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Strategies for Using OER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4BACC6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1162051" y="4712185"/>
            <a:ext cx="1399742" cy="1486953"/>
            <a:chOff x="593071" y="4080112"/>
            <a:chExt cx="1399742" cy="1486953"/>
          </a:xfrm>
        </p:grpSpPr>
        <p:sp>
          <p:nvSpPr>
            <p:cNvPr id="62" name="Rectangle 61"/>
            <p:cNvSpPr/>
            <p:nvPr/>
          </p:nvSpPr>
          <p:spPr>
            <a:xfrm>
              <a:off x="593071" y="5105400"/>
              <a:ext cx="139974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4BACC6">
                      <a:lumMod val="50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</a:rPr>
                <a:t>Create</a:t>
              </a:r>
            </a:p>
          </p:txBody>
        </p:sp>
        <p:pic>
          <p:nvPicPr>
            <p:cNvPr id="63" name="Picture 6" descr="C:\Users\dbrown\AppData\Local\Microsoft\Windows\Temporary Internet Files\Content.IE5\KF2NXEFX\MC900320420[1].wmf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rgbClr val="9BBB59">
                  <a:shade val="45000"/>
                  <a:satMod val="135000"/>
                </a:srgb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722330">
              <a:off x="836199" y="4080112"/>
              <a:ext cx="91348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4" name="Group 63"/>
          <p:cNvGrpSpPr/>
          <p:nvPr/>
        </p:nvGrpSpPr>
        <p:grpSpPr>
          <a:xfrm>
            <a:off x="2930309" y="4712185"/>
            <a:ext cx="1393587" cy="1486953"/>
            <a:chOff x="2031166" y="4080112"/>
            <a:chExt cx="1393587" cy="1486953"/>
          </a:xfrm>
        </p:grpSpPr>
        <p:pic>
          <p:nvPicPr>
            <p:cNvPr id="65" name="Picture 7" descr="C:\Users\dbrown\AppData\Local\Microsoft\Windows\Temporary Internet Files\Content.IE5\KF2NXEFX\MC900442141[1]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rgbClr val="9BBB59">
                  <a:shade val="45000"/>
                  <a:satMod val="135000"/>
                </a:srgb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7650" y="4080112"/>
              <a:ext cx="92062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6" name="Rectangle 65"/>
            <p:cNvSpPr/>
            <p:nvPr/>
          </p:nvSpPr>
          <p:spPr>
            <a:xfrm>
              <a:off x="2031166" y="5105400"/>
              <a:ext cx="139358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4BACC6">
                      <a:lumMod val="50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</a:rPr>
                <a:t>Revise</a:t>
              </a: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6425404" y="4701020"/>
            <a:ext cx="1233030" cy="1509280"/>
            <a:chOff x="4921008" y="4057785"/>
            <a:chExt cx="1233030" cy="1509280"/>
          </a:xfrm>
        </p:grpSpPr>
        <p:grpSp>
          <p:nvGrpSpPr>
            <p:cNvPr id="68" name="Group 67"/>
            <p:cNvGrpSpPr/>
            <p:nvPr/>
          </p:nvGrpSpPr>
          <p:grpSpPr>
            <a:xfrm>
              <a:off x="4921008" y="4057785"/>
              <a:ext cx="1233030" cy="1509280"/>
              <a:chOff x="4921008" y="4057785"/>
              <a:chExt cx="1233030" cy="1509280"/>
            </a:xfrm>
          </p:grpSpPr>
          <p:sp>
            <p:nvSpPr>
              <p:cNvPr id="70" name="Oval 69"/>
              <p:cNvSpPr/>
              <p:nvPr/>
            </p:nvSpPr>
            <p:spPr>
              <a:xfrm>
                <a:off x="5080322" y="4057785"/>
                <a:ext cx="914400" cy="914400"/>
              </a:xfrm>
              <a:prstGeom prst="ellipse">
                <a:avLst/>
              </a:prstGeom>
              <a:gradFill rotWithShape="1">
                <a:gsLst>
                  <a:gs pos="0">
                    <a:srgbClr val="9BBB59">
                      <a:shade val="51000"/>
                      <a:satMod val="130000"/>
                    </a:srgbClr>
                  </a:gs>
                  <a:gs pos="80000">
                    <a:srgbClr val="9BBB59">
                      <a:shade val="93000"/>
                      <a:satMod val="130000"/>
                    </a:srgbClr>
                  </a:gs>
                  <a:gs pos="100000">
                    <a:srgbClr val="9BBB59">
                      <a:shade val="94000"/>
                      <a:satMod val="135000"/>
                    </a:srgbClr>
                  </a:gs>
                </a:gsLst>
                <a:lin ang="16200000" scaled="0"/>
              </a:gradFill>
              <a:ln w="9525" cap="flat" cmpd="sng" algn="ctr">
                <a:solidFill>
                  <a:srgbClr val="9BBB59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4921008" y="5105400"/>
                <a:ext cx="123303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4BACC6">
                        <a:lumMod val="50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</a:rPr>
                  <a:t>Share</a:t>
                </a:r>
              </a:p>
            </p:txBody>
          </p:sp>
        </p:grpSp>
        <p:pic>
          <p:nvPicPr>
            <p:cNvPr id="69" name="Picture 3" descr="C:\Users\dbrown\AppData\Local\Microsoft\Windows\Temporary Internet Files\Content.IE5\8T4M9UZ3\MC900441960[1].wmf"/>
            <p:cNvPicPr>
              <a:picLocks noChangeAspect="1" noChangeArrowheads="1"/>
            </p:cNvPicPr>
            <p:nvPr/>
          </p:nvPicPr>
          <p:blipFill>
            <a:blip r:embed="rId5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4623" y="4425810"/>
              <a:ext cx="685800" cy="223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2" name="Group 71"/>
          <p:cNvGrpSpPr/>
          <p:nvPr/>
        </p:nvGrpSpPr>
        <p:grpSpPr>
          <a:xfrm>
            <a:off x="4692412" y="4712185"/>
            <a:ext cx="1364476" cy="1486953"/>
            <a:chOff x="3473335" y="4080112"/>
            <a:chExt cx="1364476" cy="1486953"/>
          </a:xfrm>
        </p:grpSpPr>
        <p:sp>
          <p:nvSpPr>
            <p:cNvPr id="73" name="Rectangle 72"/>
            <p:cNvSpPr/>
            <p:nvPr/>
          </p:nvSpPr>
          <p:spPr>
            <a:xfrm>
              <a:off x="3473335" y="5105400"/>
              <a:ext cx="136447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4BACC6">
                      <a:lumMod val="50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</a:rPr>
                <a:t>Remix</a:t>
              </a:r>
            </a:p>
          </p:txBody>
        </p:sp>
        <p:pic>
          <p:nvPicPr>
            <p:cNvPr id="74" name="Picture 4" descr="C:\Users\dbrown\AppData\Local\Microsoft\Windows\Temporary Internet Files\Content.IE5\4WYSVCIS\MC900431522[1].png"/>
            <p:cNvPicPr>
              <a:picLocks noChangeAspect="1" noChangeArrowheads="1"/>
            </p:cNvPicPr>
            <p:nvPr/>
          </p:nvPicPr>
          <p:blipFill>
            <a:blip r:embed="rId6">
              <a:duotone>
                <a:prstClr val="black"/>
                <a:srgbClr val="9BBB59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8373" y="4080112"/>
              <a:ext cx="91440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4553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 txBox="1">
            <a:spLocks/>
          </p:cNvSpPr>
          <p:nvPr/>
        </p:nvSpPr>
        <p:spPr>
          <a:xfrm>
            <a:off x="681486" y="1664374"/>
            <a:ext cx="7940694" cy="1878927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Use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Explicit Strategy Instruction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to develop learners’ skills and to engage them in thinking about how to perform complex tasks.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757686" y="4590063"/>
            <a:ext cx="1756914" cy="914400"/>
            <a:chOff x="757686" y="3317522"/>
            <a:chExt cx="1756914" cy="914400"/>
          </a:xfrm>
        </p:grpSpPr>
        <p:sp>
          <p:nvSpPr>
            <p:cNvPr id="8" name="Content Placeholder 2"/>
            <p:cNvSpPr txBox="1">
              <a:spLocks/>
            </p:cNvSpPr>
            <p:nvPr/>
          </p:nvSpPr>
          <p:spPr>
            <a:xfrm>
              <a:off x="1293243" y="3317522"/>
              <a:ext cx="457200" cy="457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indent="0" algn="ctr">
                <a:spcBef>
                  <a:spcPct val="20000"/>
                </a:spcBef>
                <a:buFont typeface="Arial" panose="020B0604020202020204" pitchFamily="34" charset="0"/>
                <a:buNone/>
                <a:defRPr sz="3200" b="1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dk1"/>
                  </a:solidFill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dk1"/>
                  </a:solidFill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dk1"/>
                  </a:solidFill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dk1"/>
                  </a:solidFill>
                </a:defRPr>
              </a:lvl5pPr>
              <a:lvl6pPr marL="25146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6pPr>
              <a:lvl7pPr marL="29718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7pPr>
              <a:lvl8pPr marL="3429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8pPr>
              <a:lvl9pPr marL="3886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9pPr>
            </a:lstStyle>
            <a:p>
              <a:pPr algn="l"/>
              <a:endParaRPr lang="en-US" sz="2400" dirty="0"/>
            </a:p>
          </p:txBody>
        </p:sp>
        <p:sp>
          <p:nvSpPr>
            <p:cNvPr id="11" name="Content Placeholder 2"/>
            <p:cNvSpPr txBox="1">
              <a:spLocks/>
            </p:cNvSpPr>
            <p:nvPr/>
          </p:nvSpPr>
          <p:spPr>
            <a:xfrm>
              <a:off x="757686" y="3774722"/>
              <a:ext cx="1756914" cy="4572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2400" b="1" dirty="0" smtClean="0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rPr>
                <a:t>Explain</a:t>
              </a:r>
              <a:endParaRPr lang="en-US" sz="2400" b="1" dirty="0">
                <a:solidFill>
                  <a:schemeClr val="accent5">
                    <a:lumMod val="75000"/>
                  </a:schemeClr>
                </a:solidFill>
                <a:latin typeface="Rockwell Extra Bold" panose="02060903040505020403" pitchFamily="18" charset="0"/>
              </a:endParaRPr>
            </a:p>
          </p:txBody>
        </p:sp>
        <p:sp>
          <p:nvSpPr>
            <p:cNvPr id="13" name="Content Placeholder 2"/>
            <p:cNvSpPr txBox="1">
              <a:spLocks/>
            </p:cNvSpPr>
            <p:nvPr/>
          </p:nvSpPr>
          <p:spPr>
            <a:xfrm>
              <a:off x="1338963" y="3408962"/>
              <a:ext cx="365760" cy="36576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4800" b="1" dirty="0" smtClean="0">
                  <a:solidFill>
                    <a:schemeClr val="accent6">
                      <a:lumMod val="75000"/>
                    </a:schemeClr>
                  </a:solidFill>
                  <a:latin typeface="Rockwell Extra Bold" panose="02060903040505020403" pitchFamily="18" charset="0"/>
                </a:rPr>
                <a:t>1</a:t>
              </a:r>
              <a:endParaRPr lang="en-US" sz="4800" b="1" dirty="0">
                <a:solidFill>
                  <a:schemeClr val="accent6">
                    <a:lumMod val="75000"/>
                  </a:schemeClr>
                </a:solidFill>
                <a:latin typeface="Rockwell Extra Bold" panose="02060903040505020403" pitchFamily="18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3122438" y="4590063"/>
            <a:ext cx="1144762" cy="914400"/>
            <a:chOff x="3122438" y="3317522"/>
            <a:chExt cx="1144762" cy="914400"/>
          </a:xfrm>
        </p:grpSpPr>
        <p:sp>
          <p:nvSpPr>
            <p:cNvPr id="15" name="Content Placeholder 2"/>
            <p:cNvSpPr txBox="1">
              <a:spLocks/>
            </p:cNvSpPr>
            <p:nvPr/>
          </p:nvSpPr>
          <p:spPr>
            <a:xfrm>
              <a:off x="3122438" y="3774722"/>
              <a:ext cx="1144762" cy="4572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2400" b="1" dirty="0" smtClean="0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rPr>
                <a:t>I Do</a:t>
              </a:r>
              <a:endParaRPr lang="en-US" sz="2400" b="1" dirty="0">
                <a:solidFill>
                  <a:schemeClr val="accent5">
                    <a:lumMod val="75000"/>
                  </a:schemeClr>
                </a:solidFill>
                <a:latin typeface="Rockwell Extra Bold" panose="02060903040505020403" pitchFamily="18" charset="0"/>
              </a:endParaRPr>
            </a:p>
          </p:txBody>
        </p:sp>
        <p:sp>
          <p:nvSpPr>
            <p:cNvPr id="36" name="Content Placeholder 2"/>
            <p:cNvSpPr txBox="1">
              <a:spLocks/>
            </p:cNvSpPr>
            <p:nvPr/>
          </p:nvSpPr>
          <p:spPr>
            <a:xfrm>
              <a:off x="3330278" y="3317522"/>
              <a:ext cx="457200" cy="457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indent="0" algn="ctr">
                <a:spcBef>
                  <a:spcPct val="20000"/>
                </a:spcBef>
                <a:buFont typeface="Arial" panose="020B0604020202020204" pitchFamily="34" charset="0"/>
                <a:buNone/>
                <a:defRPr sz="3200" b="1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dk1"/>
                  </a:solidFill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dk1"/>
                  </a:solidFill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dk1"/>
                  </a:solidFill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dk1"/>
                  </a:solidFill>
                </a:defRPr>
              </a:lvl5pPr>
              <a:lvl6pPr marL="25146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6pPr>
              <a:lvl7pPr marL="29718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7pPr>
              <a:lvl8pPr marL="3429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8pPr>
              <a:lvl9pPr marL="3886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9pPr>
            </a:lstStyle>
            <a:p>
              <a:pPr algn="l"/>
              <a:endParaRPr lang="en-US" sz="2400" dirty="0"/>
            </a:p>
          </p:txBody>
        </p:sp>
        <p:sp>
          <p:nvSpPr>
            <p:cNvPr id="37" name="Content Placeholder 2"/>
            <p:cNvSpPr txBox="1">
              <a:spLocks/>
            </p:cNvSpPr>
            <p:nvPr/>
          </p:nvSpPr>
          <p:spPr>
            <a:xfrm>
              <a:off x="3375998" y="3408962"/>
              <a:ext cx="365760" cy="36576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4800" b="1" dirty="0" smtClean="0">
                  <a:solidFill>
                    <a:schemeClr val="accent6">
                      <a:lumMod val="75000"/>
                    </a:schemeClr>
                  </a:solidFill>
                  <a:latin typeface="Rockwell Extra Bold" panose="02060903040505020403" pitchFamily="18" charset="0"/>
                </a:rPr>
                <a:t>2</a:t>
              </a:r>
              <a:endParaRPr lang="en-US" sz="4800" b="1" dirty="0">
                <a:solidFill>
                  <a:schemeClr val="accent6">
                    <a:lumMod val="75000"/>
                  </a:schemeClr>
                </a:solidFill>
                <a:latin typeface="Rockwell Extra Bold" panose="02060903040505020403" pitchFamily="18" charset="0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4897595" y="4590063"/>
            <a:ext cx="1372751" cy="914400"/>
            <a:chOff x="4897593" y="3317522"/>
            <a:chExt cx="1372751" cy="914400"/>
          </a:xfrm>
        </p:grpSpPr>
        <p:sp>
          <p:nvSpPr>
            <p:cNvPr id="16" name="Content Placeholder 2"/>
            <p:cNvSpPr txBox="1">
              <a:spLocks/>
            </p:cNvSpPr>
            <p:nvPr/>
          </p:nvSpPr>
          <p:spPr>
            <a:xfrm>
              <a:off x="4897593" y="3774722"/>
              <a:ext cx="1372751" cy="4572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2400" b="1" dirty="0" smtClean="0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rPr>
                <a:t>We Do</a:t>
              </a:r>
              <a:endParaRPr lang="en-US" sz="2400" b="1" dirty="0">
                <a:solidFill>
                  <a:schemeClr val="accent5">
                    <a:lumMod val="75000"/>
                  </a:schemeClr>
                </a:solidFill>
                <a:latin typeface="Rockwell Extra Bold" panose="02060903040505020403" pitchFamily="18" charset="0"/>
              </a:endParaRPr>
            </a:p>
          </p:txBody>
        </p:sp>
        <p:sp>
          <p:nvSpPr>
            <p:cNvPr id="38" name="Content Placeholder 2"/>
            <p:cNvSpPr txBox="1">
              <a:spLocks/>
            </p:cNvSpPr>
            <p:nvPr/>
          </p:nvSpPr>
          <p:spPr>
            <a:xfrm>
              <a:off x="5355368" y="3317522"/>
              <a:ext cx="457200" cy="457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indent="0" algn="ctr">
                <a:spcBef>
                  <a:spcPct val="20000"/>
                </a:spcBef>
                <a:buFont typeface="Arial" panose="020B0604020202020204" pitchFamily="34" charset="0"/>
                <a:buNone/>
                <a:defRPr sz="3200" b="1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dk1"/>
                  </a:solidFill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dk1"/>
                  </a:solidFill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dk1"/>
                  </a:solidFill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dk1"/>
                  </a:solidFill>
                </a:defRPr>
              </a:lvl5pPr>
              <a:lvl6pPr marL="25146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6pPr>
              <a:lvl7pPr marL="29718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7pPr>
              <a:lvl8pPr marL="3429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8pPr>
              <a:lvl9pPr marL="3886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9pPr>
            </a:lstStyle>
            <a:p>
              <a:pPr algn="l"/>
              <a:endParaRPr lang="en-US" sz="2400" dirty="0"/>
            </a:p>
          </p:txBody>
        </p:sp>
        <p:sp>
          <p:nvSpPr>
            <p:cNvPr id="39" name="Content Placeholder 2"/>
            <p:cNvSpPr txBox="1">
              <a:spLocks/>
            </p:cNvSpPr>
            <p:nvPr/>
          </p:nvSpPr>
          <p:spPr>
            <a:xfrm>
              <a:off x="5401088" y="3408962"/>
              <a:ext cx="365760" cy="36576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4800" b="1" dirty="0" smtClean="0">
                  <a:solidFill>
                    <a:schemeClr val="accent6">
                      <a:lumMod val="75000"/>
                    </a:schemeClr>
                  </a:solidFill>
                  <a:latin typeface="Rockwell Extra Bold" panose="02060903040505020403" pitchFamily="18" charset="0"/>
                </a:rPr>
                <a:t>3</a:t>
              </a:r>
              <a:endParaRPr lang="en-US" sz="4800" b="1" dirty="0">
                <a:solidFill>
                  <a:schemeClr val="accent6">
                    <a:lumMod val="75000"/>
                  </a:schemeClr>
                </a:solidFill>
                <a:latin typeface="Rockwell Extra Bold" panose="02060903040505020403" pitchFamily="18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7139701" y="4549140"/>
            <a:ext cx="1482481" cy="914400"/>
            <a:chOff x="7139699" y="3317522"/>
            <a:chExt cx="1482481" cy="914400"/>
          </a:xfrm>
        </p:grpSpPr>
        <p:sp>
          <p:nvSpPr>
            <p:cNvPr id="17" name="Content Placeholder 2"/>
            <p:cNvSpPr txBox="1">
              <a:spLocks/>
            </p:cNvSpPr>
            <p:nvPr/>
          </p:nvSpPr>
          <p:spPr>
            <a:xfrm>
              <a:off x="7139699" y="3774722"/>
              <a:ext cx="1482481" cy="4572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2400" b="1" dirty="0" smtClean="0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rPr>
                <a:t>You Do</a:t>
              </a:r>
              <a:endParaRPr lang="en-US" sz="2400" b="1" dirty="0">
                <a:solidFill>
                  <a:schemeClr val="accent5">
                    <a:lumMod val="75000"/>
                  </a:schemeClr>
                </a:solidFill>
                <a:latin typeface="Rockwell Extra Bold" panose="02060903040505020403" pitchFamily="18" charset="0"/>
              </a:endParaRPr>
            </a:p>
          </p:txBody>
        </p:sp>
        <p:sp>
          <p:nvSpPr>
            <p:cNvPr id="40" name="Content Placeholder 2"/>
            <p:cNvSpPr txBox="1">
              <a:spLocks/>
            </p:cNvSpPr>
            <p:nvPr/>
          </p:nvSpPr>
          <p:spPr>
            <a:xfrm>
              <a:off x="7652339" y="3317522"/>
              <a:ext cx="457200" cy="457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indent="0" algn="ctr">
                <a:spcBef>
                  <a:spcPct val="20000"/>
                </a:spcBef>
                <a:buFont typeface="Arial" panose="020B0604020202020204" pitchFamily="34" charset="0"/>
                <a:buNone/>
                <a:defRPr sz="3200" b="1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dk1"/>
                  </a:solidFill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dk1"/>
                  </a:solidFill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dk1"/>
                  </a:solidFill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dk1"/>
                  </a:solidFill>
                </a:defRPr>
              </a:lvl5pPr>
              <a:lvl6pPr marL="25146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6pPr>
              <a:lvl7pPr marL="29718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7pPr>
              <a:lvl8pPr marL="3429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8pPr>
              <a:lvl9pPr marL="3886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9pPr>
            </a:lstStyle>
            <a:p>
              <a:pPr algn="l"/>
              <a:endParaRPr lang="en-US" sz="2400" dirty="0"/>
            </a:p>
          </p:txBody>
        </p:sp>
        <p:sp>
          <p:nvSpPr>
            <p:cNvPr id="41" name="Content Placeholder 2"/>
            <p:cNvSpPr txBox="1">
              <a:spLocks/>
            </p:cNvSpPr>
            <p:nvPr/>
          </p:nvSpPr>
          <p:spPr>
            <a:xfrm>
              <a:off x="7698059" y="3408962"/>
              <a:ext cx="365760" cy="36576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4800" b="1" dirty="0" smtClean="0">
                  <a:solidFill>
                    <a:schemeClr val="accent6">
                      <a:lumMod val="75000"/>
                    </a:schemeClr>
                  </a:solidFill>
                  <a:latin typeface="Rockwell Extra Bold" panose="02060903040505020403" pitchFamily="18" charset="0"/>
                </a:rPr>
                <a:t>4</a:t>
              </a:r>
              <a:endParaRPr lang="en-US" sz="4800" b="1" dirty="0">
                <a:solidFill>
                  <a:schemeClr val="accent6">
                    <a:lumMod val="75000"/>
                  </a:schemeClr>
                </a:solidFill>
                <a:latin typeface="Rockwell Extra Bold" panose="02060903040505020403" pitchFamily="18" charset="0"/>
              </a:endParaRPr>
            </a:p>
          </p:txBody>
        </p:sp>
      </p:grpSp>
      <p:sp>
        <p:nvSpPr>
          <p:cNvPr id="48" name="Curved Up Arrow 47"/>
          <p:cNvSpPr/>
          <p:nvPr/>
        </p:nvSpPr>
        <p:spPr>
          <a:xfrm rot="21335075">
            <a:off x="1635360" y="5495876"/>
            <a:ext cx="2011680" cy="548640"/>
          </a:xfrm>
          <a:prstGeom prst="curved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Curved Down Arrow 48"/>
          <p:cNvSpPr/>
          <p:nvPr/>
        </p:nvSpPr>
        <p:spPr>
          <a:xfrm>
            <a:off x="3732343" y="3924300"/>
            <a:ext cx="2011680" cy="548640"/>
          </a:xfrm>
          <a:prstGeom prst="curved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Curved Up Arrow 50"/>
          <p:cNvSpPr/>
          <p:nvPr/>
        </p:nvSpPr>
        <p:spPr>
          <a:xfrm rot="21335075">
            <a:off x="5733134" y="5463964"/>
            <a:ext cx="2011680" cy="548640"/>
          </a:xfrm>
          <a:prstGeom prst="curved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2.1 I </a:t>
            </a:r>
            <a:r>
              <a:rPr lang="en-US" dirty="0" smtClean="0"/>
              <a:t>Do, We Do, You 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962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2.2 I </a:t>
            </a:r>
            <a:r>
              <a:rPr lang="en-US" dirty="0" smtClean="0"/>
              <a:t>Do, We Do, You Do</a:t>
            </a:r>
            <a:endParaRPr lang="en-US" dirty="0"/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886364" y="1054775"/>
            <a:ext cx="7471914" cy="64008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Explicit Strategy Instruction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4BACC6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38250" y="6343621"/>
            <a:ext cx="6667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</a:rPr>
              <a:t>Feedback to learners should be immediate and continuous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167510" y="1463326"/>
            <a:ext cx="4890964" cy="4544304"/>
            <a:chOff x="2167510" y="1137181"/>
            <a:chExt cx="4890964" cy="4881362"/>
          </a:xfrm>
        </p:grpSpPr>
        <p:sp>
          <p:nvSpPr>
            <p:cNvPr id="72" name="Circular Arrow 71"/>
            <p:cNvSpPr/>
            <p:nvPr/>
          </p:nvSpPr>
          <p:spPr>
            <a:xfrm rot="199029">
              <a:off x="2269513" y="1229582"/>
              <a:ext cx="4788961" cy="4788961"/>
            </a:xfrm>
            <a:prstGeom prst="circularArrow">
              <a:avLst>
                <a:gd name="adj1" fmla="val 4561"/>
                <a:gd name="adj2" fmla="val 336040"/>
                <a:gd name="adj3" fmla="val 2213866"/>
                <a:gd name="adj4" fmla="val 18614294"/>
                <a:gd name="adj5" fmla="val 6069"/>
              </a:avLst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C0504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sp>
        <p:sp>
          <p:nvSpPr>
            <p:cNvPr id="73" name="Circular Arrow 72"/>
            <p:cNvSpPr/>
            <p:nvPr/>
          </p:nvSpPr>
          <p:spPr>
            <a:xfrm rot="10999029">
              <a:off x="2167510" y="1137181"/>
              <a:ext cx="4788961" cy="4788961"/>
            </a:xfrm>
            <a:prstGeom prst="circularArrow">
              <a:avLst>
                <a:gd name="adj1" fmla="val 4561"/>
                <a:gd name="adj2" fmla="val 336040"/>
                <a:gd name="adj3" fmla="val 2213866"/>
                <a:gd name="adj4" fmla="val 18614294"/>
                <a:gd name="adj5" fmla="val 6069"/>
              </a:avLst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C0504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sp>
      </p:grpSp>
      <p:sp>
        <p:nvSpPr>
          <p:cNvPr id="49" name="Flowchart: Merge 48"/>
          <p:cNvSpPr/>
          <p:nvPr/>
        </p:nvSpPr>
        <p:spPr>
          <a:xfrm>
            <a:off x="4439441" y="2824312"/>
            <a:ext cx="365760" cy="182880"/>
          </a:xfrm>
          <a:prstGeom prst="flowChartMerge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Flowchart: Merge 49"/>
          <p:cNvSpPr/>
          <p:nvPr/>
        </p:nvSpPr>
        <p:spPr>
          <a:xfrm>
            <a:off x="4439441" y="4003775"/>
            <a:ext cx="365760" cy="182880"/>
          </a:xfrm>
          <a:prstGeom prst="flowChartMerge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Flowchart: Merge 50"/>
          <p:cNvSpPr/>
          <p:nvPr/>
        </p:nvSpPr>
        <p:spPr>
          <a:xfrm>
            <a:off x="4439441" y="5183237"/>
            <a:ext cx="365760" cy="182880"/>
          </a:xfrm>
          <a:prstGeom prst="flowChartMerge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3300469" y="4068941"/>
            <a:ext cx="2414533" cy="850305"/>
            <a:chOff x="3300467" y="3916540"/>
            <a:chExt cx="2414533" cy="850305"/>
          </a:xfrm>
        </p:grpSpPr>
        <p:sp>
          <p:nvSpPr>
            <p:cNvPr id="68" name="Content Placeholder 2"/>
            <p:cNvSpPr txBox="1">
              <a:spLocks/>
            </p:cNvSpPr>
            <p:nvPr/>
          </p:nvSpPr>
          <p:spPr>
            <a:xfrm>
              <a:off x="3520440" y="4126765"/>
              <a:ext cx="2194560" cy="640080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F79646"/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lIns="91440" tIns="45720" rIns="91440" bIns="45720" rtlCol="0" anchor="ctr">
              <a:normAutofit/>
            </a:bodyPr>
            <a:lstStyle>
              <a:lvl1pPr indent="0" algn="ctr">
                <a:spcBef>
                  <a:spcPct val="20000"/>
                </a:spcBef>
                <a:buFont typeface="Arial" panose="020B0604020202020204" pitchFamily="34" charset="0"/>
                <a:buNone/>
                <a:defRPr sz="3200" b="1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dk1"/>
                  </a:solidFill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dk1"/>
                  </a:solidFill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dk1"/>
                  </a:solidFill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dk1"/>
                  </a:solidFill>
                </a:defRPr>
              </a:lvl5pPr>
              <a:lvl6pPr marL="25146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6pPr>
              <a:lvl7pPr marL="29718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7pPr>
              <a:lvl8pPr marL="3429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8pPr>
              <a:lvl9pPr marL="3886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BACC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rPr>
                <a:t>We Do</a:t>
              </a:r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3300467" y="3916540"/>
              <a:ext cx="457200" cy="457200"/>
              <a:chOff x="5355368" y="3317522"/>
              <a:chExt cx="457200" cy="457200"/>
            </a:xfrm>
          </p:grpSpPr>
          <p:sp>
            <p:nvSpPr>
              <p:cNvPr id="70" name="Content Placeholder 2"/>
              <p:cNvSpPr txBox="1">
                <a:spLocks/>
              </p:cNvSpPr>
              <p:nvPr/>
            </p:nvSpPr>
            <p:spPr>
              <a:xfrm>
                <a:off x="5355368" y="3317522"/>
                <a:ext cx="457200" cy="457200"/>
              </a:xfrm>
              <a:prstGeom prst="ellipse">
                <a:avLst/>
              </a:prstGeom>
              <a:solidFill>
                <a:srgbClr val="F79646">
                  <a:lumMod val="20000"/>
                  <a:lumOff val="8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vert="horz" lIns="91440" tIns="45720" rIns="91440" bIns="45720" rtlCol="0" anchor="ctr">
                <a:normAutofit fontScale="77500" lnSpcReduction="20000"/>
              </a:bodyPr>
              <a:lstStyle>
                <a:lvl1pPr indent="0" algn="ctr">
                  <a:spcBef>
                    <a:spcPct val="20000"/>
                  </a:spcBef>
                  <a:buFont typeface="Arial" panose="020B0604020202020204" pitchFamily="34" charset="0"/>
                  <a:buNone/>
                  <a:defRPr sz="3200" b="1">
                    <a:solidFill>
                      <a:schemeClr val="accent5">
                        <a:lumMod val="75000"/>
                      </a:schemeClr>
                    </a:solidFill>
                    <a:latin typeface="Rockwell Extra Bold" panose="02060903040505020403" pitchFamily="18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dk1"/>
                    </a:solidFill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dk1"/>
                    </a:solidFill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dk1"/>
                    </a:solidFill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dk1"/>
                    </a:solidFill>
                  </a:defRPr>
                </a:lvl5pPr>
                <a:lvl6pPr marL="25146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6pPr>
                <a:lvl7pPr marL="29718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7pPr>
                <a:lvl8pPr marL="3429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8pPr>
                <a:lvl9pPr marL="38862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9pPr>
              </a:lstStyle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BACC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71" name="Content Placeholder 2"/>
              <p:cNvSpPr txBox="1">
                <a:spLocks/>
              </p:cNvSpPr>
              <p:nvPr/>
            </p:nvSpPr>
            <p:spPr>
              <a:xfrm>
                <a:off x="5401088" y="3408962"/>
                <a:ext cx="365760" cy="365760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vert="horz" lIns="91440" tIns="45720" rIns="91440" bIns="45720" rtlCol="0" anchor="ctr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4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964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rPr>
                  <a:t>3</a:t>
                </a:r>
                <a:endPara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53" name="Group 52"/>
          <p:cNvGrpSpPr/>
          <p:nvPr/>
        </p:nvGrpSpPr>
        <p:grpSpPr>
          <a:xfrm>
            <a:off x="3300467" y="5216992"/>
            <a:ext cx="2388654" cy="879008"/>
            <a:chOff x="3300467" y="5064592"/>
            <a:chExt cx="2388654" cy="879008"/>
          </a:xfrm>
        </p:grpSpPr>
        <p:sp>
          <p:nvSpPr>
            <p:cNvPr id="64" name="Content Placeholder 2"/>
            <p:cNvSpPr txBox="1">
              <a:spLocks/>
            </p:cNvSpPr>
            <p:nvPr/>
          </p:nvSpPr>
          <p:spPr>
            <a:xfrm>
              <a:off x="3494561" y="5303520"/>
              <a:ext cx="2194560" cy="640080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F79646"/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lIns="91440" tIns="45720" rIns="91440" bIns="45720" rtlCol="0" anchor="ctr">
              <a:normAutofit/>
            </a:bodyPr>
            <a:lstStyle>
              <a:lvl1pPr indent="0" algn="ctr">
                <a:spcBef>
                  <a:spcPct val="20000"/>
                </a:spcBef>
                <a:buFont typeface="Arial" panose="020B0604020202020204" pitchFamily="34" charset="0"/>
                <a:buNone/>
                <a:defRPr sz="3200" b="1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dk1"/>
                  </a:solidFill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dk1"/>
                  </a:solidFill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dk1"/>
                  </a:solidFill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dk1"/>
                  </a:solidFill>
                </a:defRPr>
              </a:lvl5pPr>
              <a:lvl6pPr marL="25146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6pPr>
              <a:lvl7pPr marL="29718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7pPr>
              <a:lvl8pPr marL="3429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8pPr>
              <a:lvl9pPr marL="3886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BACC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rPr>
                <a:t>You Do</a:t>
              </a:r>
            </a:p>
          </p:txBody>
        </p:sp>
        <p:grpSp>
          <p:nvGrpSpPr>
            <p:cNvPr id="65" name="Group 64"/>
            <p:cNvGrpSpPr/>
            <p:nvPr/>
          </p:nvGrpSpPr>
          <p:grpSpPr>
            <a:xfrm>
              <a:off x="3300467" y="5064592"/>
              <a:ext cx="457200" cy="457200"/>
              <a:chOff x="7652339" y="3317522"/>
              <a:chExt cx="457200" cy="457200"/>
            </a:xfrm>
          </p:grpSpPr>
          <p:sp>
            <p:nvSpPr>
              <p:cNvPr id="66" name="Content Placeholder 2"/>
              <p:cNvSpPr txBox="1">
                <a:spLocks/>
              </p:cNvSpPr>
              <p:nvPr/>
            </p:nvSpPr>
            <p:spPr>
              <a:xfrm>
                <a:off x="7652339" y="3317522"/>
                <a:ext cx="457200" cy="457200"/>
              </a:xfrm>
              <a:prstGeom prst="ellipse">
                <a:avLst/>
              </a:prstGeom>
              <a:solidFill>
                <a:srgbClr val="F79646">
                  <a:lumMod val="20000"/>
                  <a:lumOff val="8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vert="horz" lIns="91440" tIns="45720" rIns="91440" bIns="45720" rtlCol="0" anchor="ctr">
                <a:normAutofit fontScale="77500" lnSpcReduction="20000"/>
              </a:bodyPr>
              <a:lstStyle>
                <a:lvl1pPr indent="0" algn="ctr">
                  <a:spcBef>
                    <a:spcPct val="20000"/>
                  </a:spcBef>
                  <a:buFont typeface="Arial" panose="020B0604020202020204" pitchFamily="34" charset="0"/>
                  <a:buNone/>
                  <a:defRPr sz="3200" b="1">
                    <a:solidFill>
                      <a:schemeClr val="accent5">
                        <a:lumMod val="75000"/>
                      </a:schemeClr>
                    </a:solidFill>
                    <a:latin typeface="Rockwell Extra Bold" panose="02060903040505020403" pitchFamily="18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dk1"/>
                    </a:solidFill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dk1"/>
                    </a:solidFill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dk1"/>
                    </a:solidFill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dk1"/>
                    </a:solidFill>
                  </a:defRPr>
                </a:lvl5pPr>
                <a:lvl6pPr marL="25146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6pPr>
                <a:lvl7pPr marL="29718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7pPr>
                <a:lvl8pPr marL="3429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8pPr>
                <a:lvl9pPr marL="38862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9pPr>
              </a:lstStyle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BACC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67" name="Content Placeholder 2"/>
              <p:cNvSpPr txBox="1">
                <a:spLocks/>
              </p:cNvSpPr>
              <p:nvPr/>
            </p:nvSpPr>
            <p:spPr>
              <a:xfrm>
                <a:off x="7698059" y="3408962"/>
                <a:ext cx="365760" cy="365760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vert="horz" lIns="91440" tIns="45720" rIns="91440" bIns="45720" rtlCol="0" anchor="ctr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4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964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rPr>
                  <a:t>4</a:t>
                </a:r>
                <a:endPara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54" name="Group 53"/>
          <p:cNvGrpSpPr/>
          <p:nvPr/>
        </p:nvGrpSpPr>
        <p:grpSpPr>
          <a:xfrm>
            <a:off x="3300469" y="1813643"/>
            <a:ext cx="2414533" cy="792903"/>
            <a:chOff x="3300467" y="1661242"/>
            <a:chExt cx="2414533" cy="792903"/>
          </a:xfrm>
        </p:grpSpPr>
        <p:sp>
          <p:nvSpPr>
            <p:cNvPr id="60" name="Content Placeholder 2"/>
            <p:cNvSpPr txBox="1">
              <a:spLocks/>
            </p:cNvSpPr>
            <p:nvPr/>
          </p:nvSpPr>
          <p:spPr>
            <a:xfrm>
              <a:off x="3520440" y="1814065"/>
              <a:ext cx="2194560" cy="640080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F79646"/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lIns="91440" tIns="45720" rIns="91440" bIns="45720" rtlCol="0" anchor="ctr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4BACC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rPr>
                <a:t>Explain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Rockwell Extra Bold" panose="02060903040505020403" pitchFamily="18" charset="0"/>
                <a:ea typeface="+mn-ea"/>
                <a:cs typeface="+mn-cs"/>
              </a:endParaRP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3300467" y="1661242"/>
              <a:ext cx="457200" cy="457200"/>
              <a:chOff x="1293243" y="3317522"/>
              <a:chExt cx="457200" cy="457200"/>
            </a:xfrm>
          </p:grpSpPr>
          <p:sp>
            <p:nvSpPr>
              <p:cNvPr id="62" name="Content Placeholder 2"/>
              <p:cNvSpPr txBox="1">
                <a:spLocks/>
              </p:cNvSpPr>
              <p:nvPr/>
            </p:nvSpPr>
            <p:spPr>
              <a:xfrm>
                <a:off x="1293243" y="3317522"/>
                <a:ext cx="457200" cy="457200"/>
              </a:xfrm>
              <a:prstGeom prst="ellipse">
                <a:avLst/>
              </a:prstGeom>
              <a:solidFill>
                <a:srgbClr val="F79646">
                  <a:lumMod val="20000"/>
                  <a:lumOff val="8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vert="horz" lIns="91440" tIns="45720" rIns="91440" bIns="45720" rtlCol="0" anchor="ctr">
                <a:normAutofit fontScale="77500" lnSpcReduction="20000"/>
              </a:bodyPr>
              <a:lstStyle>
                <a:lvl1pPr indent="0" algn="ctr">
                  <a:spcBef>
                    <a:spcPct val="20000"/>
                  </a:spcBef>
                  <a:buFont typeface="Arial" panose="020B0604020202020204" pitchFamily="34" charset="0"/>
                  <a:buNone/>
                  <a:defRPr sz="3200" b="1">
                    <a:solidFill>
                      <a:schemeClr val="accent5">
                        <a:lumMod val="75000"/>
                      </a:schemeClr>
                    </a:solidFill>
                    <a:latin typeface="Rockwell Extra Bold" panose="02060903040505020403" pitchFamily="18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dk1"/>
                    </a:solidFill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dk1"/>
                    </a:solidFill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dk1"/>
                    </a:solidFill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dk1"/>
                    </a:solidFill>
                  </a:defRPr>
                </a:lvl5pPr>
                <a:lvl6pPr marL="25146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6pPr>
                <a:lvl7pPr marL="29718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7pPr>
                <a:lvl8pPr marL="3429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8pPr>
                <a:lvl9pPr marL="38862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9pPr>
              </a:lstStyle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BACC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63" name="Content Placeholder 2"/>
              <p:cNvSpPr txBox="1">
                <a:spLocks/>
              </p:cNvSpPr>
              <p:nvPr/>
            </p:nvSpPr>
            <p:spPr>
              <a:xfrm>
                <a:off x="1338963" y="3408962"/>
                <a:ext cx="365760" cy="365760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vert="horz" lIns="91440" tIns="45720" rIns="91440" bIns="45720" rtlCol="0" anchor="ctr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4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964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rPr>
                  <a:t>1</a:t>
                </a:r>
                <a:endPara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55" name="Group 54"/>
          <p:cNvGrpSpPr/>
          <p:nvPr/>
        </p:nvGrpSpPr>
        <p:grpSpPr>
          <a:xfrm>
            <a:off x="3300469" y="2940898"/>
            <a:ext cx="2414533" cy="792903"/>
            <a:chOff x="3300467" y="1661242"/>
            <a:chExt cx="2414533" cy="792903"/>
          </a:xfrm>
        </p:grpSpPr>
        <p:sp>
          <p:nvSpPr>
            <p:cNvPr id="56" name="Content Placeholder 2"/>
            <p:cNvSpPr txBox="1">
              <a:spLocks/>
            </p:cNvSpPr>
            <p:nvPr/>
          </p:nvSpPr>
          <p:spPr>
            <a:xfrm>
              <a:off x="3520440" y="1814065"/>
              <a:ext cx="2194560" cy="640080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F79646"/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lIns="91440" tIns="45720" rIns="91440" bIns="45720" rtlCol="0" anchor="ctr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4BACC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rPr>
                <a:t>I Do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Rockwell Extra Bold" panose="02060903040505020403" pitchFamily="18" charset="0"/>
                <a:ea typeface="+mn-ea"/>
                <a:cs typeface="+mn-cs"/>
              </a:endParaRPr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3300467" y="1661242"/>
              <a:ext cx="457200" cy="457200"/>
              <a:chOff x="1293243" y="3317522"/>
              <a:chExt cx="457200" cy="457200"/>
            </a:xfrm>
          </p:grpSpPr>
          <p:sp>
            <p:nvSpPr>
              <p:cNvPr id="58" name="Content Placeholder 2"/>
              <p:cNvSpPr txBox="1">
                <a:spLocks/>
              </p:cNvSpPr>
              <p:nvPr/>
            </p:nvSpPr>
            <p:spPr>
              <a:xfrm>
                <a:off x="1293243" y="3317522"/>
                <a:ext cx="457200" cy="457200"/>
              </a:xfrm>
              <a:prstGeom prst="ellipse">
                <a:avLst/>
              </a:prstGeom>
              <a:solidFill>
                <a:srgbClr val="F79646">
                  <a:lumMod val="20000"/>
                  <a:lumOff val="8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vert="horz" lIns="91440" tIns="45720" rIns="91440" bIns="45720" rtlCol="0" anchor="ctr">
                <a:normAutofit fontScale="77500" lnSpcReduction="20000"/>
              </a:bodyPr>
              <a:lstStyle>
                <a:lvl1pPr indent="0" algn="ctr">
                  <a:spcBef>
                    <a:spcPct val="20000"/>
                  </a:spcBef>
                  <a:buFont typeface="Arial" panose="020B0604020202020204" pitchFamily="34" charset="0"/>
                  <a:buNone/>
                  <a:defRPr sz="3200" b="1">
                    <a:solidFill>
                      <a:schemeClr val="accent5">
                        <a:lumMod val="75000"/>
                      </a:schemeClr>
                    </a:solidFill>
                    <a:latin typeface="Rockwell Extra Bold" panose="02060903040505020403" pitchFamily="18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dk1"/>
                    </a:solidFill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dk1"/>
                    </a:solidFill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dk1"/>
                    </a:solidFill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dk1"/>
                    </a:solidFill>
                  </a:defRPr>
                </a:lvl5pPr>
                <a:lvl6pPr marL="25146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6pPr>
                <a:lvl7pPr marL="29718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7pPr>
                <a:lvl8pPr marL="3429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8pPr>
                <a:lvl9pPr marL="38862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9pPr>
              </a:lstStyle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BACC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59" name="Content Placeholder 2"/>
              <p:cNvSpPr txBox="1">
                <a:spLocks/>
              </p:cNvSpPr>
              <p:nvPr/>
            </p:nvSpPr>
            <p:spPr>
              <a:xfrm>
                <a:off x="1338963" y="3408962"/>
                <a:ext cx="365760" cy="365760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vert="horz" lIns="91440" tIns="45720" rIns="91440" bIns="45720" rtlCol="0" anchor="ctr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4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964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rPr>
                  <a:t>2</a:t>
                </a:r>
                <a:endPara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0042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8.0&quot;&gt;&lt;object type=&quot;1&quot; unique_id=&quot;10001&quot;&gt;&lt;object type=&quot;2&quot; unique_id=&quot;12237&quot;&gt;&lt;object type=&quot;3&quot; unique_id=&quot;12241&quot;&gt;&lt;property id=&quot;20148&quot; value=&quot;5&quot;/&gt;&lt;property id=&quot;20300&quot; value=&quot;Slide 1 - &amp;quot;1.X Slide Number/Section reference here&amp;quot;&quot;/&gt;&lt;property id=&quot;20307&quot; value=&quot;262&quot;/&gt;&lt;/object&gt;&lt;/object&gt;&lt;object type=&quot;8&quot; unique_id=&quot;12247&quot;&gt;&lt;/object&gt;&lt;/object&gt;&lt;/database&gt;"/>
  <p:tag name="SECTOMILLISECCONVERTED" val="1"/>
  <p:tag name="ARTICULATE_PROJECT_OPEN" val="0"/>
</p:tagLst>
</file>

<file path=ppt/theme/theme1.xml><?xml version="1.0" encoding="utf-8"?>
<a:theme xmlns:a="http://schemas.openxmlformats.org/drawingml/2006/main" name="Storyline PresentationTemplate MF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FC779A06A19145BC6A8851ED68DFAF" ma:contentTypeVersion="1" ma:contentTypeDescription="Create a new document." ma:contentTypeScope="" ma:versionID="1827c793d9803675b49d1a97912f5259">
  <xsd:schema xmlns:xsd="http://www.w3.org/2001/XMLSchema" xmlns:xs="http://www.w3.org/2001/XMLSchema" xmlns:p="http://schemas.microsoft.com/office/2006/metadata/properties" xmlns:ns3="1b076c4f-9adb-4b37-bb71-570523b0cae1" targetNamespace="http://schemas.microsoft.com/office/2006/metadata/properties" ma:root="true" ma:fieldsID="eae57fd4f2d606ac81233a943751914d" ns3:_="">
    <xsd:import namespace="1b076c4f-9adb-4b37-bb71-570523b0cae1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076c4f-9adb-4b37-bb71-570523b0cae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5ACE24-23B3-490D-9F79-BCD20A35B24D}">
  <ds:schemaRefs>
    <ds:schemaRef ds:uri="http://schemas.microsoft.com/office/infopath/2007/PartnerControls"/>
    <ds:schemaRef ds:uri="http://purl.org/dc/dcmitype/"/>
    <ds:schemaRef ds:uri="http://schemas.microsoft.com/office/2006/metadata/properties"/>
    <ds:schemaRef ds:uri="http://purl.org/dc/terms/"/>
    <ds:schemaRef ds:uri="1b076c4f-9adb-4b37-bb71-570523b0cae1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3D8260C-296C-4DE4-847A-89080C33C1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076c4f-9adb-4b37-bb71-570523b0ca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C3F3421-DC95-49EF-B1E3-2AB4D0B5AE1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Storyline PresentationTemplate MF</Template>
  <TotalTime>250</TotalTime>
  <Words>975</Words>
  <Application>Microsoft Office PowerPoint</Application>
  <PresentationFormat>On-screen Show (4:3)</PresentationFormat>
  <Paragraphs>179</Paragraphs>
  <Slides>21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Storyline PresentationTemplate MF</vt:lpstr>
      <vt:lpstr>1.0 Introduction</vt:lpstr>
      <vt:lpstr>1.1 Preparing Learners</vt:lpstr>
      <vt:lpstr>1.2 Preparing Learners</vt:lpstr>
      <vt:lpstr>1.3 Preparing Learners</vt:lpstr>
      <vt:lpstr>1.3 Preparing Learners</vt:lpstr>
      <vt:lpstr>1.3 Preparing Learners</vt:lpstr>
      <vt:lpstr>2.0 Teaching Students Strategies</vt:lpstr>
      <vt:lpstr>2.1 I Do, We Do, You Do</vt:lpstr>
      <vt:lpstr>2.2 I Do, We Do, You Do</vt:lpstr>
      <vt:lpstr>2.3 I Do, We Do, You Do</vt:lpstr>
      <vt:lpstr>2.4 For Your Notes</vt:lpstr>
      <vt:lpstr>3.0 How to Differentiate with OER</vt:lpstr>
      <vt:lpstr>3.1 How to Differentiate with OER</vt:lpstr>
      <vt:lpstr>4.0 Your OER Toolkit</vt:lpstr>
      <vt:lpstr>4.0 Your OER Toolkit</vt:lpstr>
      <vt:lpstr>4.1 Your OER Toolkit</vt:lpstr>
      <vt:lpstr>5.0 Summary</vt:lpstr>
      <vt:lpstr>5.0 Summary</vt:lpstr>
      <vt:lpstr>5.0 Summary</vt:lpstr>
      <vt:lpstr>5.0 Summary</vt:lpstr>
      <vt:lpstr>5.1 Questions for Reflection</vt:lpstr>
    </vt:vector>
  </TitlesOfParts>
  <Company>American Institutes for Research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1.0 Introduction</dc:title>
  <dc:creator>Brown, Delphinia</dc:creator>
  <cp:keywords>oer;storyline;template</cp:keywords>
  <cp:lastModifiedBy>Brown, Delphinia</cp:lastModifiedBy>
  <cp:revision>22</cp:revision>
  <dcterms:created xsi:type="dcterms:W3CDTF">2014-12-13T15:44:22Z</dcterms:created>
  <dcterms:modified xsi:type="dcterms:W3CDTF">2014-12-16T01:10:53Z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0x01010071FC779A06A19145BC6A8851ED68DFAF</vt:lpwstr>
  </property>
</Properties>
</file>