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29"/>
  </p:notesMasterIdLst>
  <p:sldIdLst>
    <p:sldId id="258" r:id="rId5"/>
    <p:sldId id="259" r:id="rId6"/>
    <p:sldId id="288" r:id="rId7"/>
    <p:sldId id="260" r:id="rId8"/>
    <p:sldId id="285" r:id="rId9"/>
    <p:sldId id="283" r:id="rId10"/>
    <p:sldId id="276" r:id="rId11"/>
    <p:sldId id="287" r:id="rId12"/>
    <p:sldId id="263" r:id="rId13"/>
    <p:sldId id="264" r:id="rId14"/>
    <p:sldId id="265" r:id="rId15"/>
    <p:sldId id="266" r:id="rId16"/>
    <p:sldId id="277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175E8C"/>
    <a:srgbClr val="40426E"/>
    <a:srgbClr val="000000"/>
    <a:srgbClr val="8C9A72"/>
    <a:srgbClr val="EAEAEA"/>
    <a:srgbClr val="F8F8F8"/>
    <a:srgbClr val="2F3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4" autoAdjust="0"/>
    <p:restoredTop sz="65395" autoAdjust="0"/>
  </p:normalViewPr>
  <p:slideViewPr>
    <p:cSldViewPr snapToGrid="0">
      <p:cViewPr>
        <p:scale>
          <a:sx n="66" d="100"/>
          <a:sy n="66" d="100"/>
        </p:scale>
        <p:origin x="-163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593983-5D6D-4ED7-9822-74D282AE43F8}" type="doc">
      <dgm:prSet loTypeId="urn:microsoft.com/office/officeart/2005/8/layout/arrow3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AC3C1B3F-DA8F-4B52-8105-5CAF7B28E9F9}">
      <dgm:prSet phldrT="[Text]"/>
      <dgm:spPr/>
      <dgm:t>
        <a:bodyPr/>
        <a:lstStyle/>
        <a:p>
          <a:r>
            <a:rPr lang="en-US" b="0" dirty="0" smtClean="0">
              <a:latin typeface="Aharoni" panose="02010803020104030203" pitchFamily="2" charset="-79"/>
              <a:cs typeface="Aharoni" panose="02010803020104030203" pitchFamily="2" charset="-79"/>
            </a:rPr>
            <a:t>Quality</a:t>
          </a:r>
        </a:p>
        <a:p>
          <a:r>
            <a:rPr lang="en-US" b="0" dirty="0" smtClean="0">
              <a:latin typeface="Aharoni" panose="02010803020104030203" pitchFamily="2" charset="-79"/>
              <a:cs typeface="Aharoni" panose="02010803020104030203" pitchFamily="2" charset="-79"/>
            </a:rPr>
            <a:t>of instructional materials</a:t>
          </a:r>
          <a:endParaRPr lang="en-US" b="0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4F5DA596-DAA5-4E26-8635-16193749C28E}" type="parTrans" cxnId="{1C0A5DF0-2FDA-4421-98CC-2DF5A319CA4E}">
      <dgm:prSet/>
      <dgm:spPr/>
      <dgm:t>
        <a:bodyPr/>
        <a:lstStyle/>
        <a:p>
          <a:endParaRPr lang="en-US" b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FFBF00BD-B5CB-425B-A99A-22718380889B}" type="sibTrans" cxnId="{1C0A5DF0-2FDA-4421-98CC-2DF5A319CA4E}">
      <dgm:prSet/>
      <dgm:spPr/>
      <dgm:t>
        <a:bodyPr/>
        <a:lstStyle/>
        <a:p>
          <a:endParaRPr lang="en-US" b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38AF3A46-1AFD-4758-917F-5D3424D9FBB3}">
      <dgm:prSet phldrT="[Text]"/>
      <dgm:spPr/>
      <dgm:t>
        <a:bodyPr/>
        <a:lstStyle/>
        <a:p>
          <a:r>
            <a:rPr lang="en-US" b="0" dirty="0" smtClean="0">
              <a:latin typeface="Aharoni" panose="02010803020104030203" pitchFamily="2" charset="-79"/>
              <a:cs typeface="Aharoni" panose="02010803020104030203" pitchFamily="2" charset="-79"/>
            </a:rPr>
            <a:t>Suitability or fit for lesson goals and topic</a:t>
          </a:r>
          <a:endParaRPr lang="en-US" b="0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B07AEAA1-C7BF-410D-BB50-D5D26A661E8D}" type="parTrans" cxnId="{BA5ED051-8A09-4AD3-9DAD-8ECB5F4DC0AC}">
      <dgm:prSet/>
      <dgm:spPr/>
      <dgm:t>
        <a:bodyPr/>
        <a:lstStyle/>
        <a:p>
          <a:endParaRPr lang="en-US" b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466825A9-BF3B-464F-A381-D5752153E21C}" type="sibTrans" cxnId="{BA5ED051-8A09-4AD3-9DAD-8ECB5F4DC0AC}">
      <dgm:prSet/>
      <dgm:spPr/>
      <dgm:t>
        <a:bodyPr/>
        <a:lstStyle/>
        <a:p>
          <a:endParaRPr lang="en-US" b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41F5103F-98BE-4CFC-A2F3-714ECE0AA5CC}" type="pres">
      <dgm:prSet presAssocID="{EB593983-5D6D-4ED7-9822-74D282AE43F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806C88-516F-4696-A8C1-D0FBA7F694F9}" type="pres">
      <dgm:prSet presAssocID="{EB593983-5D6D-4ED7-9822-74D282AE43F8}" presName="divider" presStyleLbl="fgShp" presStyleIdx="0" presStyleCnt="1"/>
      <dgm:spPr/>
    </dgm:pt>
    <dgm:pt modelId="{9D98714D-9785-4E11-851C-6D19631C3D2F}" type="pres">
      <dgm:prSet presAssocID="{AC3C1B3F-DA8F-4B52-8105-5CAF7B28E9F9}" presName="downArrow" presStyleLbl="node1" presStyleIdx="0" presStyleCnt="2"/>
      <dgm:spPr/>
    </dgm:pt>
    <dgm:pt modelId="{E8D1E11C-BEF3-4415-AA09-0B471A937C87}" type="pres">
      <dgm:prSet presAssocID="{AC3C1B3F-DA8F-4B52-8105-5CAF7B28E9F9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67C7D4-D7C4-4619-AFD1-E44F2C19CB38}" type="pres">
      <dgm:prSet presAssocID="{38AF3A46-1AFD-4758-917F-5D3424D9FBB3}" presName="upArrow" presStyleLbl="node1" presStyleIdx="1" presStyleCnt="2"/>
      <dgm:spPr/>
    </dgm:pt>
    <dgm:pt modelId="{AC19DDA0-2CE8-4504-B504-422CB3DCB67D}" type="pres">
      <dgm:prSet presAssocID="{38AF3A46-1AFD-4758-917F-5D3424D9FBB3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0A5DF0-2FDA-4421-98CC-2DF5A319CA4E}" srcId="{EB593983-5D6D-4ED7-9822-74D282AE43F8}" destId="{AC3C1B3F-DA8F-4B52-8105-5CAF7B28E9F9}" srcOrd="0" destOrd="0" parTransId="{4F5DA596-DAA5-4E26-8635-16193749C28E}" sibTransId="{FFBF00BD-B5CB-425B-A99A-22718380889B}"/>
    <dgm:cxn modelId="{045098EF-999B-4640-9A31-5FF1D27CD538}" type="presOf" srcId="{EB593983-5D6D-4ED7-9822-74D282AE43F8}" destId="{41F5103F-98BE-4CFC-A2F3-714ECE0AA5CC}" srcOrd="0" destOrd="0" presId="urn:microsoft.com/office/officeart/2005/8/layout/arrow3"/>
    <dgm:cxn modelId="{BA5ED051-8A09-4AD3-9DAD-8ECB5F4DC0AC}" srcId="{EB593983-5D6D-4ED7-9822-74D282AE43F8}" destId="{38AF3A46-1AFD-4758-917F-5D3424D9FBB3}" srcOrd="1" destOrd="0" parTransId="{B07AEAA1-C7BF-410D-BB50-D5D26A661E8D}" sibTransId="{466825A9-BF3B-464F-A381-D5752153E21C}"/>
    <dgm:cxn modelId="{03B70C87-F0B9-42F7-A006-A7559D03FB12}" type="presOf" srcId="{AC3C1B3F-DA8F-4B52-8105-5CAF7B28E9F9}" destId="{E8D1E11C-BEF3-4415-AA09-0B471A937C87}" srcOrd="0" destOrd="0" presId="urn:microsoft.com/office/officeart/2005/8/layout/arrow3"/>
    <dgm:cxn modelId="{F9D69E0D-00F2-4EE4-9953-58B184A1D77E}" type="presOf" srcId="{38AF3A46-1AFD-4758-917F-5D3424D9FBB3}" destId="{AC19DDA0-2CE8-4504-B504-422CB3DCB67D}" srcOrd="0" destOrd="0" presId="urn:microsoft.com/office/officeart/2005/8/layout/arrow3"/>
    <dgm:cxn modelId="{E868591F-C6A3-45B4-9283-B30E0E135C0C}" type="presParOf" srcId="{41F5103F-98BE-4CFC-A2F3-714ECE0AA5CC}" destId="{66806C88-516F-4696-A8C1-D0FBA7F694F9}" srcOrd="0" destOrd="0" presId="urn:microsoft.com/office/officeart/2005/8/layout/arrow3"/>
    <dgm:cxn modelId="{AF33A510-2011-4E63-B6B1-576BBBB2AF93}" type="presParOf" srcId="{41F5103F-98BE-4CFC-A2F3-714ECE0AA5CC}" destId="{9D98714D-9785-4E11-851C-6D19631C3D2F}" srcOrd="1" destOrd="0" presId="urn:microsoft.com/office/officeart/2005/8/layout/arrow3"/>
    <dgm:cxn modelId="{44949138-B5D7-4C38-A427-276299C22C4D}" type="presParOf" srcId="{41F5103F-98BE-4CFC-A2F3-714ECE0AA5CC}" destId="{E8D1E11C-BEF3-4415-AA09-0B471A937C87}" srcOrd="2" destOrd="0" presId="urn:microsoft.com/office/officeart/2005/8/layout/arrow3"/>
    <dgm:cxn modelId="{EE66F71C-7137-4B5E-8FAF-75A112BCA85D}" type="presParOf" srcId="{41F5103F-98BE-4CFC-A2F3-714ECE0AA5CC}" destId="{3667C7D4-D7C4-4619-AFD1-E44F2C19CB38}" srcOrd="3" destOrd="0" presId="urn:microsoft.com/office/officeart/2005/8/layout/arrow3"/>
    <dgm:cxn modelId="{D9F3666F-7D1B-4F2B-A746-76C77D615019}" type="presParOf" srcId="{41F5103F-98BE-4CFC-A2F3-714ECE0AA5CC}" destId="{AC19DDA0-2CE8-4504-B504-422CB3DCB67D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06C88-516F-4696-A8C1-D0FBA7F694F9}">
      <dsp:nvSpPr>
        <dsp:cNvPr id="0" name=""/>
        <dsp:cNvSpPr/>
      </dsp:nvSpPr>
      <dsp:spPr>
        <a:xfrm rot="21300000">
          <a:off x="20005" y="1406465"/>
          <a:ext cx="7522839" cy="787518"/>
        </a:xfrm>
        <a:prstGeom prst="mathMinus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98714D-9785-4E11-851C-6D19631C3D2F}">
      <dsp:nvSpPr>
        <dsp:cNvPr id="0" name=""/>
        <dsp:cNvSpPr/>
      </dsp:nvSpPr>
      <dsp:spPr>
        <a:xfrm>
          <a:off x="907542" y="180022"/>
          <a:ext cx="2268855" cy="1440180"/>
        </a:xfrm>
        <a:prstGeom prst="downArrow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1E11C-BEF3-4415-AA09-0B471A937C87}">
      <dsp:nvSpPr>
        <dsp:cNvPr id="0" name=""/>
        <dsp:cNvSpPr/>
      </dsp:nvSpPr>
      <dsp:spPr>
        <a:xfrm>
          <a:off x="4008310" y="0"/>
          <a:ext cx="2420112" cy="1512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Quality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of instructional materials</a:t>
          </a:r>
          <a:endParaRPr lang="en-US" sz="2300" b="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008310" y="0"/>
        <a:ext cx="2420112" cy="1512189"/>
      </dsp:txXfrm>
    </dsp:sp>
    <dsp:sp modelId="{3667C7D4-D7C4-4619-AFD1-E44F2C19CB38}">
      <dsp:nvSpPr>
        <dsp:cNvPr id="0" name=""/>
        <dsp:cNvSpPr/>
      </dsp:nvSpPr>
      <dsp:spPr>
        <a:xfrm>
          <a:off x="4386453" y="1980247"/>
          <a:ext cx="2268855" cy="1440180"/>
        </a:xfrm>
        <a:prstGeom prst="upArrow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19DDA0-2CE8-4504-B504-422CB3DCB67D}">
      <dsp:nvSpPr>
        <dsp:cNvPr id="0" name=""/>
        <dsp:cNvSpPr/>
      </dsp:nvSpPr>
      <dsp:spPr>
        <a:xfrm>
          <a:off x="1134427" y="2088261"/>
          <a:ext cx="2420112" cy="15121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latin typeface="Aharoni" panose="02010803020104030203" pitchFamily="2" charset="-79"/>
              <a:cs typeface="Aharoni" panose="02010803020104030203" pitchFamily="2" charset="-79"/>
            </a:rPr>
            <a:t>Suitability or fit for lesson goals and topic</a:t>
          </a:r>
          <a:endParaRPr lang="en-US" sz="2300" b="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1134427" y="2088261"/>
        <a:ext cx="2420112" cy="1512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E2A31-18C2-4E48-8357-D4B85E050237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12855-A71E-45F0-8BD6-4A355FF12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8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7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326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49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44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44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369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736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061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475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894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26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31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518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0ED0F-3E75-478C-AAAC-589E2E7CFE13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50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3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3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1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1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1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64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D365-4D20-4939-96CC-EAE16B130D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64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Line Layout-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4DE-AB62-49E8-B678-888D70F7BE5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0216" y="208445"/>
            <a:ext cx="7886700" cy="3893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52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C9B0-BAB4-4CA9-82C4-5AEF1F560A90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2C2-4E2C-4A5E-9BE7-5644BD4DC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6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DC9B0-BAB4-4CA9-82C4-5AEF1F560A90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C2C2-4E2C-4A5E-9BE7-5644BD4DC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8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nnerBackgroun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795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D4DE-AB62-49E8-B678-888D70F7BE59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243402" y="250846"/>
            <a:ext cx="1666054" cy="3893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800" b="1" i="0" dirty="0" smtClean="0"/>
              <a:t>Open</a:t>
            </a:r>
            <a:r>
              <a:rPr lang="en-US" sz="1800" b="1" i="0" baseline="0" dirty="0" smtClean="0"/>
              <a:t> Math</a:t>
            </a:r>
          </a:p>
          <a:p>
            <a:pPr algn="r"/>
            <a:r>
              <a:rPr lang="en-US" sz="1800" b="1" i="0" baseline="0" dirty="0" smtClean="0"/>
              <a:t>Module 5</a:t>
            </a:r>
            <a:endParaRPr lang="en-US" sz="1800" b="1" i="0" dirty="0"/>
          </a:p>
        </p:txBody>
      </p:sp>
    </p:spTree>
    <p:extLst>
      <p:ext uri="{BB962C8B-B14F-4D97-AF65-F5344CB8AC3E}">
        <p14:creationId xmlns:p14="http://schemas.microsoft.com/office/powerpoint/2010/main" val="154020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7" r:id="rId2"/>
    <p:sldLayoutId id="21474836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1.0 Introduction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30270" y="3200400"/>
            <a:ext cx="735643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Tips to Identify the Right Materials for Your Lesson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06783" y="1744819"/>
            <a:ext cx="8180017" cy="1219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latin typeface="+mn-lt"/>
                <a:cs typeface="Perpetua"/>
              </a:rPr>
              <a:t>Module 5:</a:t>
            </a:r>
            <a:br>
              <a:rPr lang="en-US" sz="3200" dirty="0" smtClean="0">
                <a:latin typeface="+mn-lt"/>
                <a:cs typeface="Perpetua"/>
              </a:rPr>
            </a:br>
            <a:r>
              <a:rPr lang="en-US" sz="3200" dirty="0" smtClean="0">
                <a:latin typeface="+mn-lt"/>
                <a:cs typeface="Perpetua"/>
              </a:rPr>
              <a:t>Selecting OER for Math Instruction </a:t>
            </a:r>
            <a:endParaRPr lang="en-US" sz="3200" dirty="0">
              <a:latin typeface="+mn-lt"/>
              <a:cs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373108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2.2 Find Relevant OER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52550" y="1200150"/>
            <a:ext cx="67437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Insert Penny’s Search Video from Open Your Classroom Course (Course 1)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82940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dirty="0" smtClean="0"/>
              <a:t>2.3 Find Relevant OER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828100" y="1117930"/>
            <a:ext cx="7197521" cy="1342763"/>
            <a:chOff x="902107" y="1041732"/>
            <a:chExt cx="7197521" cy="1342763"/>
          </a:xfrm>
        </p:grpSpPr>
        <p:pic>
          <p:nvPicPr>
            <p:cNvPr id="9" name="Picture 2" descr="C:\Users\dbrown\AppData\Local\Microsoft\Windows\Temporary Internet Files\Content.IE5\FYVLI2JB\MC900436919[1]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175282">
              <a:off x="902107" y="1041732"/>
              <a:ext cx="1342763" cy="13427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itle 1"/>
            <p:cNvSpPr txBox="1">
              <a:spLocks/>
            </p:cNvSpPr>
            <p:nvPr/>
          </p:nvSpPr>
          <p:spPr>
            <a:xfrm>
              <a:off x="2166792" y="1373906"/>
              <a:ext cx="5932836" cy="77037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algn="l" defTabSz="9144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2400" b="1" kern="1200">
                  <a:solidFill>
                    <a:schemeClr val="bg1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sz="3200" dirty="0">
                  <a:solidFill>
                    <a:schemeClr val="accent5">
                      <a:lumMod val="5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Become an OER Magnet</a:t>
              </a:r>
            </a:p>
          </p:txBody>
        </p:sp>
      </p:grpSp>
      <p:sp>
        <p:nvSpPr>
          <p:cNvPr id="6" name="Content Placeholder 2"/>
          <p:cNvSpPr txBox="1">
            <a:spLocks/>
          </p:cNvSpPr>
          <p:nvPr/>
        </p:nvSpPr>
        <p:spPr>
          <a:xfrm>
            <a:off x="1005245" y="2933700"/>
            <a:ext cx="3383280" cy="17907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 smtClean="0"/>
              <a:t> Read blogs by OER creators and users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Join an open community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Become a follower on Pinterest and other social media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638413" y="2933700"/>
            <a:ext cx="3383280" cy="35814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 RSS feeds</a:t>
            </a:r>
          </a:p>
          <a:p>
            <a:r>
              <a:rPr lang="en-US" dirty="0" smtClean="0"/>
              <a:t>Set up subscriptions and auto alerts</a:t>
            </a:r>
          </a:p>
          <a:p>
            <a:r>
              <a:rPr lang="en-US" dirty="0" smtClean="0"/>
              <a:t>Add your email to OER mailing lists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69331" y="2304444"/>
            <a:ext cx="7380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a Network of Trusted OER Sources</a:t>
            </a:r>
          </a:p>
        </p:txBody>
      </p:sp>
    </p:spTree>
    <p:extLst>
      <p:ext uri="{BB962C8B-B14F-4D97-AF65-F5344CB8AC3E}">
        <p14:creationId xmlns:p14="http://schemas.microsoft.com/office/powerpoint/2010/main" val="123839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2.4 Find Relevant OER</a:t>
            </a:r>
            <a:endParaRPr lang="en-US" dirty="0"/>
          </a:p>
        </p:txBody>
      </p:sp>
      <p:pic>
        <p:nvPicPr>
          <p:cNvPr id="3093" name="Picture 21" descr="C:\Users\dbrown\AppData\Local\Microsoft\Windows\Temporary Internet Files\Content.IE5\FYVLI2JB\MP90043048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676400"/>
            <a:ext cx="43434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Content Placeholder 5"/>
          <p:cNvSpPr txBox="1">
            <a:spLocks/>
          </p:cNvSpPr>
          <p:nvPr/>
        </p:nvSpPr>
        <p:spPr>
          <a:xfrm>
            <a:off x="457200" y="2880519"/>
            <a:ext cx="3962400" cy="193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 smtClean="0"/>
              <a:t>Unfortunately, some excellent resources that you’d like to adapt won’t be open.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851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2.4 Find Relevant OER</a:t>
            </a:r>
            <a:endParaRPr lang="en-US" dirty="0"/>
          </a:p>
        </p:txBody>
      </p:sp>
      <p:pic>
        <p:nvPicPr>
          <p:cNvPr id="3101" name="Picture 29" descr="C:\Users\dbrown\AppData\Local\Microsoft\Windows\Temporary Internet Files\Content.IE5\BGFLH05W\MP900316779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411888"/>
            <a:ext cx="3657600" cy="240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Content Placeholder 5"/>
          <p:cNvSpPr txBox="1">
            <a:spLocks/>
          </p:cNvSpPr>
          <p:nvPr/>
        </p:nvSpPr>
        <p:spPr>
          <a:xfrm>
            <a:off x="457200" y="2648267"/>
            <a:ext cx="3962400" cy="19351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Ask creators of </a:t>
            </a:r>
          </a:p>
          <a:p>
            <a:pPr marL="0" indent="0">
              <a:buNone/>
            </a:pPr>
            <a:r>
              <a:rPr lang="en-US" sz="2800" dirty="0"/>
              <a:t>resources that you</a:t>
            </a:r>
          </a:p>
          <a:p>
            <a:pPr marL="0" indent="0">
              <a:buNone/>
            </a:pPr>
            <a:r>
              <a:rPr lang="en-US" sz="2800" dirty="0"/>
              <a:t>want to use to make </a:t>
            </a:r>
          </a:p>
          <a:p>
            <a:pPr marL="0" indent="0">
              <a:buNone/>
            </a:pPr>
            <a:r>
              <a:rPr lang="en-US" sz="2800" dirty="0"/>
              <a:t>them open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337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Determine OER Quality &amp; Fit for Your Lesson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5277653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OER you choose for your lesson should be high quality and suitable for the goals for the lesson.</a:t>
            </a:r>
            <a:endParaRPr lang="en-US" sz="2800" dirty="0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121370"/>
              </p:ext>
            </p:extLst>
          </p:nvPr>
        </p:nvGraphicFramePr>
        <p:xfrm>
          <a:off x="790575" y="1371600"/>
          <a:ext cx="7562850" cy="360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881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Determine </a:t>
            </a:r>
            <a:r>
              <a:rPr lang="en-US" dirty="0"/>
              <a:t>OER Quality &amp; Fit for Your Lesson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533400" y="1912708"/>
            <a:ext cx="8077200" cy="557893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Considerations as you review OER for your lesson: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1056636" y="2400982"/>
            <a:ext cx="7680960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Is </a:t>
            </a:r>
            <a:r>
              <a:rPr lang="en-US" dirty="0" smtClean="0"/>
              <a:t>the content relevant</a:t>
            </a:r>
            <a:r>
              <a:rPr lang="en-US" dirty="0" smtClean="0"/>
              <a:t>?</a:t>
            </a:r>
            <a:endParaRPr lang="en-US" sz="800" dirty="0" smtClean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1056636" y="3385912"/>
            <a:ext cx="7680960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Does </a:t>
            </a:r>
            <a:r>
              <a:rPr lang="en-US" dirty="0" smtClean="0"/>
              <a:t>the resource foster learning and engagement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1056636" y="4370842"/>
            <a:ext cx="7680960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Is </a:t>
            </a:r>
            <a:r>
              <a:rPr lang="en-US" dirty="0" smtClean="0"/>
              <a:t>the medium a usable one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1056636" y="5355771"/>
            <a:ext cx="7680960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smtClean="0"/>
              <a:t>is the quality of the OER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26866" y="2629582"/>
            <a:ext cx="457200" cy="457200"/>
            <a:chOff x="396240" y="2629582"/>
            <a:chExt cx="457200" cy="45720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396240" y="2629582"/>
              <a:ext cx="457200" cy="4572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441960" y="272102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1">
                      <a:lumMod val="50000"/>
                    </a:schemeClr>
                  </a:solidFill>
                  <a:latin typeface="Rockwell Extra Bold" panose="02060903040505020403" pitchFamily="18" charset="0"/>
                </a:rPr>
                <a:t>1</a:t>
              </a:r>
              <a:endParaRPr lang="en-US" sz="4800" b="1" dirty="0">
                <a:solidFill>
                  <a:schemeClr val="accent1">
                    <a:lumMod val="50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26866" y="3507696"/>
            <a:ext cx="457200" cy="457200"/>
            <a:chOff x="396240" y="2629582"/>
            <a:chExt cx="457200" cy="457200"/>
          </a:xfrm>
        </p:grpSpPr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396240" y="2629582"/>
              <a:ext cx="457200" cy="4572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15" name="Content Placeholder 2"/>
            <p:cNvSpPr txBox="1">
              <a:spLocks/>
            </p:cNvSpPr>
            <p:nvPr/>
          </p:nvSpPr>
          <p:spPr>
            <a:xfrm>
              <a:off x="441960" y="272102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1">
                      <a:lumMod val="50000"/>
                    </a:schemeClr>
                  </a:solidFill>
                  <a:latin typeface="Rockwell Extra Bold" panose="02060903040505020403" pitchFamily="18" charset="0"/>
                </a:rPr>
                <a:t>2</a:t>
              </a:r>
              <a:endParaRPr lang="en-US" sz="4800" b="1" dirty="0">
                <a:solidFill>
                  <a:schemeClr val="accent1">
                    <a:lumMod val="50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26866" y="4494667"/>
            <a:ext cx="457200" cy="457200"/>
            <a:chOff x="396240" y="2629582"/>
            <a:chExt cx="457200" cy="457200"/>
          </a:xfrm>
        </p:grpSpPr>
        <p:sp>
          <p:nvSpPr>
            <p:cNvPr id="17" name="Content Placeholder 2"/>
            <p:cNvSpPr txBox="1">
              <a:spLocks/>
            </p:cNvSpPr>
            <p:nvPr/>
          </p:nvSpPr>
          <p:spPr>
            <a:xfrm>
              <a:off x="396240" y="2629582"/>
              <a:ext cx="457200" cy="4572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18" name="Content Placeholder 2"/>
            <p:cNvSpPr txBox="1">
              <a:spLocks/>
            </p:cNvSpPr>
            <p:nvPr/>
          </p:nvSpPr>
          <p:spPr>
            <a:xfrm>
              <a:off x="441960" y="272102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1">
                      <a:lumMod val="50000"/>
                    </a:schemeClr>
                  </a:solidFill>
                  <a:latin typeface="Rockwell Extra Bold" panose="02060903040505020403" pitchFamily="18" charset="0"/>
                </a:rPr>
                <a:t>3</a:t>
              </a:r>
              <a:endParaRPr lang="en-US" sz="4800" b="1" dirty="0">
                <a:solidFill>
                  <a:schemeClr val="accent1">
                    <a:lumMod val="50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26866" y="5481639"/>
            <a:ext cx="457200" cy="457200"/>
            <a:chOff x="396240" y="2629582"/>
            <a:chExt cx="457200" cy="457200"/>
          </a:xfrm>
        </p:grpSpPr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396240" y="2629582"/>
              <a:ext cx="457200" cy="45720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 fontScale="77500" lnSpcReduction="20000"/>
            </a:bodyPr>
            <a:lstStyle>
              <a:lvl1pPr indent="0" algn="ctr">
                <a:spcBef>
                  <a:spcPct val="20000"/>
                </a:spcBef>
                <a:buFont typeface="Arial" panose="020B0604020202020204" pitchFamily="34" charset="0"/>
                <a:buNone/>
                <a:defRPr sz="3200" b="1">
                  <a:solidFill>
                    <a:schemeClr val="accent5">
                      <a:lumMod val="75000"/>
                    </a:schemeClr>
                  </a:solidFill>
                  <a:latin typeface="Rockwell Extra Bold" panose="02060903040505020403" pitchFamily="18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dk1"/>
                  </a:solidFill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dk1"/>
                  </a:solidFill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dk1"/>
                  </a:solidFill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dk1"/>
                  </a:solidFill>
                </a:defRPr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dk1"/>
                  </a:solidFill>
                </a:defRPr>
              </a:lvl9pPr>
            </a:lstStyle>
            <a:p>
              <a:pPr algn="l"/>
              <a:endParaRPr lang="en-US" sz="2400" dirty="0"/>
            </a:p>
          </p:txBody>
        </p:sp>
        <p:sp>
          <p:nvSpPr>
            <p:cNvPr id="21" name="Content Placeholder 2"/>
            <p:cNvSpPr txBox="1">
              <a:spLocks/>
            </p:cNvSpPr>
            <p:nvPr/>
          </p:nvSpPr>
          <p:spPr>
            <a:xfrm>
              <a:off x="441960" y="2721022"/>
              <a:ext cx="365760" cy="36576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sz="4800" b="1" dirty="0" smtClean="0">
                  <a:solidFill>
                    <a:schemeClr val="accent1">
                      <a:lumMod val="50000"/>
                    </a:schemeClr>
                  </a:solidFill>
                  <a:latin typeface="Rockwell Extra Bold" panose="02060903040505020403" pitchFamily="18" charset="0"/>
                </a:rPr>
                <a:t>4</a:t>
              </a:r>
              <a:endParaRPr lang="en-US" sz="4800" b="1" dirty="0">
                <a:solidFill>
                  <a:schemeClr val="accent1">
                    <a:lumMod val="50000"/>
                  </a:schemeClr>
                </a:solidFill>
                <a:latin typeface="Rockwell Extra Bold" panose="020609030405050204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8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 Determine </a:t>
            </a:r>
            <a:r>
              <a:rPr lang="en-US" dirty="0"/>
              <a:t>OER Quality &amp; Fit for Your Lesson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156" y="6131002"/>
            <a:ext cx="1263444" cy="445077"/>
          </a:xfrm>
          <a:prstGeom prst="rect">
            <a:avLst/>
          </a:prstGeom>
          <a:noFill/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381000" y="1440776"/>
            <a:ext cx="8229600" cy="49378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smtClean="0"/>
              <a:t>Achieve OER Evaluation Rubrics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I</a:t>
            </a:r>
            <a:r>
              <a:rPr lang="en-US" sz="2000" b="1" dirty="0" smtClean="0"/>
              <a:t>. </a:t>
            </a:r>
            <a:r>
              <a:rPr lang="en-US" sz="2000" dirty="0" smtClean="0"/>
              <a:t>Degree of Alignment to Standards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II. </a:t>
            </a:r>
            <a:r>
              <a:rPr lang="en-US" sz="2000" dirty="0" smtClean="0"/>
              <a:t>Quality of Explanation of the Subject Matter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III. </a:t>
            </a:r>
            <a:r>
              <a:rPr lang="en-US" sz="2000" dirty="0" smtClean="0"/>
              <a:t>Utility of Materials Designed to Support Teaching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IV.</a:t>
            </a:r>
            <a:r>
              <a:rPr lang="en-US" sz="2000" dirty="0" smtClean="0"/>
              <a:t> Quality of Assessment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V. </a:t>
            </a:r>
            <a:r>
              <a:rPr lang="en-US" sz="2000" dirty="0" smtClean="0"/>
              <a:t>Quality of Technological Interactivity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VI. </a:t>
            </a:r>
            <a:r>
              <a:rPr lang="en-US" sz="2000" dirty="0" smtClean="0"/>
              <a:t>Quality of Instructional Tasks and Practice Exercises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VII. </a:t>
            </a:r>
            <a:r>
              <a:rPr lang="en-US" sz="2000" dirty="0" smtClean="0"/>
              <a:t>Opportunities for Deeper Learning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Rubric VIII. </a:t>
            </a:r>
            <a:r>
              <a:rPr lang="en-US" sz="2000" dirty="0" smtClean="0"/>
              <a:t>Assurance of Accessibility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992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3.3 Determine </a:t>
            </a:r>
            <a:r>
              <a:rPr lang="en-US" dirty="0"/>
              <a:t>OER Quality &amp; Fit for Your Lesson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428749"/>
            <a:ext cx="8077200" cy="4906963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800" b="1" dirty="0">
                <a:solidFill>
                  <a:schemeClr val="accent5">
                    <a:lumMod val="50000"/>
                  </a:schemeClr>
                </a:solidFill>
              </a:rPr>
              <a:t>Achieve Rubrics can help to answer necessary questions about OER quality and suitability</a:t>
            </a:r>
          </a:p>
          <a:p>
            <a:r>
              <a:rPr lang="en-US" dirty="0" smtClean="0"/>
              <a:t>Is </a:t>
            </a:r>
            <a:r>
              <a:rPr lang="en-US" dirty="0" smtClean="0"/>
              <a:t>the content relevant?</a:t>
            </a:r>
          </a:p>
          <a:p>
            <a:pPr lvl="1"/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Rubrics I, II, II, IV</a:t>
            </a:r>
          </a:p>
          <a:p>
            <a:endParaRPr lang="en-US" sz="1000" dirty="0" smtClean="0"/>
          </a:p>
          <a:p>
            <a:r>
              <a:rPr lang="en-US" dirty="0" smtClean="0"/>
              <a:t>Does the resource foster learning and engagement?</a:t>
            </a:r>
          </a:p>
          <a:p>
            <a:pPr lvl="1"/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Rubrics V, VI, VII</a:t>
            </a:r>
          </a:p>
          <a:p>
            <a:endParaRPr lang="en-US" sz="900" dirty="0" smtClean="0"/>
          </a:p>
          <a:p>
            <a:r>
              <a:rPr lang="en-US" dirty="0" smtClean="0"/>
              <a:t>Is the medium a usable one?</a:t>
            </a:r>
          </a:p>
          <a:p>
            <a:pPr lvl="1"/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Rubrics II, V, VIII</a:t>
            </a:r>
          </a:p>
          <a:p>
            <a:endParaRPr lang="en-US" sz="900" dirty="0" smtClean="0"/>
          </a:p>
          <a:p>
            <a:r>
              <a:rPr lang="en-US" dirty="0" smtClean="0"/>
              <a:t>What is the quality of the OER?</a:t>
            </a:r>
          </a:p>
          <a:p>
            <a:pPr lvl="1"/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All Rubrics</a:t>
            </a:r>
          </a:p>
          <a:p>
            <a:pPr lvl="1"/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OER User Evaluations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19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5667" y="1710230"/>
            <a:ext cx="47978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Your Practices Worksheet</a:t>
            </a:r>
          </a:p>
          <a:p>
            <a:endParaRPr lang="en-US" sz="2800" dirty="0"/>
          </a:p>
          <a:p>
            <a:r>
              <a:rPr lang="en-US" sz="2800" dirty="0" smtClean="0"/>
              <a:t>Keep track of mathematical practices developed by OER</a:t>
            </a:r>
          </a:p>
          <a:p>
            <a:endParaRPr lang="en-US" sz="2800" dirty="0"/>
          </a:p>
          <a:p>
            <a:r>
              <a:rPr lang="en-US" sz="2800" dirty="0" smtClean="0"/>
              <a:t>Record what goals OER meets, other notes and additional materials required.</a:t>
            </a:r>
            <a:endParaRPr lang="en-US" sz="2800" dirty="0"/>
          </a:p>
          <a:p>
            <a:endParaRPr lang="en-US" sz="2800" dirty="0" smtClean="0"/>
          </a:p>
        </p:txBody>
      </p:sp>
      <p:pic>
        <p:nvPicPr>
          <p:cNvPr id="7172" name="Picture 4" descr="C:\Users\dbrown\AppData\Local\Microsoft\Windows\Temporary Internet Files\Content.IE5\BGFLH05W\MP900400979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21962"/>
            <a:ext cx="3661301" cy="457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3.4 Determine OER Quality &amp; Fit for Your Lesson</a:t>
            </a:r>
          </a:p>
        </p:txBody>
      </p:sp>
    </p:spTree>
    <p:extLst>
      <p:ext uri="{BB962C8B-B14F-4D97-AF65-F5344CB8AC3E}">
        <p14:creationId xmlns:p14="http://schemas.microsoft.com/office/powerpoint/2010/main" val="281602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8" name="Picture 16" descr="C:\Users\dbrown\AppData\Local\Microsoft\Windows\Temporary Internet Files\Content.IE5\BGFLH05W\MP9004309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456" y="1981200"/>
            <a:ext cx="3823543" cy="321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1844796"/>
            <a:ext cx="5486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Include your evaluations of  promising </a:t>
            </a:r>
            <a:r>
              <a:rPr lang="en-US" sz="3200" dirty="0" smtClean="0"/>
              <a:t>OER</a:t>
            </a:r>
            <a:endParaRPr lang="en-US" sz="3200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endParaRPr lang="en-US" sz="800" dirty="0" smtClean="0"/>
          </a:p>
          <a:p>
            <a:r>
              <a:rPr lang="en-US" sz="3200" dirty="0" smtClean="0"/>
              <a:t>Document your experiences using OER</a:t>
            </a:r>
          </a:p>
          <a:p>
            <a:endParaRPr lang="en-US" sz="800" dirty="0" smtClean="0"/>
          </a:p>
          <a:p>
            <a:endParaRPr lang="en-US" sz="800" dirty="0"/>
          </a:p>
          <a:p>
            <a:endParaRPr lang="en-US" sz="800" dirty="0" smtClean="0"/>
          </a:p>
          <a:p>
            <a:r>
              <a:rPr lang="en-US" sz="3200" dirty="0" smtClean="0"/>
              <a:t>Review your notes for patterns that may help with selection and search filtering </a:t>
            </a:r>
            <a:r>
              <a:rPr lang="en-US" sz="3200" dirty="0" smtClean="0"/>
              <a:t>criteria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685800" y="123825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Create  Your Personal OER Repository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Document and Report OER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7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d Oval" hidden="1"/>
          <p:cNvSpPr/>
          <p:nvPr/>
        </p:nvSpPr>
        <p:spPr>
          <a:xfrm>
            <a:off x="625929" y="4945083"/>
            <a:ext cx="381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1.1 One in a Million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1066800"/>
            <a:ext cx="9163050" cy="5657850"/>
            <a:chOff x="0" y="1066800"/>
            <a:chExt cx="9163050" cy="5657850"/>
          </a:xfrm>
        </p:grpSpPr>
        <p:sp>
          <p:nvSpPr>
            <p:cNvPr id="120" name="Oval 119"/>
            <p:cNvSpPr/>
            <p:nvPr/>
          </p:nvSpPr>
          <p:spPr>
            <a:xfrm>
              <a:off x="625929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7511148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8137077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3755574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3129645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877787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2503716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1251858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4381503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5007432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5633361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6259290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6885219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0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8763000" y="1609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625929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7511148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>
              <a:off x="8137077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755574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129645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1877787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2503716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1251858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4381503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5007432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>
              <a:off x="5633361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>
              <a:off x="6259290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6885219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0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8763000" y="2057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/>
            <p:nvPr/>
          </p:nvSpPr>
          <p:spPr>
            <a:xfrm>
              <a:off x="625929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7511148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8137077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3755574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/>
            <p:nvPr/>
          </p:nvSpPr>
          <p:spPr>
            <a:xfrm>
              <a:off x="3129645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1877787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2503716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/>
            <p:cNvSpPr/>
            <p:nvPr/>
          </p:nvSpPr>
          <p:spPr>
            <a:xfrm>
              <a:off x="1251858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/>
            <p:cNvSpPr/>
            <p:nvPr/>
          </p:nvSpPr>
          <p:spPr>
            <a:xfrm>
              <a:off x="4381503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>
            <a:xfrm>
              <a:off x="5007432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>
              <a:off x="5633361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/>
            <p:cNvSpPr/>
            <p:nvPr/>
          </p:nvSpPr>
          <p:spPr>
            <a:xfrm>
              <a:off x="6259290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/>
            <p:cNvSpPr/>
            <p:nvPr/>
          </p:nvSpPr>
          <p:spPr>
            <a:xfrm>
              <a:off x="6885219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/>
            <p:cNvSpPr/>
            <p:nvPr/>
          </p:nvSpPr>
          <p:spPr>
            <a:xfrm>
              <a:off x="0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/>
            <p:cNvSpPr/>
            <p:nvPr/>
          </p:nvSpPr>
          <p:spPr>
            <a:xfrm>
              <a:off x="8763000" y="2590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/>
            <p:cNvSpPr/>
            <p:nvPr/>
          </p:nvSpPr>
          <p:spPr>
            <a:xfrm>
              <a:off x="625929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/>
            <p:cNvSpPr/>
            <p:nvPr/>
          </p:nvSpPr>
          <p:spPr>
            <a:xfrm>
              <a:off x="7511148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8137077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/>
            <p:cNvSpPr/>
            <p:nvPr/>
          </p:nvSpPr>
          <p:spPr>
            <a:xfrm>
              <a:off x="3755574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/>
            <p:cNvSpPr/>
            <p:nvPr/>
          </p:nvSpPr>
          <p:spPr>
            <a:xfrm>
              <a:off x="3129645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/>
            <p:cNvSpPr/>
            <p:nvPr/>
          </p:nvSpPr>
          <p:spPr>
            <a:xfrm>
              <a:off x="1877787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/>
            <p:nvPr/>
          </p:nvSpPr>
          <p:spPr>
            <a:xfrm>
              <a:off x="2503716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/>
            <p:cNvSpPr/>
            <p:nvPr/>
          </p:nvSpPr>
          <p:spPr>
            <a:xfrm>
              <a:off x="1251858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Oval 172"/>
            <p:cNvSpPr/>
            <p:nvPr/>
          </p:nvSpPr>
          <p:spPr>
            <a:xfrm>
              <a:off x="4381503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/>
            <p:cNvSpPr/>
            <p:nvPr/>
          </p:nvSpPr>
          <p:spPr>
            <a:xfrm>
              <a:off x="5007432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/>
            <p:nvPr/>
          </p:nvSpPr>
          <p:spPr>
            <a:xfrm>
              <a:off x="5633361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/>
            <p:nvPr/>
          </p:nvSpPr>
          <p:spPr>
            <a:xfrm>
              <a:off x="6259290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/>
            <p:nvPr/>
          </p:nvSpPr>
          <p:spPr>
            <a:xfrm>
              <a:off x="6885219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/>
            <p:nvPr/>
          </p:nvSpPr>
          <p:spPr>
            <a:xfrm>
              <a:off x="0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/>
            <p:nvPr/>
          </p:nvSpPr>
          <p:spPr>
            <a:xfrm>
              <a:off x="8763000" y="1066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/>
            <p:nvPr/>
          </p:nvSpPr>
          <p:spPr>
            <a:xfrm>
              <a:off x="625929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/>
            <p:nvPr/>
          </p:nvSpPr>
          <p:spPr>
            <a:xfrm>
              <a:off x="7511148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>
              <a:off x="8137077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/>
            <p:nvPr/>
          </p:nvSpPr>
          <p:spPr>
            <a:xfrm>
              <a:off x="3755574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/>
            <p:nvPr/>
          </p:nvSpPr>
          <p:spPr>
            <a:xfrm>
              <a:off x="3129645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/>
            <p:nvPr/>
          </p:nvSpPr>
          <p:spPr>
            <a:xfrm>
              <a:off x="1877787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/>
            <p:nvPr/>
          </p:nvSpPr>
          <p:spPr>
            <a:xfrm>
              <a:off x="2503716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/>
            <p:nvPr/>
          </p:nvSpPr>
          <p:spPr>
            <a:xfrm>
              <a:off x="1251858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/>
            <p:nvPr/>
          </p:nvSpPr>
          <p:spPr>
            <a:xfrm>
              <a:off x="4381503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/>
            <p:nvPr/>
          </p:nvSpPr>
          <p:spPr>
            <a:xfrm>
              <a:off x="5007432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/>
            <p:nvPr/>
          </p:nvSpPr>
          <p:spPr>
            <a:xfrm>
              <a:off x="5633361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/>
            <p:nvPr/>
          </p:nvSpPr>
          <p:spPr>
            <a:xfrm>
              <a:off x="6259290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/>
            <p:nvPr/>
          </p:nvSpPr>
          <p:spPr>
            <a:xfrm>
              <a:off x="6885219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/>
            <p:nvPr/>
          </p:nvSpPr>
          <p:spPr>
            <a:xfrm>
              <a:off x="0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>
              <a:off x="8763000" y="3124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625929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511148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37077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755574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129645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877787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503716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1251858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381503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5007432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5633361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6259290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6885219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0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8763000" y="4276189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625929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7511148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8137077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755574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129645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1877787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503716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1251858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4381503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5007432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5633361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259290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6885219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0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8763000" y="47244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625929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511148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8137077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3755574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3129645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1877787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2503716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251858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4381503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007432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5633361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6259290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6885219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0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8763000" y="5257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625929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7511148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8137077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3755574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3129645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1877787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503716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1251858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4381503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5007432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5633361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6259290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6885219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0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8763000" y="37338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625929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7511148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8137077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3755574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3129645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1877787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2503716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251858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4381503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5007432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633361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6259290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6885219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0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8763000" y="579120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/>
            <p:nvPr/>
          </p:nvSpPr>
          <p:spPr>
            <a:xfrm>
              <a:off x="644979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/>
            <p:nvPr/>
          </p:nvSpPr>
          <p:spPr>
            <a:xfrm>
              <a:off x="7530198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/>
            <p:nvPr/>
          </p:nvSpPr>
          <p:spPr>
            <a:xfrm>
              <a:off x="8156127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/>
            <p:nvPr/>
          </p:nvSpPr>
          <p:spPr>
            <a:xfrm>
              <a:off x="3774624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/>
            <p:cNvSpPr/>
            <p:nvPr/>
          </p:nvSpPr>
          <p:spPr>
            <a:xfrm>
              <a:off x="3148695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1896837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/>
            <p:cNvSpPr/>
            <p:nvPr/>
          </p:nvSpPr>
          <p:spPr>
            <a:xfrm>
              <a:off x="2522766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Oval 203"/>
            <p:cNvSpPr/>
            <p:nvPr/>
          </p:nvSpPr>
          <p:spPr>
            <a:xfrm>
              <a:off x="1270908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/>
            <p:nvPr/>
          </p:nvSpPr>
          <p:spPr>
            <a:xfrm>
              <a:off x="4400553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/>
            <p:cNvSpPr/>
            <p:nvPr/>
          </p:nvSpPr>
          <p:spPr>
            <a:xfrm>
              <a:off x="5026482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5652411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>
              <a:off x="6278340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>
              <a:off x="6904269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/>
            <p:cNvSpPr/>
            <p:nvPr/>
          </p:nvSpPr>
          <p:spPr>
            <a:xfrm>
              <a:off x="19050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>
              <a:off x="8782050" y="6343650"/>
              <a:ext cx="381000" cy="381000"/>
            </a:xfrm>
            <a:prstGeom prst="ellipse">
              <a:avLst/>
            </a:prstGeom>
            <a:solidFill>
              <a:srgbClr val="F2F2F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9" name="Bullets"/>
          <p:cNvSpPr txBox="1"/>
          <p:nvPr/>
        </p:nvSpPr>
        <p:spPr>
          <a:xfrm>
            <a:off x="552450" y="2816304"/>
            <a:ext cx="82296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Present information to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Provide practice and application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Demonstrate learning &amp; assess understanding</a:t>
            </a:r>
          </a:p>
        </p:txBody>
      </p:sp>
      <p:sp>
        <p:nvSpPr>
          <p:cNvPr id="380" name="Header"/>
          <p:cNvSpPr txBox="1"/>
          <p:nvPr/>
        </p:nvSpPr>
        <p:spPr>
          <a:xfrm>
            <a:off x="454419" y="2159615"/>
            <a:ext cx="8229600" cy="1354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The variety of OER available can be used to…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571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376019"/>
            <a:ext cx="8229600" cy="5212080"/>
          </a:xfrm>
          <a:prstGeom prst="rect">
            <a:avLst/>
          </a:prstGeom>
          <a:ln w="76200" cmpd="dbl"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38200" y="1096044"/>
            <a:ext cx="2133600" cy="538609"/>
          </a:xfrm>
          <a:prstGeom prst="rect">
            <a:avLst/>
          </a:prstGeom>
          <a:solidFill>
            <a:schemeClr val="bg1"/>
          </a:solidFill>
        </p:spPr>
        <p:txBody>
          <a:bodyPr wrap="square" tIns="0" anchor="t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OER Recipe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150" y="1686594"/>
            <a:ext cx="6781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egoe Print" panose="02000600000000000000" pitchFamily="2" charset="0"/>
              </a:rPr>
              <a:t>Revise and Remix OER to create the high quality resources you need for your lesson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9150" y="2658575"/>
            <a:ext cx="26098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Ingredients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9150" y="4389907"/>
            <a:ext cx="20193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Directions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2500" y="3093437"/>
            <a:ext cx="30099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egoe Print" panose="02000600000000000000" pitchFamily="2" charset="0"/>
              </a:rPr>
              <a:t>Lesson Objective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10050" y="3058685"/>
            <a:ext cx="30099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egoe Print" panose="02000600000000000000" pitchFamily="2" charset="0"/>
              </a:rPr>
              <a:t>Goal for OER Use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52500" y="3525320"/>
            <a:ext cx="365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egoe Print" panose="02000600000000000000" pitchFamily="2" charset="0"/>
              </a:rPr>
              <a:t>OER of varying quality and media types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90600" y="4843565"/>
            <a:ext cx="67818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Segoe Print" panose="02000600000000000000" pitchFamily="2" charset="0"/>
              </a:rPr>
              <a:t>Collaborate with students and other educators to create OER.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Segoe Print" panose="02000600000000000000" pitchFamily="2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Segoe Print" panose="02000600000000000000" pitchFamily="2" charset="0"/>
              </a:rPr>
              <a:t>Save the new OER on the Web for others to </a:t>
            </a:r>
            <a:r>
              <a:rPr lang="en-US" sz="2000" b="1" dirty="0" smtClean="0">
                <a:latin typeface="Segoe Print" panose="02000600000000000000" pitchFamily="2" charset="0"/>
              </a:rPr>
              <a:t>find, add to, and modify.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10050" y="3536259"/>
            <a:ext cx="2743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Segoe Print" panose="02000600000000000000" pitchFamily="2" charset="0"/>
              </a:rPr>
              <a:t>Tools and creativity</a:t>
            </a:r>
          </a:p>
          <a:p>
            <a:r>
              <a:rPr lang="en-US" sz="2000" b="1" dirty="0" smtClean="0">
                <a:latin typeface="Segoe Print" panose="02000600000000000000" pitchFamily="2" charset="0"/>
              </a:rPr>
              <a:t>(as needed)</a:t>
            </a:r>
            <a:endParaRPr lang="en-US" sz="2000" b="1" dirty="0">
              <a:latin typeface="Segoe Print" panose="02000600000000000000" pitchFamily="2" charset="0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Revise and Remix OER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0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 </a:t>
            </a: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1938135"/>
            <a:ext cx="731754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4472C4">
                    <a:lumMod val="50000"/>
                  </a:srgbClr>
                </a:solidFill>
              </a:rPr>
              <a:t>Quality materials matter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cs typeface="Perpetu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cs typeface="Perpetua"/>
              </a:rPr>
              <a:t>Identifying </a:t>
            </a:r>
            <a:r>
              <a:rPr lang="en-US" sz="2800" dirty="0">
                <a:cs typeface="Perpetua"/>
              </a:rPr>
              <a:t>and selecting quality OERs can be less challenging with the use of filtering tools and </a:t>
            </a:r>
            <a:r>
              <a:rPr lang="en-US" sz="2800" dirty="0" smtClean="0">
                <a:cs typeface="Perpetua"/>
              </a:rPr>
              <a:t>strategies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cs typeface="Perpetu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cs typeface="Perpetua"/>
              </a:rPr>
              <a:t>You may need to adjust OERs for personalization, relevancy, localization, etc. </a:t>
            </a:r>
            <a:endParaRPr lang="en-US" sz="2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22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 </a:t>
            </a: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4472C4">
                    <a:lumMod val="50000"/>
                  </a:srgbClr>
                </a:solidFill>
              </a:rPr>
              <a:t>An OER is what you make 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cs typeface="Perpetu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cs typeface="Perpetua"/>
              </a:rPr>
              <a:t>By </a:t>
            </a:r>
            <a:r>
              <a:rPr lang="en-US" sz="2800" dirty="0">
                <a:cs typeface="Perpetua"/>
              </a:rPr>
              <a:t>evaluating and improving OER you and your students add value and ensure quality of materials for your use. </a:t>
            </a:r>
            <a:endParaRPr lang="en-US" sz="28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0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 descr="C:\Users\dbrown\AppData\Local\Microsoft\Windows\Temporary Internet Files\Content.IE5\FYVLI2JB\MP90043067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4841" y1="15770" x2="24841" y2="15770"/>
                        <a14:foregroundMark x1="21868" y1="87199" x2="21868" y2="87199"/>
                        <a14:foregroundMark x1="22293" y1="48609" x2="22293" y2="48609"/>
                        <a14:foregroundMark x1="21444" y1="55844" x2="21444" y2="55844"/>
                        <a14:foregroundMark x1="21656" y1="60668" x2="21656" y2="60668"/>
                        <a14:foregroundMark x1="22930" y1="41002" x2="22930" y2="41002"/>
                        <a14:foregroundMark x1="22505" y1="37662" x2="22505" y2="37662"/>
                        <a14:foregroundMark x1="24416" y1="33395" x2="24416" y2="33395"/>
                        <a14:foregroundMark x1="24416" y1="29870" x2="24416" y2="29870"/>
                        <a14:foregroundMark x1="23992" y1="25788" x2="23992" y2="25788"/>
                        <a14:foregroundMark x1="23567" y1="22449" x2="23567" y2="22449"/>
                        <a14:foregroundMark x1="23779" y1="20965" x2="23779" y2="20965"/>
                        <a14:foregroundMark x1="23779" y1="44712" x2="23779" y2="44712"/>
                        <a14:foregroundMark x1="22718" y1="53432" x2="22718" y2="53432"/>
                        <a14:foregroundMark x1="41189" y1="60111" x2="41189" y2="60111"/>
                        <a14:foregroundMark x1="42251" y1="42115" x2="42251" y2="42115"/>
                        <a14:foregroundMark x1="30786" y1="33395" x2="30786" y2="33395"/>
                        <a14:foregroundMark x1="40127" y1="19666" x2="40127" y2="19666"/>
                        <a14:foregroundMark x1="54989" y1="26160" x2="54989" y2="26160"/>
                        <a14:foregroundMark x1="59873" y1="16883" x2="59873" y2="16883"/>
                        <a14:foregroundMark x1="67304" y1="19666" x2="67304" y2="19666"/>
                        <a14:foregroundMark x1="68577" y1="37477" x2="68577" y2="37477"/>
                        <a14:foregroundMark x1="83864" y1="27829" x2="83864" y2="27829"/>
                        <a14:foregroundMark x1="80042" y1="49165" x2="80042" y2="49165"/>
                        <a14:foregroundMark x1="68790" y1="56957" x2="68790" y2="56957"/>
                        <a14:foregroundMark x1="54140" y1="45269" x2="54140" y2="45269"/>
                        <a14:foregroundMark x1="41826" y1="38033" x2="41826" y2="38033"/>
                        <a14:foregroundMark x1="32696" y1="29870" x2="32696" y2="29870"/>
                        <a14:foregroundMark x1="43524" y1="17996" x2="43524" y2="17996"/>
                        <a14:foregroundMark x1="45011" y1="14100" x2="45011" y2="14100"/>
                        <a14:foregroundMark x1="35456" y1="15584" x2="35456" y2="15584"/>
                        <a14:foregroundMark x1="80467" y1="31540" x2="80467" y2="31540"/>
                        <a14:foregroundMark x1="78132" y1="53432" x2="78132" y2="53432"/>
                        <a14:foregroundMark x1="70064" y1="23562" x2="70064" y2="23562"/>
                        <a14:foregroundMark x1="45011" y1="55288" x2="45011" y2="552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2523" flipH="1">
            <a:off x="7316545" y="4201819"/>
            <a:ext cx="1957795" cy="224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 </a:t>
            </a: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88999" y="2452485"/>
            <a:ext cx="731754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4472C4">
                    <a:lumMod val="50000"/>
                  </a:srgbClr>
                </a:solidFill>
              </a:rPr>
              <a:t>Review OER User Insights &amp; Share Your OER Experiences</a:t>
            </a:r>
          </a:p>
          <a:p>
            <a:endParaRPr lang="en-US" sz="800" b="1" dirty="0" smtClean="0">
              <a:solidFill>
                <a:srgbClr val="4472C4">
                  <a:lumMod val="50000"/>
                </a:srgb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cs typeface="Perpetua"/>
              </a:rPr>
              <a:t>Seek out teacher evaluations and user comments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cs typeface="Perpetu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cs typeface="Perpetua"/>
              </a:rPr>
              <a:t>Remember </a:t>
            </a:r>
            <a:r>
              <a:rPr lang="en-US" sz="2800" dirty="0">
                <a:cs typeface="Perpetua"/>
              </a:rPr>
              <a:t>to give back to the OER community</a:t>
            </a:r>
            <a:endParaRPr lang="en-US" sz="2800" dirty="0">
              <a:cs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336824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0" y="1041400"/>
            <a:ext cx="9144000" cy="5816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6"/>
          <p:cNvGrpSpPr>
            <a:grpSpLocks noChangeAspect="1"/>
          </p:cNvGrpSpPr>
          <p:nvPr/>
        </p:nvGrpSpPr>
        <p:grpSpPr bwMode="auto">
          <a:xfrm>
            <a:off x="6171322" y="2121482"/>
            <a:ext cx="3319006" cy="3013080"/>
            <a:chOff x="2305" y="1638"/>
            <a:chExt cx="1150" cy="1044"/>
          </a:xfrm>
          <a:effectLst>
            <a:reflection blurRad="6350" stA="50000" endA="275" endPos="40000" dist="101600" dir="5400000" sy="-100000" algn="bl" rotWithShape="0"/>
          </a:effectLst>
        </p:grpSpPr>
        <p:sp>
          <p:nvSpPr>
            <p:cNvPr id="2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305" y="1638"/>
              <a:ext cx="1150" cy="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3016" y="1815"/>
              <a:ext cx="269" cy="353"/>
            </a:xfrm>
            <a:custGeom>
              <a:avLst/>
              <a:gdLst>
                <a:gd name="T0" fmla="*/ 0 w 539"/>
                <a:gd name="T1" fmla="*/ 697 h 705"/>
                <a:gd name="T2" fmla="*/ 68 w 539"/>
                <a:gd name="T3" fmla="*/ 705 h 705"/>
                <a:gd name="T4" fmla="*/ 132 w 539"/>
                <a:gd name="T5" fmla="*/ 701 h 705"/>
                <a:gd name="T6" fmla="*/ 193 w 539"/>
                <a:gd name="T7" fmla="*/ 687 h 705"/>
                <a:gd name="T8" fmla="*/ 249 w 539"/>
                <a:gd name="T9" fmla="*/ 664 h 705"/>
                <a:gd name="T10" fmla="*/ 301 w 539"/>
                <a:gd name="T11" fmla="*/ 631 h 705"/>
                <a:gd name="T12" fmla="*/ 348 w 539"/>
                <a:gd name="T13" fmla="*/ 592 h 705"/>
                <a:gd name="T14" fmla="*/ 392 w 539"/>
                <a:gd name="T15" fmla="*/ 547 h 705"/>
                <a:gd name="T16" fmla="*/ 430 w 539"/>
                <a:gd name="T17" fmla="*/ 495 h 705"/>
                <a:gd name="T18" fmla="*/ 462 w 539"/>
                <a:gd name="T19" fmla="*/ 439 h 705"/>
                <a:gd name="T20" fmla="*/ 490 w 539"/>
                <a:gd name="T21" fmla="*/ 380 h 705"/>
                <a:gd name="T22" fmla="*/ 510 w 539"/>
                <a:gd name="T23" fmla="*/ 318 h 705"/>
                <a:gd name="T24" fmla="*/ 527 w 539"/>
                <a:gd name="T25" fmla="*/ 253 h 705"/>
                <a:gd name="T26" fmla="*/ 536 w 539"/>
                <a:gd name="T27" fmla="*/ 189 h 705"/>
                <a:gd name="T28" fmla="*/ 539 w 539"/>
                <a:gd name="T29" fmla="*/ 124 h 705"/>
                <a:gd name="T30" fmla="*/ 535 w 539"/>
                <a:gd name="T31" fmla="*/ 61 h 705"/>
                <a:gd name="T32" fmla="*/ 524 w 539"/>
                <a:gd name="T33" fmla="*/ 0 h 705"/>
                <a:gd name="T34" fmla="*/ 0 w 539"/>
                <a:gd name="T35" fmla="*/ 697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39" h="705">
                  <a:moveTo>
                    <a:pt x="0" y="697"/>
                  </a:moveTo>
                  <a:lnTo>
                    <a:pt x="68" y="705"/>
                  </a:lnTo>
                  <a:lnTo>
                    <a:pt x="132" y="701"/>
                  </a:lnTo>
                  <a:lnTo>
                    <a:pt x="193" y="687"/>
                  </a:lnTo>
                  <a:lnTo>
                    <a:pt x="249" y="664"/>
                  </a:lnTo>
                  <a:lnTo>
                    <a:pt x="301" y="631"/>
                  </a:lnTo>
                  <a:lnTo>
                    <a:pt x="348" y="592"/>
                  </a:lnTo>
                  <a:lnTo>
                    <a:pt x="392" y="547"/>
                  </a:lnTo>
                  <a:lnTo>
                    <a:pt x="430" y="495"/>
                  </a:lnTo>
                  <a:lnTo>
                    <a:pt x="462" y="439"/>
                  </a:lnTo>
                  <a:lnTo>
                    <a:pt x="490" y="380"/>
                  </a:lnTo>
                  <a:lnTo>
                    <a:pt x="510" y="318"/>
                  </a:lnTo>
                  <a:lnTo>
                    <a:pt x="527" y="253"/>
                  </a:lnTo>
                  <a:lnTo>
                    <a:pt x="536" y="189"/>
                  </a:lnTo>
                  <a:lnTo>
                    <a:pt x="539" y="124"/>
                  </a:lnTo>
                  <a:lnTo>
                    <a:pt x="535" y="61"/>
                  </a:lnTo>
                  <a:lnTo>
                    <a:pt x="524" y="0"/>
                  </a:lnTo>
                  <a:lnTo>
                    <a:pt x="0" y="69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2519" y="2148"/>
              <a:ext cx="538" cy="534"/>
            </a:xfrm>
            <a:custGeom>
              <a:avLst/>
              <a:gdLst>
                <a:gd name="T0" fmla="*/ 854 w 1076"/>
                <a:gd name="T1" fmla="*/ 887 h 1067"/>
                <a:gd name="T2" fmla="*/ 856 w 1076"/>
                <a:gd name="T3" fmla="*/ 795 h 1067"/>
                <a:gd name="T4" fmla="*/ 869 w 1076"/>
                <a:gd name="T5" fmla="*/ 707 h 1067"/>
                <a:gd name="T6" fmla="*/ 894 w 1076"/>
                <a:gd name="T7" fmla="*/ 621 h 1067"/>
                <a:gd name="T8" fmla="*/ 933 w 1076"/>
                <a:gd name="T9" fmla="*/ 558 h 1067"/>
                <a:gd name="T10" fmla="*/ 974 w 1076"/>
                <a:gd name="T11" fmla="*/ 513 h 1067"/>
                <a:gd name="T12" fmla="*/ 1008 w 1076"/>
                <a:gd name="T13" fmla="*/ 457 h 1067"/>
                <a:gd name="T14" fmla="*/ 1038 w 1076"/>
                <a:gd name="T15" fmla="*/ 393 h 1067"/>
                <a:gd name="T16" fmla="*/ 1060 w 1076"/>
                <a:gd name="T17" fmla="*/ 321 h 1067"/>
                <a:gd name="T18" fmla="*/ 1074 w 1076"/>
                <a:gd name="T19" fmla="*/ 245 h 1067"/>
                <a:gd name="T20" fmla="*/ 1076 w 1076"/>
                <a:gd name="T21" fmla="*/ 167 h 1067"/>
                <a:gd name="T22" fmla="*/ 1067 w 1076"/>
                <a:gd name="T23" fmla="*/ 88 h 1067"/>
                <a:gd name="T24" fmla="*/ 1052 w 1076"/>
                <a:gd name="T25" fmla="*/ 37 h 1067"/>
                <a:gd name="T26" fmla="*/ 1043 w 1076"/>
                <a:gd name="T27" fmla="*/ 13 h 1067"/>
                <a:gd name="T28" fmla="*/ 151 w 1076"/>
                <a:gd name="T29" fmla="*/ 0 h 1067"/>
                <a:gd name="T30" fmla="*/ 117 w 1076"/>
                <a:gd name="T31" fmla="*/ 53 h 1067"/>
                <a:gd name="T32" fmla="*/ 91 w 1076"/>
                <a:gd name="T33" fmla="*/ 109 h 1067"/>
                <a:gd name="T34" fmla="*/ 74 w 1076"/>
                <a:gd name="T35" fmla="*/ 169 h 1067"/>
                <a:gd name="T36" fmla="*/ 67 w 1076"/>
                <a:gd name="T37" fmla="*/ 232 h 1067"/>
                <a:gd name="T38" fmla="*/ 80 w 1076"/>
                <a:gd name="T39" fmla="*/ 251 h 1067"/>
                <a:gd name="T40" fmla="*/ 100 w 1076"/>
                <a:gd name="T41" fmla="*/ 327 h 1067"/>
                <a:gd name="T42" fmla="*/ 82 w 1076"/>
                <a:gd name="T43" fmla="*/ 373 h 1067"/>
                <a:gd name="T44" fmla="*/ 52 w 1076"/>
                <a:gd name="T45" fmla="*/ 421 h 1067"/>
                <a:gd name="T46" fmla="*/ 22 w 1076"/>
                <a:gd name="T47" fmla="*/ 463 h 1067"/>
                <a:gd name="T48" fmla="*/ 1 w 1076"/>
                <a:gd name="T49" fmla="*/ 497 h 1067"/>
                <a:gd name="T50" fmla="*/ 0 w 1076"/>
                <a:gd name="T51" fmla="*/ 509 h 1067"/>
                <a:gd name="T52" fmla="*/ 8 w 1076"/>
                <a:gd name="T53" fmla="*/ 523 h 1067"/>
                <a:gd name="T54" fmla="*/ 21 w 1076"/>
                <a:gd name="T55" fmla="*/ 536 h 1067"/>
                <a:gd name="T56" fmla="*/ 36 w 1076"/>
                <a:gd name="T57" fmla="*/ 545 h 1067"/>
                <a:gd name="T58" fmla="*/ 49 w 1076"/>
                <a:gd name="T59" fmla="*/ 547 h 1067"/>
                <a:gd name="T60" fmla="*/ 71 w 1076"/>
                <a:gd name="T61" fmla="*/ 547 h 1067"/>
                <a:gd name="T62" fmla="*/ 95 w 1076"/>
                <a:gd name="T63" fmla="*/ 547 h 1067"/>
                <a:gd name="T64" fmla="*/ 117 w 1076"/>
                <a:gd name="T65" fmla="*/ 547 h 1067"/>
                <a:gd name="T66" fmla="*/ 114 w 1076"/>
                <a:gd name="T67" fmla="*/ 585 h 1067"/>
                <a:gd name="T68" fmla="*/ 102 w 1076"/>
                <a:gd name="T69" fmla="*/ 623 h 1067"/>
                <a:gd name="T70" fmla="*/ 104 w 1076"/>
                <a:gd name="T71" fmla="*/ 635 h 1067"/>
                <a:gd name="T72" fmla="*/ 112 w 1076"/>
                <a:gd name="T73" fmla="*/ 644 h 1067"/>
                <a:gd name="T74" fmla="*/ 127 w 1076"/>
                <a:gd name="T75" fmla="*/ 650 h 1067"/>
                <a:gd name="T76" fmla="*/ 143 w 1076"/>
                <a:gd name="T77" fmla="*/ 654 h 1067"/>
                <a:gd name="T78" fmla="*/ 125 w 1076"/>
                <a:gd name="T79" fmla="*/ 679 h 1067"/>
                <a:gd name="T80" fmla="*/ 135 w 1076"/>
                <a:gd name="T81" fmla="*/ 709 h 1067"/>
                <a:gd name="T82" fmla="*/ 147 w 1076"/>
                <a:gd name="T83" fmla="*/ 716 h 1067"/>
                <a:gd name="T84" fmla="*/ 158 w 1076"/>
                <a:gd name="T85" fmla="*/ 721 h 1067"/>
                <a:gd name="T86" fmla="*/ 166 w 1076"/>
                <a:gd name="T87" fmla="*/ 726 h 1067"/>
                <a:gd name="T88" fmla="*/ 167 w 1076"/>
                <a:gd name="T89" fmla="*/ 732 h 1067"/>
                <a:gd name="T90" fmla="*/ 159 w 1076"/>
                <a:gd name="T91" fmla="*/ 760 h 1067"/>
                <a:gd name="T92" fmla="*/ 156 w 1076"/>
                <a:gd name="T93" fmla="*/ 790 h 1067"/>
                <a:gd name="T94" fmla="*/ 160 w 1076"/>
                <a:gd name="T95" fmla="*/ 820 h 1067"/>
                <a:gd name="T96" fmla="*/ 173 w 1076"/>
                <a:gd name="T97" fmla="*/ 847 h 1067"/>
                <a:gd name="T98" fmla="*/ 196 w 1076"/>
                <a:gd name="T99" fmla="*/ 868 h 1067"/>
                <a:gd name="T100" fmla="*/ 232 w 1076"/>
                <a:gd name="T101" fmla="*/ 879 h 1067"/>
                <a:gd name="T102" fmla="*/ 281 w 1076"/>
                <a:gd name="T103" fmla="*/ 880 h 1067"/>
                <a:gd name="T104" fmla="*/ 346 w 1076"/>
                <a:gd name="T105" fmla="*/ 869 h 1067"/>
                <a:gd name="T106" fmla="*/ 342 w 1076"/>
                <a:gd name="T107" fmla="*/ 926 h 1067"/>
                <a:gd name="T108" fmla="*/ 341 w 1076"/>
                <a:gd name="T109" fmla="*/ 971 h 1067"/>
                <a:gd name="T110" fmla="*/ 317 w 1076"/>
                <a:gd name="T111" fmla="*/ 997 h 1067"/>
                <a:gd name="T112" fmla="*/ 297 w 1076"/>
                <a:gd name="T113" fmla="*/ 1021 h 1067"/>
                <a:gd name="T114" fmla="*/ 280 w 1076"/>
                <a:gd name="T115" fmla="*/ 1044 h 1067"/>
                <a:gd name="T116" fmla="*/ 266 w 1076"/>
                <a:gd name="T117" fmla="*/ 1067 h 1067"/>
                <a:gd name="T118" fmla="*/ 933 w 1076"/>
                <a:gd name="T119" fmla="*/ 1054 h 1067"/>
                <a:gd name="T120" fmla="*/ 908 w 1076"/>
                <a:gd name="T121" fmla="*/ 1024 h 1067"/>
                <a:gd name="T122" fmla="*/ 886 w 1076"/>
                <a:gd name="T123" fmla="*/ 992 h 1067"/>
                <a:gd name="T124" fmla="*/ 865 w 1076"/>
                <a:gd name="T125" fmla="*/ 956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76" h="1067">
                  <a:moveTo>
                    <a:pt x="855" y="937"/>
                  </a:moveTo>
                  <a:lnTo>
                    <a:pt x="854" y="887"/>
                  </a:lnTo>
                  <a:lnTo>
                    <a:pt x="854" y="840"/>
                  </a:lnTo>
                  <a:lnTo>
                    <a:pt x="856" y="795"/>
                  </a:lnTo>
                  <a:lnTo>
                    <a:pt x="862" y="751"/>
                  </a:lnTo>
                  <a:lnTo>
                    <a:pt x="869" y="707"/>
                  </a:lnTo>
                  <a:lnTo>
                    <a:pt x="880" y="665"/>
                  </a:lnTo>
                  <a:lnTo>
                    <a:pt x="894" y="621"/>
                  </a:lnTo>
                  <a:lnTo>
                    <a:pt x="912" y="576"/>
                  </a:lnTo>
                  <a:lnTo>
                    <a:pt x="933" y="558"/>
                  </a:lnTo>
                  <a:lnTo>
                    <a:pt x="954" y="537"/>
                  </a:lnTo>
                  <a:lnTo>
                    <a:pt x="974" y="513"/>
                  </a:lnTo>
                  <a:lnTo>
                    <a:pt x="991" y="486"/>
                  </a:lnTo>
                  <a:lnTo>
                    <a:pt x="1008" y="457"/>
                  </a:lnTo>
                  <a:lnTo>
                    <a:pt x="1024" y="425"/>
                  </a:lnTo>
                  <a:lnTo>
                    <a:pt x="1038" y="393"/>
                  </a:lnTo>
                  <a:lnTo>
                    <a:pt x="1051" y="357"/>
                  </a:lnTo>
                  <a:lnTo>
                    <a:pt x="1060" y="321"/>
                  </a:lnTo>
                  <a:lnTo>
                    <a:pt x="1068" y="283"/>
                  </a:lnTo>
                  <a:lnTo>
                    <a:pt x="1074" y="245"/>
                  </a:lnTo>
                  <a:lnTo>
                    <a:pt x="1076" y="206"/>
                  </a:lnTo>
                  <a:lnTo>
                    <a:pt x="1076" y="167"/>
                  </a:lnTo>
                  <a:lnTo>
                    <a:pt x="1073" y="128"/>
                  </a:lnTo>
                  <a:lnTo>
                    <a:pt x="1067" y="88"/>
                  </a:lnTo>
                  <a:lnTo>
                    <a:pt x="1056" y="48"/>
                  </a:lnTo>
                  <a:lnTo>
                    <a:pt x="1052" y="37"/>
                  </a:lnTo>
                  <a:lnTo>
                    <a:pt x="1047" y="24"/>
                  </a:lnTo>
                  <a:lnTo>
                    <a:pt x="1043" y="13"/>
                  </a:lnTo>
                  <a:lnTo>
                    <a:pt x="1037" y="0"/>
                  </a:lnTo>
                  <a:lnTo>
                    <a:pt x="151" y="0"/>
                  </a:lnTo>
                  <a:lnTo>
                    <a:pt x="133" y="26"/>
                  </a:lnTo>
                  <a:lnTo>
                    <a:pt x="117" y="53"/>
                  </a:lnTo>
                  <a:lnTo>
                    <a:pt x="103" y="81"/>
                  </a:lnTo>
                  <a:lnTo>
                    <a:pt x="91" y="109"/>
                  </a:lnTo>
                  <a:lnTo>
                    <a:pt x="81" y="138"/>
                  </a:lnTo>
                  <a:lnTo>
                    <a:pt x="74" y="169"/>
                  </a:lnTo>
                  <a:lnTo>
                    <a:pt x="69" y="200"/>
                  </a:lnTo>
                  <a:lnTo>
                    <a:pt x="67" y="232"/>
                  </a:lnTo>
                  <a:lnTo>
                    <a:pt x="71" y="241"/>
                  </a:lnTo>
                  <a:lnTo>
                    <a:pt x="80" y="251"/>
                  </a:lnTo>
                  <a:lnTo>
                    <a:pt x="90" y="277"/>
                  </a:lnTo>
                  <a:lnTo>
                    <a:pt x="100" y="327"/>
                  </a:lnTo>
                  <a:lnTo>
                    <a:pt x="92" y="350"/>
                  </a:lnTo>
                  <a:lnTo>
                    <a:pt x="82" y="373"/>
                  </a:lnTo>
                  <a:lnTo>
                    <a:pt x="67" y="398"/>
                  </a:lnTo>
                  <a:lnTo>
                    <a:pt x="52" y="421"/>
                  </a:lnTo>
                  <a:lnTo>
                    <a:pt x="37" y="442"/>
                  </a:lnTo>
                  <a:lnTo>
                    <a:pt x="22" y="463"/>
                  </a:lnTo>
                  <a:lnTo>
                    <a:pt x="11" y="482"/>
                  </a:lnTo>
                  <a:lnTo>
                    <a:pt x="1" y="497"/>
                  </a:lnTo>
                  <a:lnTo>
                    <a:pt x="0" y="502"/>
                  </a:lnTo>
                  <a:lnTo>
                    <a:pt x="0" y="509"/>
                  </a:lnTo>
                  <a:lnTo>
                    <a:pt x="4" y="516"/>
                  </a:lnTo>
                  <a:lnTo>
                    <a:pt x="8" y="523"/>
                  </a:lnTo>
                  <a:lnTo>
                    <a:pt x="14" y="530"/>
                  </a:lnTo>
                  <a:lnTo>
                    <a:pt x="21" y="536"/>
                  </a:lnTo>
                  <a:lnTo>
                    <a:pt x="29" y="540"/>
                  </a:lnTo>
                  <a:lnTo>
                    <a:pt x="36" y="545"/>
                  </a:lnTo>
                  <a:lnTo>
                    <a:pt x="41" y="546"/>
                  </a:lnTo>
                  <a:lnTo>
                    <a:pt x="49" y="547"/>
                  </a:lnTo>
                  <a:lnTo>
                    <a:pt x="59" y="547"/>
                  </a:lnTo>
                  <a:lnTo>
                    <a:pt x="71" y="547"/>
                  </a:lnTo>
                  <a:lnTo>
                    <a:pt x="83" y="547"/>
                  </a:lnTo>
                  <a:lnTo>
                    <a:pt x="95" y="547"/>
                  </a:lnTo>
                  <a:lnTo>
                    <a:pt x="106" y="547"/>
                  </a:lnTo>
                  <a:lnTo>
                    <a:pt x="117" y="547"/>
                  </a:lnTo>
                  <a:lnTo>
                    <a:pt x="119" y="566"/>
                  </a:lnTo>
                  <a:lnTo>
                    <a:pt x="114" y="585"/>
                  </a:lnTo>
                  <a:lnTo>
                    <a:pt x="107" y="605"/>
                  </a:lnTo>
                  <a:lnTo>
                    <a:pt x="102" y="623"/>
                  </a:lnTo>
                  <a:lnTo>
                    <a:pt x="102" y="629"/>
                  </a:lnTo>
                  <a:lnTo>
                    <a:pt x="104" y="635"/>
                  </a:lnTo>
                  <a:lnTo>
                    <a:pt x="107" y="639"/>
                  </a:lnTo>
                  <a:lnTo>
                    <a:pt x="112" y="644"/>
                  </a:lnTo>
                  <a:lnTo>
                    <a:pt x="119" y="648"/>
                  </a:lnTo>
                  <a:lnTo>
                    <a:pt x="127" y="650"/>
                  </a:lnTo>
                  <a:lnTo>
                    <a:pt x="135" y="652"/>
                  </a:lnTo>
                  <a:lnTo>
                    <a:pt x="143" y="654"/>
                  </a:lnTo>
                  <a:lnTo>
                    <a:pt x="130" y="667"/>
                  </a:lnTo>
                  <a:lnTo>
                    <a:pt x="125" y="679"/>
                  </a:lnTo>
                  <a:lnTo>
                    <a:pt x="126" y="691"/>
                  </a:lnTo>
                  <a:lnTo>
                    <a:pt x="135" y="709"/>
                  </a:lnTo>
                  <a:lnTo>
                    <a:pt x="141" y="712"/>
                  </a:lnTo>
                  <a:lnTo>
                    <a:pt x="147" y="716"/>
                  </a:lnTo>
                  <a:lnTo>
                    <a:pt x="152" y="719"/>
                  </a:lnTo>
                  <a:lnTo>
                    <a:pt x="158" y="721"/>
                  </a:lnTo>
                  <a:lnTo>
                    <a:pt x="163" y="724"/>
                  </a:lnTo>
                  <a:lnTo>
                    <a:pt x="166" y="726"/>
                  </a:lnTo>
                  <a:lnTo>
                    <a:pt x="168" y="728"/>
                  </a:lnTo>
                  <a:lnTo>
                    <a:pt x="167" y="732"/>
                  </a:lnTo>
                  <a:lnTo>
                    <a:pt x="163" y="746"/>
                  </a:lnTo>
                  <a:lnTo>
                    <a:pt x="159" y="760"/>
                  </a:lnTo>
                  <a:lnTo>
                    <a:pt x="157" y="775"/>
                  </a:lnTo>
                  <a:lnTo>
                    <a:pt x="156" y="790"/>
                  </a:lnTo>
                  <a:lnTo>
                    <a:pt x="157" y="807"/>
                  </a:lnTo>
                  <a:lnTo>
                    <a:pt x="160" y="820"/>
                  </a:lnTo>
                  <a:lnTo>
                    <a:pt x="165" y="834"/>
                  </a:lnTo>
                  <a:lnTo>
                    <a:pt x="173" y="847"/>
                  </a:lnTo>
                  <a:lnTo>
                    <a:pt x="183" y="858"/>
                  </a:lnTo>
                  <a:lnTo>
                    <a:pt x="196" y="868"/>
                  </a:lnTo>
                  <a:lnTo>
                    <a:pt x="212" y="875"/>
                  </a:lnTo>
                  <a:lnTo>
                    <a:pt x="232" y="879"/>
                  </a:lnTo>
                  <a:lnTo>
                    <a:pt x="255" y="881"/>
                  </a:lnTo>
                  <a:lnTo>
                    <a:pt x="281" y="880"/>
                  </a:lnTo>
                  <a:lnTo>
                    <a:pt x="311" y="877"/>
                  </a:lnTo>
                  <a:lnTo>
                    <a:pt x="346" y="869"/>
                  </a:lnTo>
                  <a:lnTo>
                    <a:pt x="344" y="905"/>
                  </a:lnTo>
                  <a:lnTo>
                    <a:pt x="342" y="926"/>
                  </a:lnTo>
                  <a:lnTo>
                    <a:pt x="341" y="946"/>
                  </a:lnTo>
                  <a:lnTo>
                    <a:pt x="341" y="971"/>
                  </a:lnTo>
                  <a:lnTo>
                    <a:pt x="329" y="984"/>
                  </a:lnTo>
                  <a:lnTo>
                    <a:pt x="317" y="997"/>
                  </a:lnTo>
                  <a:lnTo>
                    <a:pt x="307" y="1009"/>
                  </a:lnTo>
                  <a:lnTo>
                    <a:pt x="297" y="1021"/>
                  </a:lnTo>
                  <a:lnTo>
                    <a:pt x="288" y="1032"/>
                  </a:lnTo>
                  <a:lnTo>
                    <a:pt x="280" y="1044"/>
                  </a:lnTo>
                  <a:lnTo>
                    <a:pt x="273" y="1055"/>
                  </a:lnTo>
                  <a:lnTo>
                    <a:pt x="266" y="1067"/>
                  </a:lnTo>
                  <a:lnTo>
                    <a:pt x="947" y="1067"/>
                  </a:lnTo>
                  <a:lnTo>
                    <a:pt x="933" y="1054"/>
                  </a:lnTo>
                  <a:lnTo>
                    <a:pt x="921" y="1039"/>
                  </a:lnTo>
                  <a:lnTo>
                    <a:pt x="908" y="1024"/>
                  </a:lnTo>
                  <a:lnTo>
                    <a:pt x="896" y="1008"/>
                  </a:lnTo>
                  <a:lnTo>
                    <a:pt x="886" y="992"/>
                  </a:lnTo>
                  <a:lnTo>
                    <a:pt x="876" y="975"/>
                  </a:lnTo>
                  <a:lnTo>
                    <a:pt x="865" y="956"/>
                  </a:lnTo>
                  <a:lnTo>
                    <a:pt x="855" y="93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24"/>
            <p:cNvSpPr>
              <a:spLocks/>
            </p:cNvSpPr>
            <p:nvPr/>
          </p:nvSpPr>
          <p:spPr bwMode="auto">
            <a:xfrm>
              <a:off x="2659" y="2106"/>
              <a:ext cx="313" cy="315"/>
            </a:xfrm>
            <a:custGeom>
              <a:avLst/>
              <a:gdLst>
                <a:gd name="T0" fmla="*/ 346 w 628"/>
                <a:gd name="T1" fmla="*/ 1 h 629"/>
                <a:gd name="T2" fmla="*/ 407 w 628"/>
                <a:gd name="T3" fmla="*/ 14 h 629"/>
                <a:gd name="T4" fmla="*/ 463 w 628"/>
                <a:gd name="T5" fmla="*/ 38 h 629"/>
                <a:gd name="T6" fmla="*/ 514 w 628"/>
                <a:gd name="T7" fmla="*/ 71 h 629"/>
                <a:gd name="T8" fmla="*/ 556 w 628"/>
                <a:gd name="T9" fmla="*/ 114 h 629"/>
                <a:gd name="T10" fmla="*/ 590 w 628"/>
                <a:gd name="T11" fmla="*/ 163 h 629"/>
                <a:gd name="T12" fmla="*/ 614 w 628"/>
                <a:gd name="T13" fmla="*/ 220 h 629"/>
                <a:gd name="T14" fmla="*/ 627 w 628"/>
                <a:gd name="T15" fmla="*/ 281 h 629"/>
                <a:gd name="T16" fmla="*/ 627 w 628"/>
                <a:gd name="T17" fmla="*/ 346 h 629"/>
                <a:gd name="T18" fmla="*/ 614 w 628"/>
                <a:gd name="T19" fmla="*/ 407 h 629"/>
                <a:gd name="T20" fmla="*/ 590 w 628"/>
                <a:gd name="T21" fmla="*/ 463 h 629"/>
                <a:gd name="T22" fmla="*/ 556 w 628"/>
                <a:gd name="T23" fmla="*/ 514 h 629"/>
                <a:gd name="T24" fmla="*/ 514 w 628"/>
                <a:gd name="T25" fmla="*/ 556 h 629"/>
                <a:gd name="T26" fmla="*/ 463 w 628"/>
                <a:gd name="T27" fmla="*/ 591 h 629"/>
                <a:gd name="T28" fmla="*/ 407 w 628"/>
                <a:gd name="T29" fmla="*/ 615 h 629"/>
                <a:gd name="T30" fmla="*/ 346 w 628"/>
                <a:gd name="T31" fmla="*/ 628 h 629"/>
                <a:gd name="T32" fmla="*/ 281 w 628"/>
                <a:gd name="T33" fmla="*/ 628 h 629"/>
                <a:gd name="T34" fmla="*/ 220 w 628"/>
                <a:gd name="T35" fmla="*/ 615 h 629"/>
                <a:gd name="T36" fmla="*/ 164 w 628"/>
                <a:gd name="T37" fmla="*/ 591 h 629"/>
                <a:gd name="T38" fmla="*/ 114 w 628"/>
                <a:gd name="T39" fmla="*/ 556 h 629"/>
                <a:gd name="T40" fmla="*/ 72 w 628"/>
                <a:gd name="T41" fmla="*/ 514 h 629"/>
                <a:gd name="T42" fmla="*/ 38 w 628"/>
                <a:gd name="T43" fmla="*/ 463 h 629"/>
                <a:gd name="T44" fmla="*/ 14 w 628"/>
                <a:gd name="T45" fmla="*/ 407 h 629"/>
                <a:gd name="T46" fmla="*/ 1 w 628"/>
                <a:gd name="T47" fmla="*/ 346 h 629"/>
                <a:gd name="T48" fmla="*/ 1 w 628"/>
                <a:gd name="T49" fmla="*/ 281 h 629"/>
                <a:gd name="T50" fmla="*/ 14 w 628"/>
                <a:gd name="T51" fmla="*/ 220 h 629"/>
                <a:gd name="T52" fmla="*/ 38 w 628"/>
                <a:gd name="T53" fmla="*/ 163 h 629"/>
                <a:gd name="T54" fmla="*/ 72 w 628"/>
                <a:gd name="T55" fmla="*/ 114 h 629"/>
                <a:gd name="T56" fmla="*/ 114 w 628"/>
                <a:gd name="T57" fmla="*/ 71 h 629"/>
                <a:gd name="T58" fmla="*/ 164 w 628"/>
                <a:gd name="T59" fmla="*/ 38 h 629"/>
                <a:gd name="T60" fmla="*/ 220 w 628"/>
                <a:gd name="T61" fmla="*/ 14 h 629"/>
                <a:gd name="T62" fmla="*/ 281 w 628"/>
                <a:gd name="T63" fmla="*/ 1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28" h="629">
                  <a:moveTo>
                    <a:pt x="313" y="0"/>
                  </a:moveTo>
                  <a:lnTo>
                    <a:pt x="346" y="1"/>
                  </a:lnTo>
                  <a:lnTo>
                    <a:pt x="377" y="7"/>
                  </a:lnTo>
                  <a:lnTo>
                    <a:pt x="407" y="14"/>
                  </a:lnTo>
                  <a:lnTo>
                    <a:pt x="436" y="24"/>
                  </a:lnTo>
                  <a:lnTo>
                    <a:pt x="463" y="38"/>
                  </a:lnTo>
                  <a:lnTo>
                    <a:pt x="490" y="54"/>
                  </a:lnTo>
                  <a:lnTo>
                    <a:pt x="514" y="71"/>
                  </a:lnTo>
                  <a:lnTo>
                    <a:pt x="536" y="92"/>
                  </a:lnTo>
                  <a:lnTo>
                    <a:pt x="556" y="114"/>
                  </a:lnTo>
                  <a:lnTo>
                    <a:pt x="574" y="138"/>
                  </a:lnTo>
                  <a:lnTo>
                    <a:pt x="590" y="163"/>
                  </a:lnTo>
                  <a:lnTo>
                    <a:pt x="604" y="191"/>
                  </a:lnTo>
                  <a:lnTo>
                    <a:pt x="614" y="220"/>
                  </a:lnTo>
                  <a:lnTo>
                    <a:pt x="621" y="250"/>
                  </a:lnTo>
                  <a:lnTo>
                    <a:pt x="627" y="281"/>
                  </a:lnTo>
                  <a:lnTo>
                    <a:pt x="628" y="313"/>
                  </a:lnTo>
                  <a:lnTo>
                    <a:pt x="627" y="346"/>
                  </a:lnTo>
                  <a:lnTo>
                    <a:pt x="621" y="377"/>
                  </a:lnTo>
                  <a:lnTo>
                    <a:pt x="614" y="407"/>
                  </a:lnTo>
                  <a:lnTo>
                    <a:pt x="604" y="437"/>
                  </a:lnTo>
                  <a:lnTo>
                    <a:pt x="590" y="463"/>
                  </a:lnTo>
                  <a:lnTo>
                    <a:pt x="574" y="490"/>
                  </a:lnTo>
                  <a:lnTo>
                    <a:pt x="556" y="514"/>
                  </a:lnTo>
                  <a:lnTo>
                    <a:pt x="536" y="537"/>
                  </a:lnTo>
                  <a:lnTo>
                    <a:pt x="514" y="556"/>
                  </a:lnTo>
                  <a:lnTo>
                    <a:pt x="490" y="575"/>
                  </a:lnTo>
                  <a:lnTo>
                    <a:pt x="463" y="591"/>
                  </a:lnTo>
                  <a:lnTo>
                    <a:pt x="436" y="604"/>
                  </a:lnTo>
                  <a:lnTo>
                    <a:pt x="407" y="615"/>
                  </a:lnTo>
                  <a:lnTo>
                    <a:pt x="377" y="622"/>
                  </a:lnTo>
                  <a:lnTo>
                    <a:pt x="346" y="628"/>
                  </a:lnTo>
                  <a:lnTo>
                    <a:pt x="313" y="629"/>
                  </a:lnTo>
                  <a:lnTo>
                    <a:pt x="281" y="628"/>
                  </a:lnTo>
                  <a:lnTo>
                    <a:pt x="250" y="622"/>
                  </a:lnTo>
                  <a:lnTo>
                    <a:pt x="220" y="615"/>
                  </a:lnTo>
                  <a:lnTo>
                    <a:pt x="191" y="604"/>
                  </a:lnTo>
                  <a:lnTo>
                    <a:pt x="164" y="591"/>
                  </a:lnTo>
                  <a:lnTo>
                    <a:pt x="138" y="575"/>
                  </a:lnTo>
                  <a:lnTo>
                    <a:pt x="114" y="556"/>
                  </a:lnTo>
                  <a:lnTo>
                    <a:pt x="92" y="537"/>
                  </a:lnTo>
                  <a:lnTo>
                    <a:pt x="72" y="514"/>
                  </a:lnTo>
                  <a:lnTo>
                    <a:pt x="54" y="490"/>
                  </a:lnTo>
                  <a:lnTo>
                    <a:pt x="38" y="463"/>
                  </a:lnTo>
                  <a:lnTo>
                    <a:pt x="24" y="437"/>
                  </a:lnTo>
                  <a:lnTo>
                    <a:pt x="14" y="407"/>
                  </a:lnTo>
                  <a:lnTo>
                    <a:pt x="7" y="377"/>
                  </a:lnTo>
                  <a:lnTo>
                    <a:pt x="1" y="346"/>
                  </a:lnTo>
                  <a:lnTo>
                    <a:pt x="0" y="313"/>
                  </a:lnTo>
                  <a:lnTo>
                    <a:pt x="1" y="281"/>
                  </a:lnTo>
                  <a:lnTo>
                    <a:pt x="7" y="250"/>
                  </a:lnTo>
                  <a:lnTo>
                    <a:pt x="14" y="220"/>
                  </a:lnTo>
                  <a:lnTo>
                    <a:pt x="24" y="191"/>
                  </a:lnTo>
                  <a:lnTo>
                    <a:pt x="38" y="163"/>
                  </a:lnTo>
                  <a:lnTo>
                    <a:pt x="54" y="138"/>
                  </a:lnTo>
                  <a:lnTo>
                    <a:pt x="72" y="114"/>
                  </a:lnTo>
                  <a:lnTo>
                    <a:pt x="92" y="92"/>
                  </a:lnTo>
                  <a:lnTo>
                    <a:pt x="114" y="71"/>
                  </a:lnTo>
                  <a:lnTo>
                    <a:pt x="138" y="54"/>
                  </a:lnTo>
                  <a:lnTo>
                    <a:pt x="164" y="38"/>
                  </a:lnTo>
                  <a:lnTo>
                    <a:pt x="191" y="24"/>
                  </a:lnTo>
                  <a:lnTo>
                    <a:pt x="220" y="14"/>
                  </a:lnTo>
                  <a:lnTo>
                    <a:pt x="250" y="7"/>
                  </a:lnTo>
                  <a:lnTo>
                    <a:pt x="281" y="1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25"/>
            <p:cNvSpPr>
              <a:spLocks/>
            </p:cNvSpPr>
            <p:nvPr/>
          </p:nvSpPr>
          <p:spPr bwMode="auto">
            <a:xfrm>
              <a:off x="2657" y="2107"/>
              <a:ext cx="177" cy="212"/>
            </a:xfrm>
            <a:custGeom>
              <a:avLst/>
              <a:gdLst>
                <a:gd name="T0" fmla="*/ 273 w 354"/>
                <a:gd name="T1" fmla="*/ 8 h 424"/>
                <a:gd name="T2" fmla="*/ 284 w 354"/>
                <a:gd name="T3" fmla="*/ 25 h 424"/>
                <a:gd name="T4" fmla="*/ 324 w 354"/>
                <a:gd name="T5" fmla="*/ 21 h 424"/>
                <a:gd name="T6" fmla="*/ 310 w 354"/>
                <a:gd name="T7" fmla="*/ 82 h 424"/>
                <a:gd name="T8" fmla="*/ 314 w 354"/>
                <a:gd name="T9" fmla="*/ 103 h 424"/>
                <a:gd name="T10" fmla="*/ 316 w 354"/>
                <a:gd name="T11" fmla="*/ 124 h 424"/>
                <a:gd name="T12" fmla="*/ 354 w 354"/>
                <a:gd name="T13" fmla="*/ 175 h 424"/>
                <a:gd name="T14" fmla="*/ 315 w 354"/>
                <a:gd name="T15" fmla="*/ 187 h 424"/>
                <a:gd name="T16" fmla="*/ 312 w 354"/>
                <a:gd name="T17" fmla="*/ 207 h 424"/>
                <a:gd name="T18" fmla="*/ 344 w 354"/>
                <a:gd name="T19" fmla="*/ 232 h 424"/>
                <a:gd name="T20" fmla="*/ 290 w 354"/>
                <a:gd name="T21" fmla="*/ 264 h 424"/>
                <a:gd name="T22" fmla="*/ 278 w 354"/>
                <a:gd name="T23" fmla="*/ 282 h 424"/>
                <a:gd name="T24" fmla="*/ 266 w 354"/>
                <a:gd name="T25" fmla="*/ 300 h 424"/>
                <a:gd name="T26" fmla="*/ 255 w 354"/>
                <a:gd name="T27" fmla="*/ 363 h 424"/>
                <a:gd name="T28" fmla="*/ 227 w 354"/>
                <a:gd name="T29" fmla="*/ 340 h 424"/>
                <a:gd name="T30" fmla="*/ 217 w 354"/>
                <a:gd name="T31" fmla="*/ 346 h 424"/>
                <a:gd name="T32" fmla="*/ 208 w 354"/>
                <a:gd name="T33" fmla="*/ 351 h 424"/>
                <a:gd name="T34" fmla="*/ 199 w 354"/>
                <a:gd name="T35" fmla="*/ 357 h 424"/>
                <a:gd name="T36" fmla="*/ 208 w 354"/>
                <a:gd name="T37" fmla="*/ 394 h 424"/>
                <a:gd name="T38" fmla="*/ 147 w 354"/>
                <a:gd name="T39" fmla="*/ 379 h 424"/>
                <a:gd name="T40" fmla="*/ 137 w 354"/>
                <a:gd name="T41" fmla="*/ 381 h 424"/>
                <a:gd name="T42" fmla="*/ 126 w 354"/>
                <a:gd name="T43" fmla="*/ 385 h 424"/>
                <a:gd name="T44" fmla="*/ 115 w 354"/>
                <a:gd name="T45" fmla="*/ 387 h 424"/>
                <a:gd name="T46" fmla="*/ 105 w 354"/>
                <a:gd name="T47" fmla="*/ 388 h 424"/>
                <a:gd name="T48" fmla="*/ 54 w 354"/>
                <a:gd name="T49" fmla="*/ 424 h 424"/>
                <a:gd name="T50" fmla="*/ 48 w 354"/>
                <a:gd name="T51" fmla="*/ 387 h 424"/>
                <a:gd name="T52" fmla="*/ 38 w 354"/>
                <a:gd name="T53" fmla="*/ 386 h 424"/>
                <a:gd name="T54" fmla="*/ 27 w 354"/>
                <a:gd name="T55" fmla="*/ 384 h 424"/>
                <a:gd name="T56" fmla="*/ 17 w 354"/>
                <a:gd name="T57" fmla="*/ 380 h 424"/>
                <a:gd name="T58" fmla="*/ 10 w 354"/>
                <a:gd name="T59" fmla="*/ 381 h 424"/>
                <a:gd name="T60" fmla="*/ 3 w 354"/>
                <a:gd name="T61" fmla="*/ 348 h 424"/>
                <a:gd name="T62" fmla="*/ 0 w 354"/>
                <a:gd name="T63" fmla="*/ 311 h 424"/>
                <a:gd name="T64" fmla="*/ 5 w 354"/>
                <a:gd name="T65" fmla="*/ 255 h 424"/>
                <a:gd name="T66" fmla="*/ 20 w 354"/>
                <a:gd name="T67" fmla="*/ 200 h 424"/>
                <a:gd name="T68" fmla="*/ 45 w 354"/>
                <a:gd name="T69" fmla="*/ 151 h 424"/>
                <a:gd name="T70" fmla="*/ 77 w 354"/>
                <a:gd name="T71" fmla="*/ 107 h 424"/>
                <a:gd name="T72" fmla="*/ 116 w 354"/>
                <a:gd name="T73" fmla="*/ 69 h 424"/>
                <a:gd name="T74" fmla="*/ 161 w 354"/>
                <a:gd name="T75" fmla="*/ 37 h 424"/>
                <a:gd name="T76" fmla="*/ 212 w 354"/>
                <a:gd name="T77" fmla="*/ 14 h 424"/>
                <a:gd name="T78" fmla="*/ 266 w 354"/>
                <a:gd name="T79" fmla="*/ 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54" h="424">
                  <a:moveTo>
                    <a:pt x="266" y="0"/>
                  </a:moveTo>
                  <a:lnTo>
                    <a:pt x="273" y="8"/>
                  </a:lnTo>
                  <a:lnTo>
                    <a:pt x="278" y="17"/>
                  </a:lnTo>
                  <a:lnTo>
                    <a:pt x="284" y="25"/>
                  </a:lnTo>
                  <a:lnTo>
                    <a:pt x="290" y="35"/>
                  </a:lnTo>
                  <a:lnTo>
                    <a:pt x="324" y="21"/>
                  </a:lnTo>
                  <a:lnTo>
                    <a:pt x="344" y="67"/>
                  </a:lnTo>
                  <a:lnTo>
                    <a:pt x="310" y="82"/>
                  </a:lnTo>
                  <a:lnTo>
                    <a:pt x="312" y="92"/>
                  </a:lnTo>
                  <a:lnTo>
                    <a:pt x="314" y="103"/>
                  </a:lnTo>
                  <a:lnTo>
                    <a:pt x="315" y="114"/>
                  </a:lnTo>
                  <a:lnTo>
                    <a:pt x="316" y="124"/>
                  </a:lnTo>
                  <a:lnTo>
                    <a:pt x="354" y="124"/>
                  </a:lnTo>
                  <a:lnTo>
                    <a:pt x="354" y="175"/>
                  </a:lnTo>
                  <a:lnTo>
                    <a:pt x="316" y="175"/>
                  </a:lnTo>
                  <a:lnTo>
                    <a:pt x="315" y="187"/>
                  </a:lnTo>
                  <a:lnTo>
                    <a:pt x="314" y="197"/>
                  </a:lnTo>
                  <a:lnTo>
                    <a:pt x="312" y="207"/>
                  </a:lnTo>
                  <a:lnTo>
                    <a:pt x="310" y="217"/>
                  </a:lnTo>
                  <a:lnTo>
                    <a:pt x="344" y="232"/>
                  </a:lnTo>
                  <a:lnTo>
                    <a:pt x="324" y="279"/>
                  </a:lnTo>
                  <a:lnTo>
                    <a:pt x="290" y="264"/>
                  </a:lnTo>
                  <a:lnTo>
                    <a:pt x="284" y="273"/>
                  </a:lnTo>
                  <a:lnTo>
                    <a:pt x="278" y="282"/>
                  </a:lnTo>
                  <a:lnTo>
                    <a:pt x="273" y="292"/>
                  </a:lnTo>
                  <a:lnTo>
                    <a:pt x="266" y="300"/>
                  </a:lnTo>
                  <a:lnTo>
                    <a:pt x="291" y="327"/>
                  </a:lnTo>
                  <a:lnTo>
                    <a:pt x="255" y="363"/>
                  </a:lnTo>
                  <a:lnTo>
                    <a:pt x="230" y="336"/>
                  </a:lnTo>
                  <a:lnTo>
                    <a:pt x="227" y="340"/>
                  </a:lnTo>
                  <a:lnTo>
                    <a:pt x="222" y="343"/>
                  </a:lnTo>
                  <a:lnTo>
                    <a:pt x="217" y="346"/>
                  </a:lnTo>
                  <a:lnTo>
                    <a:pt x="213" y="349"/>
                  </a:lnTo>
                  <a:lnTo>
                    <a:pt x="208" y="351"/>
                  </a:lnTo>
                  <a:lnTo>
                    <a:pt x="204" y="354"/>
                  </a:lnTo>
                  <a:lnTo>
                    <a:pt x="199" y="357"/>
                  </a:lnTo>
                  <a:lnTo>
                    <a:pt x="194" y="360"/>
                  </a:lnTo>
                  <a:lnTo>
                    <a:pt x="208" y="394"/>
                  </a:lnTo>
                  <a:lnTo>
                    <a:pt x="162" y="414"/>
                  </a:lnTo>
                  <a:lnTo>
                    <a:pt x="147" y="379"/>
                  </a:lnTo>
                  <a:lnTo>
                    <a:pt x="141" y="380"/>
                  </a:lnTo>
                  <a:lnTo>
                    <a:pt x="137" y="381"/>
                  </a:lnTo>
                  <a:lnTo>
                    <a:pt x="131" y="384"/>
                  </a:lnTo>
                  <a:lnTo>
                    <a:pt x="126" y="385"/>
                  </a:lnTo>
                  <a:lnTo>
                    <a:pt x="121" y="386"/>
                  </a:lnTo>
                  <a:lnTo>
                    <a:pt x="115" y="387"/>
                  </a:lnTo>
                  <a:lnTo>
                    <a:pt x="110" y="387"/>
                  </a:lnTo>
                  <a:lnTo>
                    <a:pt x="105" y="388"/>
                  </a:lnTo>
                  <a:lnTo>
                    <a:pt x="105" y="424"/>
                  </a:lnTo>
                  <a:lnTo>
                    <a:pt x="54" y="424"/>
                  </a:lnTo>
                  <a:lnTo>
                    <a:pt x="54" y="388"/>
                  </a:lnTo>
                  <a:lnTo>
                    <a:pt x="48" y="387"/>
                  </a:lnTo>
                  <a:lnTo>
                    <a:pt x="42" y="387"/>
                  </a:lnTo>
                  <a:lnTo>
                    <a:pt x="38" y="386"/>
                  </a:lnTo>
                  <a:lnTo>
                    <a:pt x="32" y="385"/>
                  </a:lnTo>
                  <a:lnTo>
                    <a:pt x="27" y="384"/>
                  </a:lnTo>
                  <a:lnTo>
                    <a:pt x="22" y="381"/>
                  </a:lnTo>
                  <a:lnTo>
                    <a:pt x="17" y="380"/>
                  </a:lnTo>
                  <a:lnTo>
                    <a:pt x="12" y="379"/>
                  </a:lnTo>
                  <a:lnTo>
                    <a:pt x="10" y="381"/>
                  </a:lnTo>
                  <a:lnTo>
                    <a:pt x="5" y="365"/>
                  </a:lnTo>
                  <a:lnTo>
                    <a:pt x="3" y="348"/>
                  </a:lnTo>
                  <a:lnTo>
                    <a:pt x="1" y="330"/>
                  </a:lnTo>
                  <a:lnTo>
                    <a:pt x="0" y="311"/>
                  </a:lnTo>
                  <a:lnTo>
                    <a:pt x="1" y="282"/>
                  </a:lnTo>
                  <a:lnTo>
                    <a:pt x="5" y="255"/>
                  </a:lnTo>
                  <a:lnTo>
                    <a:pt x="11" y="227"/>
                  </a:lnTo>
                  <a:lnTo>
                    <a:pt x="20" y="200"/>
                  </a:lnTo>
                  <a:lnTo>
                    <a:pt x="31" y="175"/>
                  </a:lnTo>
                  <a:lnTo>
                    <a:pt x="45" y="151"/>
                  </a:lnTo>
                  <a:lnTo>
                    <a:pt x="60" y="128"/>
                  </a:lnTo>
                  <a:lnTo>
                    <a:pt x="77" y="107"/>
                  </a:lnTo>
                  <a:lnTo>
                    <a:pt x="95" y="86"/>
                  </a:lnTo>
                  <a:lnTo>
                    <a:pt x="116" y="69"/>
                  </a:lnTo>
                  <a:lnTo>
                    <a:pt x="138" y="52"/>
                  </a:lnTo>
                  <a:lnTo>
                    <a:pt x="161" y="37"/>
                  </a:lnTo>
                  <a:lnTo>
                    <a:pt x="185" y="25"/>
                  </a:lnTo>
                  <a:lnTo>
                    <a:pt x="212" y="14"/>
                  </a:lnTo>
                  <a:lnTo>
                    <a:pt x="238" y="6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CC68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26"/>
            <p:cNvSpPr>
              <a:spLocks/>
            </p:cNvSpPr>
            <p:nvPr/>
          </p:nvSpPr>
          <p:spPr bwMode="auto">
            <a:xfrm>
              <a:off x="2674" y="2157"/>
              <a:ext cx="49" cy="50"/>
            </a:xfrm>
            <a:custGeom>
              <a:avLst/>
              <a:gdLst>
                <a:gd name="T0" fmla="*/ 53 w 98"/>
                <a:gd name="T1" fmla="*/ 0 h 100"/>
                <a:gd name="T2" fmla="*/ 62 w 98"/>
                <a:gd name="T3" fmla="*/ 1 h 100"/>
                <a:gd name="T4" fmla="*/ 70 w 98"/>
                <a:gd name="T5" fmla="*/ 5 h 100"/>
                <a:gd name="T6" fmla="*/ 78 w 98"/>
                <a:gd name="T7" fmla="*/ 9 h 100"/>
                <a:gd name="T8" fmla="*/ 85 w 98"/>
                <a:gd name="T9" fmla="*/ 15 h 100"/>
                <a:gd name="T10" fmla="*/ 90 w 98"/>
                <a:gd name="T11" fmla="*/ 23 h 100"/>
                <a:gd name="T12" fmla="*/ 95 w 98"/>
                <a:gd name="T13" fmla="*/ 31 h 100"/>
                <a:gd name="T14" fmla="*/ 97 w 98"/>
                <a:gd name="T15" fmla="*/ 41 h 100"/>
                <a:gd name="T16" fmla="*/ 98 w 98"/>
                <a:gd name="T17" fmla="*/ 50 h 100"/>
                <a:gd name="T18" fmla="*/ 97 w 98"/>
                <a:gd name="T19" fmla="*/ 60 h 100"/>
                <a:gd name="T20" fmla="*/ 93 w 98"/>
                <a:gd name="T21" fmla="*/ 69 h 100"/>
                <a:gd name="T22" fmla="*/ 89 w 98"/>
                <a:gd name="T23" fmla="*/ 77 h 100"/>
                <a:gd name="T24" fmla="*/ 83 w 98"/>
                <a:gd name="T25" fmla="*/ 86 h 100"/>
                <a:gd name="T26" fmla="*/ 75 w 98"/>
                <a:gd name="T27" fmla="*/ 91 h 100"/>
                <a:gd name="T28" fmla="*/ 67 w 98"/>
                <a:gd name="T29" fmla="*/ 96 h 100"/>
                <a:gd name="T30" fmla="*/ 57 w 98"/>
                <a:gd name="T31" fmla="*/ 99 h 100"/>
                <a:gd name="T32" fmla="*/ 46 w 98"/>
                <a:gd name="T33" fmla="*/ 100 h 100"/>
                <a:gd name="T34" fmla="*/ 39 w 98"/>
                <a:gd name="T35" fmla="*/ 100 h 100"/>
                <a:gd name="T36" fmla="*/ 32 w 98"/>
                <a:gd name="T37" fmla="*/ 98 h 100"/>
                <a:gd name="T38" fmla="*/ 25 w 98"/>
                <a:gd name="T39" fmla="*/ 96 h 100"/>
                <a:gd name="T40" fmla="*/ 20 w 98"/>
                <a:gd name="T41" fmla="*/ 94 h 100"/>
                <a:gd name="T42" fmla="*/ 14 w 98"/>
                <a:gd name="T43" fmla="*/ 89 h 100"/>
                <a:gd name="T44" fmla="*/ 8 w 98"/>
                <a:gd name="T45" fmla="*/ 84 h 100"/>
                <a:gd name="T46" fmla="*/ 4 w 98"/>
                <a:gd name="T47" fmla="*/ 80 h 100"/>
                <a:gd name="T48" fmla="*/ 0 w 98"/>
                <a:gd name="T49" fmla="*/ 74 h 100"/>
                <a:gd name="T50" fmla="*/ 6 w 98"/>
                <a:gd name="T51" fmla="*/ 64 h 100"/>
                <a:gd name="T52" fmla="*/ 12 w 98"/>
                <a:gd name="T53" fmla="*/ 53 h 100"/>
                <a:gd name="T54" fmla="*/ 17 w 98"/>
                <a:gd name="T55" fmla="*/ 44 h 100"/>
                <a:gd name="T56" fmla="*/ 24 w 98"/>
                <a:gd name="T57" fmla="*/ 35 h 100"/>
                <a:gd name="T58" fmla="*/ 31 w 98"/>
                <a:gd name="T59" fmla="*/ 26 h 100"/>
                <a:gd name="T60" fmla="*/ 38 w 98"/>
                <a:gd name="T61" fmla="*/ 16 h 100"/>
                <a:gd name="T62" fmla="*/ 45 w 98"/>
                <a:gd name="T63" fmla="*/ 8 h 100"/>
                <a:gd name="T64" fmla="*/ 53 w 98"/>
                <a:gd name="T65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8" h="100">
                  <a:moveTo>
                    <a:pt x="53" y="0"/>
                  </a:moveTo>
                  <a:lnTo>
                    <a:pt x="62" y="1"/>
                  </a:lnTo>
                  <a:lnTo>
                    <a:pt x="70" y="5"/>
                  </a:lnTo>
                  <a:lnTo>
                    <a:pt x="78" y="9"/>
                  </a:lnTo>
                  <a:lnTo>
                    <a:pt x="85" y="15"/>
                  </a:lnTo>
                  <a:lnTo>
                    <a:pt x="90" y="23"/>
                  </a:lnTo>
                  <a:lnTo>
                    <a:pt x="95" y="31"/>
                  </a:lnTo>
                  <a:lnTo>
                    <a:pt x="97" y="41"/>
                  </a:lnTo>
                  <a:lnTo>
                    <a:pt x="98" y="50"/>
                  </a:lnTo>
                  <a:lnTo>
                    <a:pt x="97" y="60"/>
                  </a:lnTo>
                  <a:lnTo>
                    <a:pt x="93" y="69"/>
                  </a:lnTo>
                  <a:lnTo>
                    <a:pt x="89" y="77"/>
                  </a:lnTo>
                  <a:lnTo>
                    <a:pt x="83" y="86"/>
                  </a:lnTo>
                  <a:lnTo>
                    <a:pt x="75" y="91"/>
                  </a:lnTo>
                  <a:lnTo>
                    <a:pt x="67" y="96"/>
                  </a:lnTo>
                  <a:lnTo>
                    <a:pt x="57" y="99"/>
                  </a:lnTo>
                  <a:lnTo>
                    <a:pt x="46" y="100"/>
                  </a:lnTo>
                  <a:lnTo>
                    <a:pt x="39" y="100"/>
                  </a:lnTo>
                  <a:lnTo>
                    <a:pt x="32" y="98"/>
                  </a:lnTo>
                  <a:lnTo>
                    <a:pt x="25" y="96"/>
                  </a:lnTo>
                  <a:lnTo>
                    <a:pt x="20" y="94"/>
                  </a:lnTo>
                  <a:lnTo>
                    <a:pt x="14" y="89"/>
                  </a:lnTo>
                  <a:lnTo>
                    <a:pt x="8" y="84"/>
                  </a:lnTo>
                  <a:lnTo>
                    <a:pt x="4" y="80"/>
                  </a:lnTo>
                  <a:lnTo>
                    <a:pt x="0" y="74"/>
                  </a:lnTo>
                  <a:lnTo>
                    <a:pt x="6" y="64"/>
                  </a:lnTo>
                  <a:lnTo>
                    <a:pt x="12" y="53"/>
                  </a:lnTo>
                  <a:lnTo>
                    <a:pt x="17" y="44"/>
                  </a:lnTo>
                  <a:lnTo>
                    <a:pt x="24" y="35"/>
                  </a:lnTo>
                  <a:lnTo>
                    <a:pt x="31" y="26"/>
                  </a:lnTo>
                  <a:lnTo>
                    <a:pt x="38" y="16"/>
                  </a:lnTo>
                  <a:lnTo>
                    <a:pt x="45" y="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27"/>
            <p:cNvSpPr>
              <a:spLocks/>
            </p:cNvSpPr>
            <p:nvPr/>
          </p:nvSpPr>
          <p:spPr bwMode="auto">
            <a:xfrm>
              <a:off x="2764" y="2191"/>
              <a:ext cx="209" cy="230"/>
            </a:xfrm>
            <a:custGeom>
              <a:avLst/>
              <a:gdLst>
                <a:gd name="T0" fmla="*/ 286 w 418"/>
                <a:gd name="T1" fmla="*/ 38 h 460"/>
                <a:gd name="T2" fmla="*/ 297 w 418"/>
                <a:gd name="T3" fmla="*/ 38 h 460"/>
                <a:gd name="T4" fmla="*/ 309 w 418"/>
                <a:gd name="T5" fmla="*/ 39 h 460"/>
                <a:gd name="T6" fmla="*/ 320 w 418"/>
                <a:gd name="T7" fmla="*/ 41 h 460"/>
                <a:gd name="T8" fmla="*/ 335 w 418"/>
                <a:gd name="T9" fmla="*/ 4 h 460"/>
                <a:gd name="T10" fmla="*/ 377 w 418"/>
                <a:gd name="T11" fmla="*/ 54 h 460"/>
                <a:gd name="T12" fmla="*/ 393 w 418"/>
                <a:gd name="T13" fmla="*/ 61 h 460"/>
                <a:gd name="T14" fmla="*/ 408 w 418"/>
                <a:gd name="T15" fmla="*/ 69 h 460"/>
                <a:gd name="T16" fmla="*/ 415 w 418"/>
                <a:gd name="T17" fmla="*/ 106 h 460"/>
                <a:gd name="T18" fmla="*/ 418 w 418"/>
                <a:gd name="T19" fmla="*/ 143 h 460"/>
                <a:gd name="T20" fmla="*/ 412 w 418"/>
                <a:gd name="T21" fmla="*/ 208 h 460"/>
                <a:gd name="T22" fmla="*/ 394 w 418"/>
                <a:gd name="T23" fmla="*/ 268 h 460"/>
                <a:gd name="T24" fmla="*/ 365 w 418"/>
                <a:gd name="T25" fmla="*/ 321 h 460"/>
                <a:gd name="T26" fmla="*/ 327 w 418"/>
                <a:gd name="T27" fmla="*/ 368 h 460"/>
                <a:gd name="T28" fmla="*/ 281 w 418"/>
                <a:gd name="T29" fmla="*/ 406 h 460"/>
                <a:gd name="T30" fmla="*/ 228 w 418"/>
                <a:gd name="T31" fmla="*/ 436 h 460"/>
                <a:gd name="T32" fmla="*/ 168 w 418"/>
                <a:gd name="T33" fmla="*/ 453 h 460"/>
                <a:gd name="T34" fmla="*/ 105 w 418"/>
                <a:gd name="T35" fmla="*/ 460 h 460"/>
                <a:gd name="T36" fmla="*/ 99 w 418"/>
                <a:gd name="T37" fmla="*/ 455 h 460"/>
                <a:gd name="T38" fmla="*/ 92 w 418"/>
                <a:gd name="T39" fmla="*/ 445 h 460"/>
                <a:gd name="T40" fmla="*/ 63 w 418"/>
                <a:gd name="T41" fmla="*/ 455 h 460"/>
                <a:gd name="T42" fmla="*/ 56 w 418"/>
                <a:gd name="T43" fmla="*/ 454 h 460"/>
                <a:gd name="T44" fmla="*/ 48 w 418"/>
                <a:gd name="T45" fmla="*/ 453 h 460"/>
                <a:gd name="T46" fmla="*/ 60 w 418"/>
                <a:gd name="T47" fmla="*/ 395 h 460"/>
                <a:gd name="T48" fmla="*/ 52 w 418"/>
                <a:gd name="T49" fmla="*/ 374 h 460"/>
                <a:gd name="T50" fmla="*/ 45 w 418"/>
                <a:gd name="T51" fmla="*/ 352 h 460"/>
                <a:gd name="T52" fmla="*/ 0 w 418"/>
                <a:gd name="T53" fmla="*/ 306 h 460"/>
                <a:gd name="T54" fmla="*/ 38 w 418"/>
                <a:gd name="T55" fmla="*/ 288 h 460"/>
                <a:gd name="T56" fmla="*/ 38 w 418"/>
                <a:gd name="T57" fmla="*/ 265 h 460"/>
                <a:gd name="T58" fmla="*/ 2 w 418"/>
                <a:gd name="T59" fmla="*/ 243 h 460"/>
                <a:gd name="T60" fmla="*/ 54 w 418"/>
                <a:gd name="T61" fmla="*/ 202 h 460"/>
                <a:gd name="T62" fmla="*/ 62 w 418"/>
                <a:gd name="T63" fmla="*/ 181 h 460"/>
                <a:gd name="T64" fmla="*/ 74 w 418"/>
                <a:gd name="T65" fmla="*/ 160 h 460"/>
                <a:gd name="T66" fmla="*/ 74 w 418"/>
                <a:gd name="T67" fmla="*/ 96 h 460"/>
                <a:gd name="T68" fmla="*/ 108 w 418"/>
                <a:gd name="T69" fmla="*/ 115 h 460"/>
                <a:gd name="T70" fmla="*/ 117 w 418"/>
                <a:gd name="T71" fmla="*/ 107 h 460"/>
                <a:gd name="T72" fmla="*/ 125 w 418"/>
                <a:gd name="T73" fmla="*/ 99 h 460"/>
                <a:gd name="T74" fmla="*/ 135 w 418"/>
                <a:gd name="T75" fmla="*/ 92 h 460"/>
                <a:gd name="T76" fmla="*/ 119 w 418"/>
                <a:gd name="T77" fmla="*/ 54 h 460"/>
                <a:gd name="T78" fmla="*/ 184 w 418"/>
                <a:gd name="T79" fmla="*/ 61 h 460"/>
                <a:gd name="T80" fmla="*/ 195 w 418"/>
                <a:gd name="T81" fmla="*/ 57 h 460"/>
                <a:gd name="T82" fmla="*/ 206 w 418"/>
                <a:gd name="T83" fmla="*/ 53 h 460"/>
                <a:gd name="T84" fmla="*/ 216 w 418"/>
                <a:gd name="T85" fmla="*/ 50 h 460"/>
                <a:gd name="T86" fmla="*/ 227 w 418"/>
                <a:gd name="T87" fmla="*/ 47 h 460"/>
                <a:gd name="T88" fmla="*/ 274 w 418"/>
                <a:gd name="T89" fmla="*/ 0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18" h="460">
                  <a:moveTo>
                    <a:pt x="280" y="38"/>
                  </a:moveTo>
                  <a:lnTo>
                    <a:pt x="286" y="38"/>
                  </a:lnTo>
                  <a:lnTo>
                    <a:pt x="291" y="38"/>
                  </a:lnTo>
                  <a:lnTo>
                    <a:pt x="297" y="38"/>
                  </a:lnTo>
                  <a:lnTo>
                    <a:pt x="303" y="39"/>
                  </a:lnTo>
                  <a:lnTo>
                    <a:pt x="309" y="39"/>
                  </a:lnTo>
                  <a:lnTo>
                    <a:pt x="314" y="41"/>
                  </a:lnTo>
                  <a:lnTo>
                    <a:pt x="320" y="41"/>
                  </a:lnTo>
                  <a:lnTo>
                    <a:pt x="326" y="42"/>
                  </a:lnTo>
                  <a:lnTo>
                    <a:pt x="335" y="4"/>
                  </a:lnTo>
                  <a:lnTo>
                    <a:pt x="388" y="16"/>
                  </a:lnTo>
                  <a:lnTo>
                    <a:pt x="377" y="54"/>
                  </a:lnTo>
                  <a:lnTo>
                    <a:pt x="385" y="58"/>
                  </a:lnTo>
                  <a:lnTo>
                    <a:pt x="393" y="61"/>
                  </a:lnTo>
                  <a:lnTo>
                    <a:pt x="401" y="66"/>
                  </a:lnTo>
                  <a:lnTo>
                    <a:pt x="408" y="69"/>
                  </a:lnTo>
                  <a:lnTo>
                    <a:pt x="412" y="88"/>
                  </a:lnTo>
                  <a:lnTo>
                    <a:pt x="415" y="106"/>
                  </a:lnTo>
                  <a:lnTo>
                    <a:pt x="417" y="125"/>
                  </a:lnTo>
                  <a:lnTo>
                    <a:pt x="418" y="143"/>
                  </a:lnTo>
                  <a:lnTo>
                    <a:pt x="417" y="175"/>
                  </a:lnTo>
                  <a:lnTo>
                    <a:pt x="412" y="208"/>
                  </a:lnTo>
                  <a:lnTo>
                    <a:pt x="404" y="238"/>
                  </a:lnTo>
                  <a:lnTo>
                    <a:pt x="394" y="268"/>
                  </a:lnTo>
                  <a:lnTo>
                    <a:pt x="381" y="295"/>
                  </a:lnTo>
                  <a:lnTo>
                    <a:pt x="365" y="321"/>
                  </a:lnTo>
                  <a:lnTo>
                    <a:pt x="348" y="345"/>
                  </a:lnTo>
                  <a:lnTo>
                    <a:pt x="327" y="368"/>
                  </a:lnTo>
                  <a:lnTo>
                    <a:pt x="305" y="389"/>
                  </a:lnTo>
                  <a:lnTo>
                    <a:pt x="281" y="406"/>
                  </a:lnTo>
                  <a:lnTo>
                    <a:pt x="256" y="422"/>
                  </a:lnTo>
                  <a:lnTo>
                    <a:pt x="228" y="436"/>
                  </a:lnTo>
                  <a:lnTo>
                    <a:pt x="199" y="446"/>
                  </a:lnTo>
                  <a:lnTo>
                    <a:pt x="168" y="453"/>
                  </a:lnTo>
                  <a:lnTo>
                    <a:pt x="137" y="459"/>
                  </a:lnTo>
                  <a:lnTo>
                    <a:pt x="105" y="460"/>
                  </a:lnTo>
                  <a:lnTo>
                    <a:pt x="102" y="460"/>
                  </a:lnTo>
                  <a:lnTo>
                    <a:pt x="99" y="455"/>
                  </a:lnTo>
                  <a:lnTo>
                    <a:pt x="96" y="451"/>
                  </a:lnTo>
                  <a:lnTo>
                    <a:pt x="92" y="445"/>
                  </a:lnTo>
                  <a:lnTo>
                    <a:pt x="89" y="440"/>
                  </a:lnTo>
                  <a:lnTo>
                    <a:pt x="63" y="455"/>
                  </a:lnTo>
                  <a:lnTo>
                    <a:pt x="60" y="455"/>
                  </a:lnTo>
                  <a:lnTo>
                    <a:pt x="56" y="454"/>
                  </a:lnTo>
                  <a:lnTo>
                    <a:pt x="52" y="453"/>
                  </a:lnTo>
                  <a:lnTo>
                    <a:pt x="48" y="453"/>
                  </a:lnTo>
                  <a:lnTo>
                    <a:pt x="28" y="415"/>
                  </a:lnTo>
                  <a:lnTo>
                    <a:pt x="60" y="395"/>
                  </a:lnTo>
                  <a:lnTo>
                    <a:pt x="55" y="384"/>
                  </a:lnTo>
                  <a:lnTo>
                    <a:pt x="52" y="374"/>
                  </a:lnTo>
                  <a:lnTo>
                    <a:pt x="48" y="363"/>
                  </a:lnTo>
                  <a:lnTo>
                    <a:pt x="45" y="352"/>
                  </a:lnTo>
                  <a:lnTo>
                    <a:pt x="7" y="357"/>
                  </a:lnTo>
                  <a:lnTo>
                    <a:pt x="0" y="306"/>
                  </a:lnTo>
                  <a:lnTo>
                    <a:pt x="38" y="300"/>
                  </a:lnTo>
                  <a:lnTo>
                    <a:pt x="38" y="288"/>
                  </a:lnTo>
                  <a:lnTo>
                    <a:pt x="38" y="277"/>
                  </a:lnTo>
                  <a:lnTo>
                    <a:pt x="38" y="265"/>
                  </a:lnTo>
                  <a:lnTo>
                    <a:pt x="39" y="255"/>
                  </a:lnTo>
                  <a:lnTo>
                    <a:pt x="2" y="243"/>
                  </a:lnTo>
                  <a:lnTo>
                    <a:pt x="16" y="194"/>
                  </a:lnTo>
                  <a:lnTo>
                    <a:pt x="54" y="202"/>
                  </a:lnTo>
                  <a:lnTo>
                    <a:pt x="59" y="192"/>
                  </a:lnTo>
                  <a:lnTo>
                    <a:pt x="62" y="181"/>
                  </a:lnTo>
                  <a:lnTo>
                    <a:pt x="68" y="171"/>
                  </a:lnTo>
                  <a:lnTo>
                    <a:pt x="74" y="160"/>
                  </a:lnTo>
                  <a:lnTo>
                    <a:pt x="41" y="137"/>
                  </a:lnTo>
                  <a:lnTo>
                    <a:pt x="74" y="96"/>
                  </a:lnTo>
                  <a:lnTo>
                    <a:pt x="105" y="119"/>
                  </a:lnTo>
                  <a:lnTo>
                    <a:pt x="108" y="115"/>
                  </a:lnTo>
                  <a:lnTo>
                    <a:pt x="113" y="111"/>
                  </a:lnTo>
                  <a:lnTo>
                    <a:pt x="117" y="107"/>
                  </a:lnTo>
                  <a:lnTo>
                    <a:pt x="121" y="104"/>
                  </a:lnTo>
                  <a:lnTo>
                    <a:pt x="125" y="99"/>
                  </a:lnTo>
                  <a:lnTo>
                    <a:pt x="130" y="96"/>
                  </a:lnTo>
                  <a:lnTo>
                    <a:pt x="135" y="92"/>
                  </a:lnTo>
                  <a:lnTo>
                    <a:pt x="139" y="89"/>
                  </a:lnTo>
                  <a:lnTo>
                    <a:pt x="119" y="54"/>
                  </a:lnTo>
                  <a:lnTo>
                    <a:pt x="165" y="28"/>
                  </a:lnTo>
                  <a:lnTo>
                    <a:pt x="184" y="61"/>
                  </a:lnTo>
                  <a:lnTo>
                    <a:pt x="190" y="59"/>
                  </a:lnTo>
                  <a:lnTo>
                    <a:pt x="195" y="57"/>
                  </a:lnTo>
                  <a:lnTo>
                    <a:pt x="200" y="54"/>
                  </a:lnTo>
                  <a:lnTo>
                    <a:pt x="206" y="53"/>
                  </a:lnTo>
                  <a:lnTo>
                    <a:pt x="211" y="52"/>
                  </a:lnTo>
                  <a:lnTo>
                    <a:pt x="216" y="50"/>
                  </a:lnTo>
                  <a:lnTo>
                    <a:pt x="221" y="49"/>
                  </a:lnTo>
                  <a:lnTo>
                    <a:pt x="227" y="47"/>
                  </a:lnTo>
                  <a:lnTo>
                    <a:pt x="222" y="7"/>
                  </a:lnTo>
                  <a:lnTo>
                    <a:pt x="274" y="0"/>
                  </a:lnTo>
                  <a:lnTo>
                    <a:pt x="280" y="38"/>
                  </a:lnTo>
                  <a:close/>
                </a:path>
              </a:pathLst>
            </a:custGeom>
            <a:solidFill>
              <a:srgbClr val="D6A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28"/>
            <p:cNvSpPr>
              <a:spLocks/>
            </p:cNvSpPr>
            <p:nvPr/>
          </p:nvSpPr>
          <p:spPr bwMode="auto">
            <a:xfrm>
              <a:off x="2881" y="2309"/>
              <a:ext cx="55" cy="54"/>
            </a:xfrm>
            <a:custGeom>
              <a:avLst/>
              <a:gdLst>
                <a:gd name="T0" fmla="*/ 46 w 108"/>
                <a:gd name="T1" fmla="*/ 0 h 108"/>
                <a:gd name="T2" fmla="*/ 56 w 108"/>
                <a:gd name="T3" fmla="*/ 0 h 108"/>
                <a:gd name="T4" fmla="*/ 67 w 108"/>
                <a:gd name="T5" fmla="*/ 2 h 108"/>
                <a:gd name="T6" fmla="*/ 77 w 108"/>
                <a:gd name="T7" fmla="*/ 6 h 108"/>
                <a:gd name="T8" fmla="*/ 86 w 108"/>
                <a:gd name="T9" fmla="*/ 11 h 108"/>
                <a:gd name="T10" fmla="*/ 94 w 108"/>
                <a:gd name="T11" fmla="*/ 18 h 108"/>
                <a:gd name="T12" fmla="*/ 100 w 108"/>
                <a:gd name="T13" fmla="*/ 27 h 108"/>
                <a:gd name="T14" fmla="*/ 106 w 108"/>
                <a:gd name="T15" fmla="*/ 36 h 108"/>
                <a:gd name="T16" fmla="*/ 108 w 108"/>
                <a:gd name="T17" fmla="*/ 48 h 108"/>
                <a:gd name="T18" fmla="*/ 108 w 108"/>
                <a:gd name="T19" fmla="*/ 58 h 108"/>
                <a:gd name="T20" fmla="*/ 107 w 108"/>
                <a:gd name="T21" fmla="*/ 68 h 108"/>
                <a:gd name="T22" fmla="*/ 102 w 108"/>
                <a:gd name="T23" fmla="*/ 78 h 108"/>
                <a:gd name="T24" fmla="*/ 98 w 108"/>
                <a:gd name="T25" fmla="*/ 87 h 108"/>
                <a:gd name="T26" fmla="*/ 90 w 108"/>
                <a:gd name="T27" fmla="*/ 94 h 108"/>
                <a:gd name="T28" fmla="*/ 82 w 108"/>
                <a:gd name="T29" fmla="*/ 101 h 108"/>
                <a:gd name="T30" fmla="*/ 72 w 108"/>
                <a:gd name="T31" fmla="*/ 105 h 108"/>
                <a:gd name="T32" fmla="*/ 62 w 108"/>
                <a:gd name="T33" fmla="*/ 108 h 108"/>
                <a:gd name="T34" fmla="*/ 51 w 108"/>
                <a:gd name="T35" fmla="*/ 108 h 108"/>
                <a:gd name="T36" fmla="*/ 40 w 108"/>
                <a:gd name="T37" fmla="*/ 106 h 108"/>
                <a:gd name="T38" fmla="*/ 31 w 108"/>
                <a:gd name="T39" fmla="*/ 103 h 108"/>
                <a:gd name="T40" fmla="*/ 22 w 108"/>
                <a:gd name="T41" fmla="*/ 97 h 108"/>
                <a:gd name="T42" fmla="*/ 14 w 108"/>
                <a:gd name="T43" fmla="*/ 90 h 108"/>
                <a:gd name="T44" fmla="*/ 8 w 108"/>
                <a:gd name="T45" fmla="*/ 81 h 108"/>
                <a:gd name="T46" fmla="*/ 3 w 108"/>
                <a:gd name="T47" fmla="*/ 72 h 108"/>
                <a:gd name="T48" fmla="*/ 1 w 108"/>
                <a:gd name="T49" fmla="*/ 62 h 108"/>
                <a:gd name="T50" fmla="*/ 0 w 108"/>
                <a:gd name="T51" fmla="*/ 51 h 108"/>
                <a:gd name="T52" fmla="*/ 1 w 108"/>
                <a:gd name="T53" fmla="*/ 41 h 108"/>
                <a:gd name="T54" fmla="*/ 6 w 108"/>
                <a:gd name="T55" fmla="*/ 32 h 108"/>
                <a:gd name="T56" fmla="*/ 10 w 108"/>
                <a:gd name="T57" fmla="*/ 22 h 108"/>
                <a:gd name="T58" fmla="*/ 17 w 108"/>
                <a:gd name="T59" fmla="*/ 14 h 108"/>
                <a:gd name="T60" fmla="*/ 26 w 108"/>
                <a:gd name="T61" fmla="*/ 9 h 108"/>
                <a:gd name="T62" fmla="*/ 36 w 108"/>
                <a:gd name="T63" fmla="*/ 4 h 108"/>
                <a:gd name="T64" fmla="*/ 46 w 108"/>
                <a:gd name="T65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" h="108">
                  <a:moveTo>
                    <a:pt x="46" y="0"/>
                  </a:moveTo>
                  <a:lnTo>
                    <a:pt x="56" y="0"/>
                  </a:lnTo>
                  <a:lnTo>
                    <a:pt x="67" y="2"/>
                  </a:lnTo>
                  <a:lnTo>
                    <a:pt x="77" y="6"/>
                  </a:lnTo>
                  <a:lnTo>
                    <a:pt x="86" y="11"/>
                  </a:lnTo>
                  <a:lnTo>
                    <a:pt x="94" y="18"/>
                  </a:lnTo>
                  <a:lnTo>
                    <a:pt x="100" y="27"/>
                  </a:lnTo>
                  <a:lnTo>
                    <a:pt x="106" y="36"/>
                  </a:lnTo>
                  <a:lnTo>
                    <a:pt x="108" y="48"/>
                  </a:lnTo>
                  <a:lnTo>
                    <a:pt x="108" y="58"/>
                  </a:lnTo>
                  <a:lnTo>
                    <a:pt x="107" y="68"/>
                  </a:lnTo>
                  <a:lnTo>
                    <a:pt x="102" y="78"/>
                  </a:lnTo>
                  <a:lnTo>
                    <a:pt x="98" y="87"/>
                  </a:lnTo>
                  <a:lnTo>
                    <a:pt x="90" y="94"/>
                  </a:lnTo>
                  <a:lnTo>
                    <a:pt x="82" y="101"/>
                  </a:lnTo>
                  <a:lnTo>
                    <a:pt x="72" y="105"/>
                  </a:lnTo>
                  <a:lnTo>
                    <a:pt x="62" y="108"/>
                  </a:lnTo>
                  <a:lnTo>
                    <a:pt x="51" y="108"/>
                  </a:lnTo>
                  <a:lnTo>
                    <a:pt x="40" y="106"/>
                  </a:lnTo>
                  <a:lnTo>
                    <a:pt x="31" y="103"/>
                  </a:lnTo>
                  <a:lnTo>
                    <a:pt x="22" y="97"/>
                  </a:lnTo>
                  <a:lnTo>
                    <a:pt x="14" y="90"/>
                  </a:lnTo>
                  <a:lnTo>
                    <a:pt x="8" y="81"/>
                  </a:lnTo>
                  <a:lnTo>
                    <a:pt x="3" y="72"/>
                  </a:lnTo>
                  <a:lnTo>
                    <a:pt x="1" y="62"/>
                  </a:lnTo>
                  <a:lnTo>
                    <a:pt x="0" y="51"/>
                  </a:lnTo>
                  <a:lnTo>
                    <a:pt x="1" y="41"/>
                  </a:lnTo>
                  <a:lnTo>
                    <a:pt x="6" y="32"/>
                  </a:lnTo>
                  <a:lnTo>
                    <a:pt x="10" y="22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1128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7003567" y="2234661"/>
            <a:ext cx="1388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9600" b="1" dirty="0">
              <a:solidFill>
                <a:schemeClr val="accent1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6.1 </a:t>
            </a:r>
            <a:r>
              <a:rPr lang="en-US" dirty="0" smtClean="0"/>
              <a:t>Questions for Reflection</a:t>
            </a:r>
            <a:endParaRPr lang="en-US" dirty="0"/>
          </a:p>
        </p:txBody>
      </p:sp>
      <p:sp>
        <p:nvSpPr>
          <p:cNvPr id="51" name="Freeform 50"/>
          <p:cNvSpPr/>
          <p:nvPr/>
        </p:nvSpPr>
        <p:spPr>
          <a:xfrm>
            <a:off x="356558" y="2515015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How can you organize OER and other instructional resources?</a:t>
            </a:r>
          </a:p>
        </p:txBody>
      </p:sp>
      <p:sp>
        <p:nvSpPr>
          <p:cNvPr id="52" name="Freeform 51"/>
          <p:cNvSpPr/>
          <p:nvPr/>
        </p:nvSpPr>
        <p:spPr>
          <a:xfrm>
            <a:off x="356558" y="3769240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How can you prepare students for finding OER?</a:t>
            </a:r>
          </a:p>
        </p:txBody>
      </p:sp>
      <p:sp>
        <p:nvSpPr>
          <p:cNvPr id="53" name="Freeform 52"/>
          <p:cNvSpPr/>
          <p:nvPr/>
        </p:nvSpPr>
        <p:spPr>
          <a:xfrm>
            <a:off x="356558" y="5034873"/>
            <a:ext cx="6096000" cy="1201056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How can you prepare students for determining the quality of an OER?</a:t>
            </a:r>
          </a:p>
        </p:txBody>
      </p:sp>
      <p:sp>
        <p:nvSpPr>
          <p:cNvPr id="54" name="Freeform 53"/>
          <p:cNvSpPr/>
          <p:nvPr/>
        </p:nvSpPr>
        <p:spPr>
          <a:xfrm>
            <a:off x="356558" y="1379597"/>
            <a:ext cx="6096000" cy="1265633"/>
          </a:xfrm>
          <a:custGeom>
            <a:avLst/>
            <a:gdLst>
              <a:gd name="connsiteX0" fmla="*/ 0 w 8382000"/>
              <a:gd name="connsiteY0" fmla="*/ 210943 h 1265633"/>
              <a:gd name="connsiteX1" fmla="*/ 210943 w 8382000"/>
              <a:gd name="connsiteY1" fmla="*/ 0 h 1265633"/>
              <a:gd name="connsiteX2" fmla="*/ 8171057 w 8382000"/>
              <a:gd name="connsiteY2" fmla="*/ 0 h 1265633"/>
              <a:gd name="connsiteX3" fmla="*/ 8382000 w 8382000"/>
              <a:gd name="connsiteY3" fmla="*/ 210943 h 1265633"/>
              <a:gd name="connsiteX4" fmla="*/ 8382000 w 8382000"/>
              <a:gd name="connsiteY4" fmla="*/ 1054690 h 1265633"/>
              <a:gd name="connsiteX5" fmla="*/ 8171057 w 8382000"/>
              <a:gd name="connsiteY5" fmla="*/ 1265633 h 1265633"/>
              <a:gd name="connsiteX6" fmla="*/ 210943 w 8382000"/>
              <a:gd name="connsiteY6" fmla="*/ 1265633 h 1265633"/>
              <a:gd name="connsiteX7" fmla="*/ 0 w 8382000"/>
              <a:gd name="connsiteY7" fmla="*/ 1054690 h 1265633"/>
              <a:gd name="connsiteX8" fmla="*/ 0 w 8382000"/>
              <a:gd name="connsiteY8" fmla="*/ 210943 h 1265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82000" h="1265633">
                <a:moveTo>
                  <a:pt x="0" y="210943"/>
                </a:moveTo>
                <a:cubicBezTo>
                  <a:pt x="0" y="94442"/>
                  <a:pt x="94442" y="0"/>
                  <a:pt x="210943" y="0"/>
                </a:cubicBezTo>
                <a:lnTo>
                  <a:pt x="8171057" y="0"/>
                </a:lnTo>
                <a:cubicBezTo>
                  <a:pt x="8287558" y="0"/>
                  <a:pt x="8382000" y="94442"/>
                  <a:pt x="8382000" y="210943"/>
                </a:cubicBezTo>
                <a:lnTo>
                  <a:pt x="8382000" y="1054690"/>
                </a:lnTo>
                <a:cubicBezTo>
                  <a:pt x="8382000" y="1171191"/>
                  <a:pt x="8287558" y="1265633"/>
                  <a:pt x="8171057" y="1265633"/>
                </a:cubicBezTo>
                <a:lnTo>
                  <a:pt x="210943" y="1265633"/>
                </a:lnTo>
                <a:cubicBezTo>
                  <a:pt x="94442" y="1265633"/>
                  <a:pt x="0" y="1171191"/>
                  <a:pt x="0" y="1054690"/>
                </a:cubicBezTo>
                <a:lnTo>
                  <a:pt x="0" y="21094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153223" tIns="153223" rIns="153223" bIns="153223" numCol="1" spcCol="1270" anchor="ctr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What’s your process for finding Open Educational Resources?</a:t>
            </a:r>
          </a:p>
        </p:txBody>
      </p:sp>
    </p:spTree>
    <p:extLst>
      <p:ext uri="{BB962C8B-B14F-4D97-AF65-F5344CB8AC3E}">
        <p14:creationId xmlns:p14="http://schemas.microsoft.com/office/powerpoint/2010/main" val="285528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d Oval" hidden="1"/>
          <p:cNvSpPr/>
          <p:nvPr/>
        </p:nvSpPr>
        <p:spPr>
          <a:xfrm>
            <a:off x="625929" y="4945083"/>
            <a:ext cx="381000" cy="3810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1.1 One in a Million</a:t>
            </a:r>
            <a:endParaRPr lang="en-US" dirty="0"/>
          </a:p>
        </p:txBody>
      </p:sp>
      <p:sp>
        <p:nvSpPr>
          <p:cNvPr id="379" name="Bullets"/>
          <p:cNvSpPr txBox="1"/>
          <p:nvPr/>
        </p:nvSpPr>
        <p:spPr>
          <a:xfrm>
            <a:off x="552450" y="2816304"/>
            <a:ext cx="82296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Present information to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Provide practice and application opportunities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Demonstrate learning &amp; assess understanding</a:t>
            </a:r>
          </a:p>
        </p:txBody>
      </p:sp>
      <p:sp>
        <p:nvSpPr>
          <p:cNvPr id="380" name="Header"/>
          <p:cNvSpPr txBox="1"/>
          <p:nvPr/>
        </p:nvSpPr>
        <p:spPr>
          <a:xfrm>
            <a:off x="454419" y="2159615"/>
            <a:ext cx="8229600" cy="1354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The variety of OER available can be used to…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2" name="Right Arrow 211"/>
          <p:cNvSpPr/>
          <p:nvPr/>
        </p:nvSpPr>
        <p:spPr>
          <a:xfrm rot="16200000">
            <a:off x="4963801" y="6525886"/>
            <a:ext cx="1752600" cy="319491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3" name="Group 212"/>
          <p:cNvGrpSpPr/>
          <p:nvPr/>
        </p:nvGrpSpPr>
        <p:grpSpPr>
          <a:xfrm>
            <a:off x="5641530" y="5181014"/>
            <a:ext cx="1861457" cy="584775"/>
            <a:chOff x="5641530" y="4629482"/>
            <a:chExt cx="1861457" cy="584775"/>
          </a:xfrm>
        </p:grpSpPr>
        <p:sp>
          <p:nvSpPr>
            <p:cNvPr id="214" name="Red Oval"/>
            <p:cNvSpPr/>
            <p:nvPr/>
          </p:nvSpPr>
          <p:spPr>
            <a:xfrm>
              <a:off x="5641530" y="4724401"/>
              <a:ext cx="381000" cy="381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6022530" y="4629482"/>
              <a:ext cx="14804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</a:rPr>
                <a:t>E R</a:t>
              </a:r>
              <a:endParaRPr lang="en-US" sz="3200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83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One in a Million</a:t>
            </a:r>
            <a:endParaRPr lang="en-US" dirty="0"/>
          </a:p>
        </p:txBody>
      </p:sp>
      <p:sp>
        <p:nvSpPr>
          <p:cNvPr id="197" name="Bullets"/>
          <p:cNvSpPr txBox="1"/>
          <p:nvPr/>
        </p:nvSpPr>
        <p:spPr>
          <a:xfrm>
            <a:off x="552450" y="2816304"/>
            <a:ext cx="8229600" cy="2215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Learning objectives for your lesson</a:t>
            </a: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The Practices Checklist</a:t>
            </a: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Achieve </a:t>
            </a:r>
            <a:r>
              <a:rPr lang="en-US" sz="2800" dirty="0" smtClean="0">
                <a:solidFill>
                  <a:schemeClr val="tx1"/>
                </a:solidFill>
              </a:rPr>
              <a:t>Rubrics</a:t>
            </a:r>
          </a:p>
        </p:txBody>
      </p:sp>
      <p:sp>
        <p:nvSpPr>
          <p:cNvPr id="535" name="Right Arrow 534"/>
          <p:cNvSpPr/>
          <p:nvPr/>
        </p:nvSpPr>
        <p:spPr>
          <a:xfrm rot="16200000">
            <a:off x="4963801" y="6525886"/>
            <a:ext cx="1752600" cy="319491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Header"/>
          <p:cNvSpPr txBox="1"/>
          <p:nvPr/>
        </p:nvSpPr>
        <p:spPr>
          <a:xfrm>
            <a:off x="454419" y="2159615"/>
            <a:ext cx="8229600" cy="1354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Tools and strategies to find the right OER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include: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76" name="Group 175"/>
          <p:cNvGrpSpPr/>
          <p:nvPr/>
        </p:nvGrpSpPr>
        <p:grpSpPr>
          <a:xfrm>
            <a:off x="5641530" y="5181014"/>
            <a:ext cx="1861457" cy="584775"/>
            <a:chOff x="5641530" y="4629482"/>
            <a:chExt cx="1861457" cy="584775"/>
          </a:xfrm>
        </p:grpSpPr>
        <p:sp>
          <p:nvSpPr>
            <p:cNvPr id="177" name="Red Oval"/>
            <p:cNvSpPr/>
            <p:nvPr/>
          </p:nvSpPr>
          <p:spPr>
            <a:xfrm>
              <a:off x="5641530" y="4724401"/>
              <a:ext cx="381000" cy="381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6022530" y="4629482"/>
              <a:ext cx="14804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C00000"/>
                  </a:solidFill>
                </a:rPr>
                <a:t>E R</a:t>
              </a:r>
              <a:endParaRPr lang="en-US" sz="3200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530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8" descr="data:image/png;base64,iVBORw0KGgoAAAANSUhEUgAAAUIAAABwCAMAAABctom8AAAAn1BMVEWqsqsAAAD///+rs6ykq6SFi4VGSEZGSUautq/4+Pjw8PD7+/vc3Nxzc3M2Njbz8/NUVFStra3l5eVnZ2fDw8PY2NgfHx/h4eGJiYmgqKGRmJJ/f3+VlZVdXV2ioqKaoZsUFBTLy8s8PDyampp8gn28vLyMk41qb2sLCwssLCxBQUFXW1djY2MjIyN2fHepqal4eHhNUU6EhIRMTEwuMS7K2Um5AAAN3ElEQVR4nO1dCXeiPBQF4xJ3RUXFBdxxbW39/7/tI2QlBFxKaKdf75kz00Etz5u8l7clGIVCtduxzT+8ALvTrRYKRsHqfbck/zJ6VsGoIgZblUq5LP4p/7D//wAR2E/k53Kl0kIcVo1u8I9T/MNLcALyukYnYBCCP7wEGHDYMWzzNgbGH14CGN9M2zDNSvGPwhcBihXTDCgs/woKmXLletNi+ZdQCCAExeLYdd3xuGgE/8ntxi9SGFhRjHxHPAmBNG7psjtey7fz7XA97i5rB+TE4tMUYu7A2Akk3u3WJbf4/UwCOL5cl17E3fVv152by1x8jkJE1PhSuZ1tz/N9JKjv2fa5dSwVjZwtkCATcMqer4oavNva0C/VMxRC4G6PSZH07eKM87M/HMBwjimx121bhLoleJhCCLa7Vlqk6FcCzcmbROic7qRHriXNQj1KIYDb6zldVjTmx5xJhKV9RABvOWv2ylFBvZNemR6jEAC3cpc/jGMxP5sIwIXZQP/cmbfr9XqhUAj+rvd7e768XLWGXg9RCN2d0lwrYV/yihVB8cRu2ty0CxIWoyV9eeloNIiPUAi3SzVbCajoFFgQfXyld+xtZP5CDEbUTu5L+kS6TyGA65gRLDdH8/6g0WgMNvOPXmyR2a9zsIjAoAza/dgMJKg3mvQ9W20c3qUQFHcRerxWb1OXJG3PZ/uoY3vUHi8Cg/oypwiB7XaUzzdigm6OLonuUQjHEa+rPIrxRyTfTCKT8TrWq8zAICPrT0XKat2D35paomR9IlfZ1cThHQqhcxV48VeNBI3BlidiEF2tHMI1mfao9sNQxSKcIhwODmRUDT0cplMInZvASjONwAKyPDPh3QedHAKXMhiRoE/uvYpctcjVnh6BUikEruC4nu4QiEdcIHGpS3MCwKWKqzrVg5kVlYqsh3o8hTQKQfHACfl4gED0LT4Ew6nNQYRrvEi8R5eO9ju58+cwKtXG1qjKKRQCwFcSe/4YgwFW3AvXZn3GOFb6tKR7z6nJkb0c/IKtxTtMoRBeGBee2nVVY8P9m50e6wPX+NcP5Fsv9ioLiYAV/6rD10qmEKy5VZNHOx3DMv2gv9aiOcRENxXDhzwYexV/YYAFKuVJIdiymKT8HIPBEshsqBaHFpawWqrEaqxG075KpqY205JIIWTuTGvxJIOBQjE3+6qDQmwJFXMtBYNwRfFzpBCysM6PG5b76LI1RYMFh3hkJUvYnndEjKQ5WsWuggatSKAQOmxNeHwtFkHXRtPL3ILDbfiLP+oJdyR4r0Zf72KtyH5E1RSCIovr3l9isFBg/uEpa6Eh9rXeovdrNyUKl1IoMAgX5XNeFMItnYSd2osUtumynPmKAm4qPa7JHZIticJ6+AY/+5BJSSEoMqdaubo9BBqvmrtshQZu6CrMpNvdpbAwDS+vM5+GagodKsdEMihPgGnWPtuBB9twbZ08TSFe4rL39pUUQjoJ98/7Mxx96lhm61/DUmhkpk9T2PfypJCK8epagkGn4SFTiSGu2kmryQMUDkIKj7lQSLz/AEk1iccwoM5hpn4N8VhlI32fwlpoALL3apQU0sV0FJWhbi3mH73JajOQ3FZr0B01m9Puwor6ah3yezJVHkJhjKC7FBb2uVEIxtSIRYUYTFkttLMSXApr/kmvL0eRydGll38GhefcKGRliVbEJ5xHykstZov6ZfG6J87cGrloZxmZvqzIVn6KzMLjkaiW75KE5gS/KsdVYtK9Ttj1swyU/4HlhJe4BY+mPpGZIm5FN369xxchym+WxvAfcGqAS0zeQZChy7IO9idVaHsTjCzTbu/AkoT825FEZ6ZDT1xr2d9qT1pLbmr2y9ZMqp/k6FoDWviccD2uUXo6i6Fl0WzgqlClk7O1aVjWgKzAM/bBIS3hZkmhOsAr1IYWiynNlWVZcs8ALu/lEeCxdLWgKlRdmzjeqwbz1GsO+Swj9q9+Cq7PBP23SE0008QrDEdQFTg1GIWKHGcVpxmyTxjGKSS2JpIVpuVkulIMls0FH1huNa3PXmSlrJEAJdMtGST8VOQxUynEupNLsouWx4Q1r0qunNiFBtYSoqdler0+jKYlSINGtlV5kgSRU6r3KMSalP2CnEKhx8XoJwlGro/k6wwr/IZsc4Yk8R/vrkijMM/EPy0fn7lKUt9ErttWEwWWPnnOtIICsdcluzXpFC7C676GQrLCtSaetZAWpiZPzmAPE6jlIOuQlymFABdPYjFeKoV4YTtmKAYTJ5FCofbwkUAhFVn2wOIUZupK0H6Qk3y3FArxJMypFA+IIgtew5QIJte+addZcnXgDb8h42YWkNAQkkIhzoRoab5NXk5s3kfTTaKKXE8uilNbuM02909i0JY0/ZMpxCGAnobrh1Zk6kFzA16NUNiTrzOQ+Zt1FY9WGE9R05JI4RwnfzV4NIbatSbJZsF3JYLt2YXuJFQiEnzY7Jv03yMzlXgS2XdrkkVZipSTKNyQeEtPz6iKQjumnjREprpt7c39R41rOH1rrWPaTUG7tEQnWGxy54hLmkBhg4Rbl7wahcF2L6stXc9M/w0lstoN+gaL5kamtToqDOD84IkF+CxGzlx46JKBFhtd1RTSce7l1vEPHMJLkxuaGtupNVtturQyt2LRh2l2ppvuiIx2j1HYIL9KR1hFlaXHZ/1w+Ymx5EthdUrskpb2zFCSOIXE6zL3gs+wiG64xBQH42914teFRmc6e3VQaNAm3E/mfVUbQ4wGm5qsIaClrXlelfinhXixO/gtxhTOyDY8+brgDLGwRkfDMG8Ft0eJxdourZhp6KVhgigopDtUe6KLspE24s2I2NYhev1TmLtV8hlPi/wA7uj4+XNVx2u7z7eCatyMpSqCbomV8SJe1+JdmHDLKaPXGglKfn4XvwuNoTUk6UJBDb7B8vDWj7LYXnR5NeWoc3+vikKD9ggvJKGmeMb5nxsxwq833ohFXM4HEd+aBoYVTVMAAIfrht2ZdBcNNOr14WIzPQkDu9O6qVLZzUCNTEdWjWq7PbTa7ViyM7huDeU9mHSngpZmYSa+uMPNt8/71rK1P9sRC13Su09fRSEY05t/pbGLO2Q6esSZrGCdvt9839N9RIi6s4sqQef19sIwVCGWSOs3gOPLLYk/0zs52neXqymk5ZOXuv0pmB+UbZom/hWgu1O4rYjA49bQf8aBust1TMe18+yuHY4hVTC953OE8gJjvLtJB07tj46Rw1lJiR3/bPvda1smEOhy7Gdf/FZ8DQADhd4dr9fKsny9Hns7J7dzxBIopE0hpv3qirKgg5DbsX74LDtjTM5hy+emRvLWHTYNW6/tmhiy/pY8JqH4hXI/fS2BQgBZ3PbSzhOefijny+A3IGkPHnCZYY7tj74P3qnm//5jdpN3gvLjaZKbFZLAuxEz3rfzE5G8H5nvgFL0DaSDn8+gLc/5g0AprBQhBaCv8CNqntJli6W4WdkJwN8Mcihza12i2JKQFrq8a3T2yAkrGAvW/296pG4LiqXfjHUrpFCATQMy6PCLn4/6hxthYwDzZ6LHfv1GRCnkJ61DfsKFeX7skJC5EGbRoiN0zV8PiUJe6hBOqQxWnMW9vE17I4T7/oU4uQDcP8H0n4dMISv7A2MtHjbbHKiPjcOoLsQju87sDEPw+9VYQSE7iwTArTiF9qNkk9gXaytmi3UARX/Db0WMwkCVWX+IE8kK7z+nqsV5MfmMnI3Mj94DY6nE9zsRp9C88JpoMXb0dnNhWVat1q62a7Xgp81MfsOOxfrhkyz+B1BQKGybA0qf5HyYNT+anaXiYG77wuYwAKf4678RCgpNm5/gCOA69Vh1CRWhEVI4Ok0bOps+wdsEmeNm8BP1rQ7Ba3ITgRaoKIw0AMhn4qbAXwsVabYvVyea3E2otoNJf0bRKLEtyJmN97JogJJCsyW0pgI4fuB8etO8nQyeLwYghzmId7XVqwFCFve4jR1vhUYHnAyeO5T7RagpNG9iazKATkKdjGMZeU4CyMkhRBT2J5PJxxy1lKGSDfK8UJc32vdR/bj3+UyQQKG04wYazjplefWOpcgzEtSrkAYgCnGtCx1ouDBxoh1VsVGic/H40fpfQRKFph09Jh2A4vhyUJm3M35ojEh43BfSBE7hoUaaRlHdcWN6yEjmosYpFJrmMXq0cvjYIne9Ox4r5eVtf2stD5XjroSSjdHaC3CSWwwyBqPQ/wiMIt5pizr0JmgtWaV/NjOkUGgut7F6IkmgFl3HdccGlOkLp+AlH/1BQBQu5gE27YJFqtdoJwDqIhjm9bjdNApNe5fQ15P4yDkAH346ShZoCgkkZvlILK84UkIPUilEKYNnirPBW594OkoGCCms46fFFKokIsdbZDa5CXKHQhRwPNphFszAS86ZGUTh3AvQ6dbCLTEhUMlM1UyvCXcpNP1j6ZEeC/RAupyWQA6+IqOVmG7ER8dfDJI/lDXuUxiYxOvaSG30QYu1u/uGzJZAIXIESWMoOqbkh1EYwKs44RMD4zwC9PDI8To3PyYCgcIVd2N+JoUBzqfSFj/Ckj1gGYaPt9yur/c/rQeIwrdDgPAg5hpJMPxYCgP4revusi5tHbdojF1nW1pfduXvzO0jCmuNAGE7KX3CwE+mEMH37PPttjy0bnJ3/TdA9AsLC+pL/3QKfxR6Vo3A2vBOik6t1l7kJ8S/TeGPwB+FX8YfhV/GH4Vfxh+FX8YfhV+GMbr/nj+kYfQfhOxJWvES8TkAAAAASUVORK5CYII="/>
          <p:cNvSpPr>
            <a:spLocks noChangeAspect="1" noChangeArrowheads="1"/>
          </p:cNvSpPr>
          <p:nvPr/>
        </p:nvSpPr>
        <p:spPr bwMode="auto">
          <a:xfrm>
            <a:off x="117348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Find Relevant OER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099852" y="2029345"/>
            <a:ext cx="1920240" cy="2005343"/>
            <a:chOff x="2188318" y="2084537"/>
            <a:chExt cx="1920240" cy="2005343"/>
          </a:xfrm>
        </p:grpSpPr>
        <p:sp>
          <p:nvSpPr>
            <p:cNvPr id="28" name="Rectangle 27"/>
            <p:cNvSpPr/>
            <p:nvPr/>
          </p:nvSpPr>
          <p:spPr>
            <a:xfrm>
              <a:off x="2188318" y="3362056"/>
              <a:ext cx="1920240" cy="7278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Find </a:t>
              </a:r>
            </a:p>
            <a:p>
              <a:pPr algn="ctr"/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Relevant OER</a:t>
              </a:r>
              <a:endParaRPr lang="en-US" sz="20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pic>
          <p:nvPicPr>
            <p:cNvPr id="1026" name="Picture 2" descr="C:\Users\dbrown\AppData\Local\Microsoft\Windows\Temporary Internet Files\Content.IE5\5P4DKZWK\magnifying-glass-on-computer[1]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2804" y="2084537"/>
              <a:ext cx="1664970" cy="1238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1796142" y="4288025"/>
            <a:ext cx="2527660" cy="2207795"/>
            <a:chOff x="1724297" y="4168050"/>
            <a:chExt cx="2527660" cy="2207795"/>
          </a:xfrm>
        </p:grpSpPr>
        <p:sp>
          <p:nvSpPr>
            <p:cNvPr id="40" name="Rectangle 39"/>
            <p:cNvSpPr/>
            <p:nvPr/>
          </p:nvSpPr>
          <p:spPr>
            <a:xfrm>
              <a:off x="1724297" y="5610913"/>
              <a:ext cx="2527660" cy="7649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Document </a:t>
              </a:r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&amp; Report OER </a:t>
              </a:r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Effectiveness</a:t>
              </a:r>
              <a:endParaRPr lang="en-US" sz="20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pic>
          <p:nvPicPr>
            <p:cNvPr id="1029" name="Picture 5" descr="C:\Users\dbrown\AppData\Local\Microsoft\Windows\Temporary Internet Files\Content.IE5\5P4DKZWK\document-icon[1].png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887" y="4168050"/>
              <a:ext cx="1554480" cy="1554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C:\Users\dbrown\AppData\Local\Microsoft\Windows\Temporary Internet Files\Content.IE5\Y12NEZ9L\bullhorn_500[1]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253" y="4259490"/>
              <a:ext cx="640080" cy="640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4862799" y="1991787"/>
            <a:ext cx="1920240" cy="2005447"/>
            <a:chOff x="5150185" y="1991777"/>
            <a:chExt cx="1920240" cy="2005447"/>
          </a:xfrm>
        </p:grpSpPr>
        <p:sp>
          <p:nvSpPr>
            <p:cNvPr id="38" name="Rectangle 37"/>
            <p:cNvSpPr/>
            <p:nvPr/>
          </p:nvSpPr>
          <p:spPr>
            <a:xfrm>
              <a:off x="5150185" y="3335910"/>
              <a:ext cx="1920240" cy="66131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Determine OER Quality</a:t>
              </a:r>
              <a:endParaRPr lang="en-US" sz="2000" b="1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pic>
          <p:nvPicPr>
            <p:cNvPr id="1038" name="Picture 14" descr="C:\Users\dbrown\AppData\Local\Microsoft\Windows\Temporary Internet Files\Content.IE5\5FRR2WXT\quality[1].jp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4330" y="1991777"/>
              <a:ext cx="1351950" cy="1371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pic>
      </p:grpSp>
      <p:sp>
        <p:nvSpPr>
          <p:cNvPr id="14" name="Header"/>
          <p:cNvSpPr txBox="1"/>
          <p:nvPr/>
        </p:nvSpPr>
        <p:spPr>
          <a:xfrm>
            <a:off x="457200" y="882292"/>
            <a:ext cx="8229600" cy="1354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57200" tIns="457200" rIns="457200" bIns="457200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OER identification skills include the ability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to: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866596" y="4493765"/>
            <a:ext cx="1920240" cy="1796315"/>
            <a:chOff x="4921554" y="4579530"/>
            <a:chExt cx="1920240" cy="1796315"/>
          </a:xfrm>
        </p:grpSpPr>
        <p:sp>
          <p:nvSpPr>
            <p:cNvPr id="42" name="Rectangle 41"/>
            <p:cNvSpPr/>
            <p:nvPr/>
          </p:nvSpPr>
          <p:spPr>
            <a:xfrm>
              <a:off x="4921554" y="5872925"/>
              <a:ext cx="1920240" cy="5029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sz="2000" b="1" dirty="0">
                  <a:solidFill>
                    <a:schemeClr val="accent5">
                      <a:lumMod val="50000"/>
                    </a:schemeClr>
                  </a:solidFill>
                </a:rPr>
                <a:t>Adapt OER</a:t>
              </a:r>
            </a:p>
          </p:txBody>
        </p:sp>
        <p:pic>
          <p:nvPicPr>
            <p:cNvPr id="35" name="Picture 4" descr="C:\Users\dbrown\AppData\Local\Microsoft\Windows\Temporary Internet Files\Content.IE5\4WYSVCIS\MC900431522[1].png"/>
            <p:cNvPicPr>
              <a:picLocks noChangeAspect="1" noChangeArrowheads="1"/>
            </p:cNvPicPr>
            <p:nvPr/>
          </p:nvPicPr>
          <p:blipFill>
            <a:blip r:embed="rId7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64454" y="4579530"/>
              <a:ext cx="1234440" cy="1234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Plus 16"/>
          <p:cNvSpPr/>
          <p:nvPr/>
        </p:nvSpPr>
        <p:spPr>
          <a:xfrm>
            <a:off x="1417320" y="1874221"/>
            <a:ext cx="6309360" cy="4754880"/>
          </a:xfrm>
          <a:prstGeom prst="mathPlus">
            <a:avLst>
              <a:gd name="adj1" fmla="val 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4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2590800" y="365031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5760" y="3678704"/>
            <a:ext cx="1920240" cy="100584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4724400" y="365760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766560" y="365760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667000" y="1583620"/>
            <a:ext cx="1752600" cy="2926081"/>
            <a:chOff x="2667000" y="1320016"/>
            <a:chExt cx="1752600" cy="2926081"/>
          </a:xfrm>
        </p:grpSpPr>
        <p:sp>
          <p:nvSpPr>
            <p:cNvPr id="11" name="Rectangle 10"/>
            <p:cNvSpPr/>
            <p:nvPr/>
          </p:nvSpPr>
          <p:spPr>
            <a:xfrm>
              <a:off x="2667000" y="1320016"/>
              <a:ext cx="1752600" cy="1981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Lesson Plan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19400" y="3415100"/>
              <a:ext cx="137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Public Domain</a:t>
              </a:r>
              <a:endParaRPr lang="en-US" sz="2400" b="1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08220" y="1583620"/>
            <a:ext cx="1752600" cy="2926081"/>
            <a:chOff x="4838700" y="1320016"/>
            <a:chExt cx="1752600" cy="2926081"/>
          </a:xfrm>
        </p:grpSpPr>
        <p:sp>
          <p:nvSpPr>
            <p:cNvPr id="12" name="Rectangle 11"/>
            <p:cNvSpPr/>
            <p:nvPr/>
          </p:nvSpPr>
          <p:spPr>
            <a:xfrm>
              <a:off x="4838700" y="1320016"/>
              <a:ext cx="1752600" cy="1981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Worksheet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013960" y="3415100"/>
              <a:ext cx="14630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All Rights Reserved</a:t>
              </a:r>
              <a:endParaRPr lang="en-US" sz="24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858000" y="1583620"/>
            <a:ext cx="1752600" cy="2855744"/>
            <a:chOff x="6858000" y="1320016"/>
            <a:chExt cx="1752600" cy="2855744"/>
          </a:xfrm>
        </p:grpSpPr>
        <p:sp>
          <p:nvSpPr>
            <p:cNvPr id="16" name="Rectangle 15"/>
            <p:cNvSpPr/>
            <p:nvPr/>
          </p:nvSpPr>
          <p:spPr>
            <a:xfrm>
              <a:off x="6858000" y="1320016"/>
              <a:ext cx="1752600" cy="19812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Game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17080" y="3352800"/>
              <a:ext cx="1188720" cy="822960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b="1" dirty="0" smtClean="0">
                  <a:latin typeface="Arial Black" panose="020B0A04020102020204" pitchFamily="34" charset="0"/>
                </a:rPr>
                <a:t>©</a:t>
              </a:r>
              <a:endParaRPr lang="en-US" sz="66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7" name="AutoShape 8" descr="data:image/png;base64,iVBORw0KGgoAAAANSUhEUgAAAUIAAABwCAMAAABctom8AAAAn1BMVEWqsqsAAAD///+rs6ykq6SFi4VGSEZGSUautq/4+Pjw8PD7+/vc3Nxzc3M2Njbz8/NUVFStra3l5eVnZ2fDw8PY2NgfHx/h4eGJiYmgqKGRmJJ/f3+VlZVdXV2ioqKaoZsUFBTLy8s8PDyampp8gn28vLyMk41qb2sLCwssLCxBQUFXW1djY2MjIyN2fHepqal4eHhNUU6EhIRMTEwuMS7K2Um5AAAN3ElEQVR4nO1dCXeiPBQF4xJ3RUXFBdxxbW39/7/tI2QlBFxKaKdf75kz00Etz5u8l7clGIVCtduxzT+8ALvTrRYKRsHqfbck/zJ6VsGoIgZblUq5LP4p/7D//wAR2E/k53Kl0kIcVo1u8I9T/MNLcALyukYnYBCCP7wEGHDYMWzzNgbGH14CGN9M2zDNSvGPwhcBihXTDCgs/woKmXLletNi+ZdQCCAExeLYdd3xuGgE/8ntxi9SGFhRjHxHPAmBNG7psjtey7fz7XA97i5rB+TE4tMUYu7A2Akk3u3WJbf4/UwCOL5cl17E3fVv152by1x8jkJE1PhSuZ1tz/N9JKjv2fa5dSwVjZwtkCATcMqer4oavNva0C/VMxRC4G6PSZH07eKM87M/HMBwjimx121bhLoleJhCCLa7Vlqk6FcCzcmbROic7qRHriXNQj1KIYDb6zldVjTmx5xJhKV9RABvOWv2ylFBvZNemR6jEAC3cpc/jGMxP5sIwIXZQP/cmbfr9XqhUAj+rvd7e768XLWGXg9RCN2d0lwrYV/yihVB8cRu2ty0CxIWoyV9eeloNIiPUAi3SzVbCajoFFgQfXyld+xtZP5CDEbUTu5L+kS6TyGA65gRLDdH8/6g0WgMNvOPXmyR2a9zsIjAoAza/dgMJKg3mvQ9W20c3qUQFHcRerxWb1OXJG3PZ/uoY3vUHi8Cg/oypwiB7XaUzzdigm6OLonuUQjHEa+rPIrxRyTfTCKT8TrWq8zAICPrT0XKat2D35paomR9IlfZ1cThHQqhcxV48VeNBI3BlidiEF2tHMI1mfao9sNQxSKcIhwODmRUDT0cplMInZvASjONwAKyPDPh3QedHAKXMhiRoE/uvYpctcjVnh6BUikEruC4nu4QiEdcIHGpS3MCwKWKqzrVg5kVlYqsh3o8hTQKQfHACfl4gED0LT4Ew6nNQYRrvEi8R5eO9ju58+cwKtXG1qjKKRQCwFcSe/4YgwFW3AvXZn3GOFb6tKR7z6nJkb0c/IKtxTtMoRBeGBee2nVVY8P9m50e6wPX+NcP5Fsv9ioLiYAV/6rD10qmEKy5VZNHOx3DMv2gv9aiOcRENxXDhzwYexV/YYAFKuVJIdiymKT8HIPBEshsqBaHFpawWqrEaqxG075KpqY205JIIWTuTGvxJIOBQjE3+6qDQmwJFXMtBYNwRfFzpBCysM6PG5b76LI1RYMFh3hkJUvYnndEjKQ5WsWuggatSKAQOmxNeHwtFkHXRtPL3ILDbfiLP+oJdyR4r0Zf72KtyH5E1RSCIovr3l9isFBg/uEpa6Eh9rXeovdrNyUKl1IoMAgX5XNeFMItnYSd2osUtumynPmKAm4qPa7JHZIticJ6+AY/+5BJSSEoMqdaubo9BBqvmrtshQZu6CrMpNvdpbAwDS+vM5+GagodKsdEMihPgGnWPtuBB9twbZ08TSFe4rL39pUUQjoJ98/7Mxx96lhm61/DUmhkpk9T2PfypJCK8epagkGn4SFTiSGu2kmryQMUDkIKj7lQSLz/AEk1iccwoM5hpn4N8VhlI32fwlpoALL3apQU0sV0FJWhbi3mH73JajOQ3FZr0B01m9Puwor6ah3yezJVHkJhjKC7FBb2uVEIxtSIRYUYTFkttLMSXApr/kmvL0eRydGll38GhefcKGRliVbEJ5xHykstZov6ZfG6J87cGrloZxmZvqzIVn6KzMLjkaiW75KE5gS/KsdVYtK9Ttj1swyU/4HlhJe4BY+mPpGZIm5FN369xxchym+WxvAfcGqAS0zeQZChy7IO9idVaHsTjCzTbu/AkoT825FEZ6ZDT1xr2d9qT1pLbmr2y9ZMqp/k6FoDWviccD2uUXo6i6Fl0WzgqlClk7O1aVjWgKzAM/bBIS3hZkmhOsAr1IYWiynNlWVZcs8ALu/lEeCxdLWgKlRdmzjeqwbz1GsO+Swj9q9+Cq7PBP23SE0008QrDEdQFTg1GIWKHGcVpxmyTxjGKSS2JpIVpuVkulIMls0FH1huNa3PXmSlrJEAJdMtGST8VOQxUynEupNLsouWx4Q1r0qunNiFBtYSoqdler0+jKYlSINGtlV5kgSRU6r3KMSalP2CnEKhx8XoJwlGro/k6wwr/IZsc4Yk8R/vrkijMM/EPy0fn7lKUt9ErttWEwWWPnnOtIICsdcluzXpFC7C676GQrLCtSaetZAWpiZPzmAPE6jlIOuQlymFABdPYjFeKoV4YTtmKAYTJ5FCofbwkUAhFVn2wOIUZupK0H6Qk3y3FArxJMypFA+IIgtew5QIJte+addZcnXgDb8h42YWkNAQkkIhzoRoab5NXk5s3kfTTaKKXE8uilNbuM02909i0JY0/ZMpxCGAnobrh1Zk6kFzA16NUNiTrzOQ+Zt1FY9WGE9R05JI4RwnfzV4NIbatSbJZsF3JYLt2YXuJFQiEnzY7Jv03yMzlXgS2XdrkkVZipSTKNyQeEtPz6iKQjumnjREprpt7c39R41rOH1rrWPaTUG7tEQnWGxy54hLmkBhg4Rbl7wahcF2L6stXc9M/w0lstoN+gaL5kamtToqDOD84IkF+CxGzlx46JKBFhtd1RTSce7l1vEPHMJLkxuaGtupNVtturQyt2LRh2l2ppvuiIx2j1HYIL9KR1hFlaXHZ/1w+Ymx5EthdUrskpb2zFCSOIXE6zL3gs+wiG64xBQH42914teFRmc6e3VQaNAm3E/mfVUbQ4wGm5qsIaClrXlelfinhXixO/gtxhTOyDY8+brgDLGwRkfDMG8Ft0eJxdourZhp6KVhgigopDtUe6KLspE24s2I2NYhev1TmLtV8hlPi/wA7uj4+XNVx2u7z7eCatyMpSqCbomV8SJe1+JdmHDLKaPXGglKfn4XvwuNoTUk6UJBDb7B8vDWj7LYXnR5NeWoc3+vikKD9ggvJKGmeMb5nxsxwq833ohFXM4HEd+aBoYVTVMAAIfrht2ZdBcNNOr14WIzPQkDu9O6qVLZzUCNTEdWjWq7PbTa7ViyM7huDeU9mHSngpZmYSa+uMPNt8/71rK1P9sRC13Su09fRSEY05t/pbGLO2Q6esSZrGCdvt9839N9RIi6s4sqQef19sIwVCGWSOs3gOPLLYk/0zs52neXqymk5ZOXuv0pmB+UbZom/hWgu1O4rYjA49bQf8aBust1TMe18+yuHY4hVTC953OE8gJjvLtJB07tj46Rw1lJiR3/bPvda1smEOhy7Gdf/FZ8DQADhd4dr9fKsny9Hns7J7dzxBIopE0hpv3qirKgg5DbsX74LDtjTM5hy+emRvLWHTYNW6/tmhiy/pY8JqH4hXI/fS2BQgBZ3PbSzhOefijny+A3IGkPHnCZYY7tj74P3qnm//5jdpN3gvLjaZKbFZLAuxEz3rfzE5G8H5nvgFL0DaSDn8+gLc/5g0AprBQhBaCv8CNqntJli6W4WdkJwN8Mcihza12i2JKQFrq8a3T2yAkrGAvW/296pG4LiqXfjHUrpFCATQMy6PCLn4/6hxthYwDzZ6LHfv1GRCnkJ61DfsKFeX7skJC5EGbRoiN0zV8PiUJe6hBOqQxWnMW9vE17I4T7/oU4uQDcP8H0n4dMISv7A2MtHjbbHKiPjcOoLsQju87sDEPw+9VYQSE7iwTArTiF9qNkk9gXaytmi3UARX/Db0WMwkCVWX+IE8kK7z+nqsV5MfmMnI3Mj94DY6nE9zsRp9C88JpoMXb0dnNhWVat1q62a7Xgp81MfsOOxfrhkyz+B1BQKGybA0qf5HyYNT+anaXiYG77wuYwAKf4678RCgpNm5/gCOA69Vh1CRWhEVI4Ok0bOps+wdsEmeNm8BP1rQ7Ba3ITgRaoKIw0AMhn4qbAXwsVabYvVyea3E2otoNJf0bRKLEtyJmN97JogJJCsyW0pgI4fuB8etO8nQyeLwYghzmId7XVqwFCFve4jR1vhUYHnAyeO5T7RagpNG9iazKATkKdjGMZeU4CyMkhRBT2J5PJxxy1lKGSDfK8UJc32vdR/bj3+UyQQKG04wYazjplefWOpcgzEtSrkAYgCnGtCx1ouDBxoh1VsVGic/H40fpfQRKFph09Jh2A4vhyUJm3M35ojEh43BfSBE7hoUaaRlHdcWN6yEjmosYpFJrmMXq0cvjYIne9Ox4r5eVtf2stD5XjroSSjdHaC3CSWwwyBqPQ/wiMIt5pizr0JmgtWaV/NjOkUGgut7F6IkmgFl3HdccGlOkLp+AlH/1BQBQu5gE27YJFqtdoJwDqIhjm9bjdNApNe5fQ15P4yDkAH346ShZoCgkkZvlILK84UkIPUilEKYNnirPBW594OkoGCCms46fFFKokIsdbZDa5CXKHQhRwPNphFszAS86ZGUTh3AvQ6dbCLTEhUMlM1UyvCXcpNP1j6ZEeC/RAupyWQA6+IqOVmG7ER8dfDJI/lDXuUxiYxOvaSG30QYu1u/uGzJZAIXIESWMoOqbkh1EYwKs44RMD4zwC9PDI8To3PyYCgcIVd2N+JoUBzqfSFj/Ckj1gGYaPt9yur/c/rQeIwrdDgPAg5hpJMPxYCgP4revusi5tHbdojF1nW1pfduXvzO0jCmuNAGE7KX3CwE+mEMH37PPttjy0bnJ3/TdA9AsLC+pL/3QKfxR6Vo3A2vBOik6t1l7kJ8S/TeGPwB+FX8YfhV/GH4Vfxh+FX8YfhV+GMbr/nj+kYfQfhOxJWvES8TkAAAAASUVORK5CYII="/>
          <p:cNvSpPr>
            <a:spLocks noChangeAspect="1" noChangeArrowheads="1"/>
          </p:cNvSpPr>
          <p:nvPr/>
        </p:nvSpPr>
        <p:spPr bwMode="auto">
          <a:xfrm>
            <a:off x="117348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449580" y="1583620"/>
            <a:ext cx="1752600" cy="2847136"/>
            <a:chOff x="457200" y="1320016"/>
            <a:chExt cx="1752600" cy="2847136"/>
          </a:xfrm>
        </p:grpSpPr>
        <p:sp>
          <p:nvSpPr>
            <p:cNvPr id="5" name="Rectangle 4"/>
            <p:cNvSpPr/>
            <p:nvPr/>
          </p:nvSpPr>
          <p:spPr>
            <a:xfrm>
              <a:off x="457200" y="1320016"/>
              <a:ext cx="1752600" cy="19812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Lab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" y="3626462"/>
              <a:ext cx="1554480" cy="540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Box 33"/>
          <p:cNvSpPr txBox="1"/>
          <p:nvPr/>
        </p:nvSpPr>
        <p:spPr>
          <a:xfrm>
            <a:off x="714375" y="5420618"/>
            <a:ext cx="7715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Which of these resources have the rights associated with OER?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Find Relevant OER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8" descr="data:image/png;base64,iVBORw0KGgoAAAANSUhEUgAAAUIAAABwCAMAAABctom8AAAAn1BMVEWqsqsAAAD///+rs6ykq6SFi4VGSEZGSUautq/4+Pjw8PD7+/vc3Nxzc3M2Njbz8/NUVFStra3l5eVnZ2fDw8PY2NgfHx/h4eGJiYmgqKGRmJJ/f3+VlZVdXV2ioqKaoZsUFBTLy8s8PDyampp8gn28vLyMk41qb2sLCwssLCxBQUFXW1djY2MjIyN2fHepqal4eHhNUU6EhIRMTEwuMS7K2Um5AAAN3ElEQVR4nO1dCXeiPBQF4xJ3RUXFBdxxbW39/7/tI2QlBFxKaKdf75kz00Etz5u8l7clGIVCtduxzT+8ALvTrRYKRsHqfbck/zJ6VsGoIgZblUq5LP4p/7D//wAR2E/k53Kl0kIcVo1u8I9T/MNLcALyukYnYBCCP7wEGHDYMWzzNgbGH14CGN9M2zDNSvGPwhcBihXTDCgs/woKmXLletNi+ZdQCCAExeLYdd3xuGgE/8ntxi9SGFhRjHxHPAmBNG7psjtey7fz7XA97i5rB+TE4tMUYu7A2Akk3u3WJbf4/UwCOL5cl17E3fVv152by1x8jkJE1PhSuZ1tz/N9JKjv2fa5dSwVjZwtkCATcMqer4oavNva0C/VMxRC4G6PSZH07eKM87M/HMBwjimx121bhLoleJhCCLa7Vlqk6FcCzcmbROic7qRHriXNQj1KIYDb6zldVjTmx5xJhKV9RABvOWv2ylFBvZNemR6jEAC3cpc/jGMxP5sIwIXZQP/cmbfr9XqhUAj+rvd7e768XLWGXg9RCN2d0lwrYV/yihVB8cRu2ty0CxIWoyV9eeloNIiPUAi3SzVbCajoFFgQfXyld+xtZP5CDEbUTu5L+kS6TyGA65gRLDdH8/6g0WgMNvOPXmyR2a9zsIjAoAza/dgMJKg3mvQ9W20c3qUQFHcRerxWb1OXJG3PZ/uoY3vUHi8Cg/oypwiB7XaUzzdigm6OLonuUQjHEa+rPIrxRyTfTCKT8TrWq8zAICPrT0XKat2D35paomR9IlfZ1cThHQqhcxV48VeNBI3BlidiEF2tHMI1mfao9sNQxSKcIhwODmRUDT0cplMInZvASjONwAKyPDPh3QedHAKXMhiRoE/uvYpctcjVnh6BUikEruC4nu4QiEdcIHGpS3MCwKWKqzrVg5kVlYqsh3o8hTQKQfHACfl4gED0LT4Ew6nNQYRrvEi8R5eO9ju58+cwKtXG1qjKKRQCwFcSe/4YgwFW3AvXZn3GOFb6tKR7z6nJkb0c/IKtxTtMoRBeGBee2nVVY8P9m50e6wPX+NcP5Fsv9ioLiYAV/6rD10qmEKy5VZNHOx3DMv2gv9aiOcRENxXDhzwYexV/YYAFKuVJIdiymKT8HIPBEshsqBaHFpawWqrEaqxG075KpqY205JIIWTuTGvxJIOBQjE3+6qDQmwJFXMtBYNwRfFzpBCysM6PG5b76LI1RYMFh3hkJUvYnndEjKQ5WsWuggatSKAQOmxNeHwtFkHXRtPL3ILDbfiLP+oJdyR4r0Zf72KtyH5E1RSCIovr3l9isFBg/uEpa6Eh9rXeovdrNyUKl1IoMAgX5XNeFMItnYSd2osUtumynPmKAm4qPa7JHZIticJ6+AY/+5BJSSEoMqdaubo9BBqvmrtshQZu6CrMpNvdpbAwDS+vM5+GagodKsdEMihPgGnWPtuBB9twbZ08TSFe4rL39pUUQjoJ98/7Mxx96lhm61/DUmhkpk9T2PfypJCK8epagkGn4SFTiSGu2kmryQMUDkIKj7lQSLz/AEk1iccwoM5hpn4N8VhlI32fwlpoALL3apQU0sV0FJWhbi3mH73JajOQ3FZr0B01m9Puwor6ah3yezJVHkJhjKC7FBb2uVEIxtSIRYUYTFkttLMSXApr/kmvL0eRydGll38GhefcKGRliVbEJ5xHykstZov6ZfG6J87cGrloZxmZvqzIVn6KzMLjkaiW75KE5gS/KsdVYtK9Ttj1swyU/4HlhJe4BY+mPpGZIm5FN369xxchym+WxvAfcGqAS0zeQZChy7IO9idVaHsTjCzTbu/AkoT825FEZ6ZDT1xr2d9qT1pLbmr2y9ZMqp/k6FoDWviccD2uUXo6i6Fl0WzgqlClk7O1aVjWgKzAM/bBIS3hZkmhOsAr1IYWiynNlWVZcs8ALu/lEeCxdLWgKlRdmzjeqwbz1GsO+Swj9q9+Cq7PBP23SE0008QrDEdQFTg1GIWKHGcVpxmyTxjGKSS2JpIVpuVkulIMls0FH1huNa3PXmSlrJEAJdMtGST8VOQxUynEupNLsouWx4Q1r0qunNiFBtYSoqdler0+jKYlSINGtlV5kgSRU6r3KMSalP2CnEKhx8XoJwlGro/k6wwr/IZsc4Yk8R/vrkijMM/EPy0fn7lKUt9ErttWEwWWPnnOtIICsdcluzXpFC7C676GQrLCtSaetZAWpiZPzmAPE6jlIOuQlymFABdPYjFeKoV4YTtmKAYTJ5FCofbwkUAhFVn2wOIUZupK0H6Qk3y3FArxJMypFA+IIgtew5QIJte+addZcnXgDb8h42YWkNAQkkIhzoRoab5NXk5s3kfTTaKKXE8uilNbuM02909i0JY0/ZMpxCGAnobrh1Zk6kFzA16NUNiTrzOQ+Zt1FY9WGE9R05JI4RwnfzV4NIbatSbJZsF3JYLt2YXuJFQiEnzY7Jv03yMzlXgS2XdrkkVZipSTKNyQeEtPz6iKQjumnjREprpt7c39R41rOH1rrWPaTUG7tEQnWGxy54hLmkBhg4Rbl7wahcF2L6stXc9M/w0lstoN+gaL5kamtToqDOD84IkF+CxGzlx46JKBFhtd1RTSce7l1vEPHMJLkxuaGtupNVtturQyt2LRh2l2ppvuiIx2j1HYIL9KR1hFlaXHZ/1w+Ymx5EthdUrskpb2zFCSOIXE6zL3gs+wiG64xBQH42914teFRmc6e3VQaNAm3E/mfVUbQ4wGm5qsIaClrXlelfinhXixO/gtxhTOyDY8+brgDLGwRkfDMG8Ft0eJxdourZhp6KVhgigopDtUe6KLspE24s2I2NYhev1TmLtV8hlPi/wA7uj4+XNVx2u7z7eCatyMpSqCbomV8SJe1+JdmHDLKaPXGglKfn4XvwuNoTUk6UJBDb7B8vDWj7LYXnR5NeWoc3+vikKD9ggvJKGmeMb5nxsxwq833ohFXM4HEd+aBoYVTVMAAIfrht2ZdBcNNOr14WIzPQkDu9O6qVLZzUCNTEdWjWq7PbTa7ViyM7huDeU9mHSngpZmYSa+uMPNt8/71rK1P9sRC13Su09fRSEY05t/pbGLO2Q6esSZrGCdvt9839N9RIi6s4sqQef19sIwVCGWSOs3gOPLLYk/0zs52neXqymk5ZOXuv0pmB+UbZom/hWgu1O4rYjA49bQf8aBust1TMe18+yuHY4hVTC953OE8gJjvLtJB07tj46Rw1lJiR3/bPvda1smEOhy7Gdf/FZ8DQADhd4dr9fKsny9Hns7J7dzxBIopE0hpv3qirKgg5DbsX74LDtjTM5hy+emRvLWHTYNW6/tmhiy/pY8JqH4hXI/fS2BQgBZ3PbSzhOefijny+A3IGkPHnCZYY7tj74P3qnm//5jdpN3gvLjaZKbFZLAuxEz3rfzE5G8H5nvgFL0DaSDn8+gLc/5g0AprBQhBaCv8CNqntJli6W4WdkJwN8Mcihza12i2JKQFrq8a3T2yAkrGAvW/296pG4LiqXfjHUrpFCATQMy6PCLn4/6hxthYwDzZ6LHfv1GRCnkJ61DfsKFeX7skJC5EGbRoiN0zV8PiUJe6hBOqQxWnMW9vE17I4T7/oU4uQDcP8H0n4dMISv7A2MtHjbbHKiPjcOoLsQju87sDEPw+9VYQSE7iwTArTiF9qNkk9gXaytmi3UARX/Db0WMwkCVWX+IE8kK7z+nqsV5MfmMnI3Mj94DY6nE9zsRp9C88JpoMXb0dnNhWVat1q62a7Xgp81MfsOOxfrhkyz+B1BQKGybA0qf5HyYNT+anaXiYG77wuYwAKf4678RCgpNm5/gCOA69Vh1CRWhEVI4Ok0bOps+wdsEmeNm8BP1rQ7Ba3ITgRaoKIw0AMhn4qbAXwsVabYvVyea3E2otoNJf0bRKLEtyJmN97JogJJCsyW0pgI4fuB8etO8nQyeLwYghzmId7XVqwFCFve4jR1vhUYHnAyeO5T7RagpNG9iazKATkKdjGMZeU4CyMkhRBT2J5PJxxy1lKGSDfK8UJc32vdR/bj3+UyQQKG04wYazjplefWOpcgzEtSrkAYgCnGtCx1ouDBxoh1VsVGic/H40fpfQRKFph09Jh2A4vhyUJm3M35ojEh43BfSBE7hoUaaRlHdcWN6yEjmosYpFJrmMXq0cvjYIne9Ox4r5eVtf2stD5XjroSSjdHaC3CSWwwyBqPQ/wiMIt5pizr0JmgtWaV/NjOkUGgut7F6IkmgFl3HdccGlOkLp+AlH/1BQBQu5gE27YJFqtdoJwDqIhjm9bjdNApNe5fQ15P4yDkAH346ShZoCgkkZvlILK84UkIPUilEKYNnirPBW594OkoGCCms46fFFKokIsdbZDa5CXKHQhRwPNphFszAS86ZGUTh3AvQ6dbCLTEhUMlM1UyvCXcpNP1j6ZEeC/RAupyWQA6+IqOVmG7ER8dfDJI/lDXuUxiYxOvaSG30QYu1u/uGzJZAIXIESWMoOqbkh1EYwKs44RMD4zwC9PDI8To3PyYCgcIVd2N+JoUBzqfSFj/Ckj1gGYaPt9yur/c/rQeIwrdDgPAg5hpJMPxYCgP4revusi5tHbdojF1nW1pfduXvzO0jCmuNAGE7KX3CwE+mEMH37PPttjy0bnJ3/TdA9AsLC+pL/3QKfxR6Vo3A2vBOik6t1l7kJ8S/TeGPwB+FX8YfhV/GH4Vfxh+FX8YfhV+GMbr/nj+kYfQfhOxJWvES8TkAAAAASUVORK5CYII="/>
          <p:cNvSpPr>
            <a:spLocks noChangeAspect="1" noChangeArrowheads="1"/>
          </p:cNvSpPr>
          <p:nvPr/>
        </p:nvSpPr>
        <p:spPr bwMode="auto">
          <a:xfrm>
            <a:off x="117348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Find Relevant OER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590800" y="365031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5760" y="3678704"/>
            <a:ext cx="1920240" cy="100584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724400" y="365760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766560" y="3657600"/>
            <a:ext cx="1920240" cy="914400"/>
          </a:xfrm>
          <a:prstGeom prst="rect">
            <a:avLst/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2667000" y="1583620"/>
            <a:ext cx="1752600" cy="2926081"/>
            <a:chOff x="2667000" y="1320016"/>
            <a:chExt cx="1752600" cy="2926081"/>
          </a:xfrm>
        </p:grpSpPr>
        <p:sp>
          <p:nvSpPr>
            <p:cNvPr id="39" name="Rectangle 38"/>
            <p:cNvSpPr/>
            <p:nvPr/>
          </p:nvSpPr>
          <p:spPr>
            <a:xfrm>
              <a:off x="2667000" y="1320016"/>
              <a:ext cx="1752600" cy="1981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Lesson Plan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819400" y="3415100"/>
              <a:ext cx="1371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Public Domain</a:t>
              </a:r>
              <a:endParaRPr lang="en-US" sz="2400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808220" y="1583620"/>
            <a:ext cx="1752600" cy="2926081"/>
            <a:chOff x="4838700" y="1320016"/>
            <a:chExt cx="1752600" cy="2926081"/>
          </a:xfrm>
        </p:grpSpPr>
        <p:sp>
          <p:nvSpPr>
            <p:cNvPr id="44" name="Rectangle 43"/>
            <p:cNvSpPr/>
            <p:nvPr/>
          </p:nvSpPr>
          <p:spPr>
            <a:xfrm>
              <a:off x="4838700" y="1320016"/>
              <a:ext cx="1752600" cy="19812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Worksheet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13960" y="3415100"/>
              <a:ext cx="14630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All Rights Reserved</a:t>
              </a:r>
              <a:endParaRPr lang="en-US" sz="2400" b="1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858000" y="1583620"/>
            <a:ext cx="1752600" cy="2855744"/>
            <a:chOff x="6858000" y="1320016"/>
            <a:chExt cx="1752600" cy="2855744"/>
          </a:xfrm>
        </p:grpSpPr>
        <p:sp>
          <p:nvSpPr>
            <p:cNvPr id="47" name="Rectangle 46"/>
            <p:cNvSpPr/>
            <p:nvPr/>
          </p:nvSpPr>
          <p:spPr>
            <a:xfrm>
              <a:off x="6858000" y="1320016"/>
              <a:ext cx="1752600" cy="19812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Game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117080" y="3352800"/>
              <a:ext cx="1188720" cy="822960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600" b="1" dirty="0" smtClean="0">
                  <a:latin typeface="Arial Black" panose="020B0A04020102020204" pitchFamily="34" charset="0"/>
                </a:rPr>
                <a:t>©</a:t>
              </a:r>
              <a:endParaRPr lang="en-US" sz="6600" b="1" dirty="0">
                <a:latin typeface="Arial Black" panose="020B0A0402010202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49580" y="1583620"/>
            <a:ext cx="1752600" cy="2847136"/>
            <a:chOff x="457200" y="1320016"/>
            <a:chExt cx="1752600" cy="2847136"/>
          </a:xfrm>
        </p:grpSpPr>
        <p:sp>
          <p:nvSpPr>
            <p:cNvPr id="50" name="Rectangle 49"/>
            <p:cNvSpPr/>
            <p:nvPr/>
          </p:nvSpPr>
          <p:spPr>
            <a:xfrm>
              <a:off x="457200" y="1320016"/>
              <a:ext cx="1752600" cy="19812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Articulate" panose="02000503040000020004" pitchFamily="2" charset="0"/>
                  <a:cs typeface="Aharoni" panose="02010803020104030203" pitchFamily="2" charset="-79"/>
                </a:rPr>
                <a:t>Lab</a:t>
              </a:r>
              <a:endParaRPr lang="en-US" sz="2400" b="1" dirty="0">
                <a:latin typeface="Articulate" panose="02000503040000020004" pitchFamily="2" charset="0"/>
                <a:cs typeface="Aharoni" panose="02010803020104030203" pitchFamily="2" charset="-79"/>
              </a:endParaRPr>
            </a:p>
          </p:txBody>
        </p:sp>
        <p:pic>
          <p:nvPicPr>
            <p:cNvPr id="51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" y="3626462"/>
              <a:ext cx="1554480" cy="540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2" name="TextBox 51"/>
          <p:cNvSpPr txBox="1"/>
          <p:nvPr/>
        </p:nvSpPr>
        <p:spPr>
          <a:xfrm>
            <a:off x="506730" y="4572000"/>
            <a:ext cx="1638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OER</a:t>
            </a:r>
            <a:endParaRPr lang="en-US" sz="3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2724150" y="4572000"/>
            <a:ext cx="1638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OER</a:t>
            </a:r>
            <a:endParaRPr lang="en-US" sz="32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865370" y="4572000"/>
            <a:ext cx="1638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Not OER</a:t>
            </a:r>
            <a:endParaRPr lang="en-US" sz="32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915150" y="4572000"/>
            <a:ext cx="1638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Not OER</a:t>
            </a:r>
            <a:endParaRPr lang="en-US" sz="32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714375" y="5420618"/>
            <a:ext cx="7715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Remember 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</a:rPr>
              <a:t>to read the fine print for licensing language and usage terms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4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brown\AppData\Local\Microsoft\Windows\Temporary Internet Files\Content.IE5\YKLR2SDF\MC900390682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890" y="1238249"/>
            <a:ext cx="2928747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Find Relevant OER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1339402" y="2022831"/>
            <a:ext cx="3798655" cy="24688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dirty="0"/>
              <a:t>The more you know about how you want to use an Open Educational Resource in your </a:t>
            </a:r>
            <a:r>
              <a:rPr lang="en-US" dirty="0" smtClean="0"/>
              <a:t>lesson,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32149" y="3917942"/>
            <a:ext cx="4206240" cy="11030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the better you will be able to filter your search results. 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79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brown\AppData\Local\Microsoft\Windows\Temporary Internet Files\Content.IE5\YKLR2SDF\MC900390682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890" y="1238249"/>
            <a:ext cx="2928747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Find Relevant OER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410490" y="1581149"/>
            <a:ext cx="6218910" cy="45148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Filter search results based on your </a:t>
            </a:r>
          </a:p>
          <a:p>
            <a:r>
              <a:rPr lang="en-US" dirty="0" smtClean="0"/>
              <a:t>Lesson objectives and </a:t>
            </a:r>
          </a:p>
          <a:p>
            <a:r>
              <a:rPr lang="en-US" dirty="0" smtClean="0"/>
              <a:t>Goals for OER use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In addition to other information, such as</a:t>
            </a:r>
          </a:p>
          <a:p>
            <a:r>
              <a:rPr lang="en-US" dirty="0" smtClean="0"/>
              <a:t>Permissions needed </a:t>
            </a:r>
          </a:p>
          <a:p>
            <a:pPr lvl="1"/>
            <a:r>
              <a:rPr lang="en-US" dirty="0" smtClean="0"/>
              <a:t>e.g. revise, redistribute</a:t>
            </a:r>
          </a:p>
          <a:p>
            <a:r>
              <a:rPr lang="en-US" dirty="0" smtClean="0"/>
              <a:t>Media type/format </a:t>
            </a:r>
          </a:p>
          <a:p>
            <a:pPr lvl="1"/>
            <a:r>
              <a:rPr lang="en-US" dirty="0" smtClean="0"/>
              <a:t>e.g. video, game</a:t>
            </a:r>
          </a:p>
          <a:p>
            <a:r>
              <a:rPr lang="en-US" dirty="0" smtClean="0"/>
              <a:t>Learner reading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5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8.0&quot;&gt;&lt;object type=&quot;1&quot; unique_id=&quot;10001&quot;&gt;&lt;object type=&quot;2&quot; unique_id=&quot;12237&quot;&gt;&lt;object type=&quot;3&quot; unique_id=&quot;12241&quot;&gt;&lt;property id=&quot;20148&quot; value=&quot;5&quot;/&gt;&lt;property id=&quot;20300&quot; value=&quot;Slide 1 - &amp;quot;1.X Slide Number/Section reference here&amp;quot;&quot;/&gt;&lt;property id=&quot;20307&quot; value=&quot;262&quot;/&gt;&lt;/object&gt;&lt;/object&gt;&lt;object type=&quot;8&quot; unique_id=&quot;12247&quot;&gt;&lt;/object&gt;&lt;/object&gt;&lt;/database&gt;"/>
  <p:tag name="SECTOMILLISECCONVERTED" val="1"/>
  <p:tag name="ARTICULATE_PROJECT_OPEN" val="0"/>
</p:tagLst>
</file>

<file path=ppt/theme/theme1.xml><?xml version="1.0" encoding="utf-8"?>
<a:theme xmlns:a="http://schemas.openxmlformats.org/drawingml/2006/main" name="Storyline PresentationTemplate MF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C779A06A19145BC6A8851ED68DFAF" ma:contentTypeVersion="1" ma:contentTypeDescription="Create a new document." ma:contentTypeScope="" ma:versionID="1827c793d9803675b49d1a97912f5259">
  <xsd:schema xmlns:xsd="http://www.w3.org/2001/XMLSchema" xmlns:xs="http://www.w3.org/2001/XMLSchema" xmlns:p="http://schemas.microsoft.com/office/2006/metadata/properties" xmlns:ns3="1b076c4f-9adb-4b37-bb71-570523b0cae1" targetNamespace="http://schemas.microsoft.com/office/2006/metadata/properties" ma:root="true" ma:fieldsID="eae57fd4f2d606ac81233a943751914d" ns3:_="">
    <xsd:import namespace="1b076c4f-9adb-4b37-bb71-570523b0cae1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76c4f-9adb-4b37-bb71-570523b0ca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3F3421-DC95-49EF-B1E3-2AB4D0B5AE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D8260C-296C-4DE4-847A-89080C33C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076c4f-9adb-4b37-bb71-570523b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5ACE24-23B3-490D-9F79-BCD20A35B24D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1b076c4f-9adb-4b37-bb71-570523b0cae1"/>
    <ds:schemaRef ds:uri="http://purl.org/dc/terms/"/>
    <ds:schemaRef ds:uri="http://purl.org/dc/dcmitype/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Storyline PresentationTemplate MF</Template>
  <TotalTime>473</TotalTime>
  <Words>879</Words>
  <Application>Microsoft Office PowerPoint</Application>
  <PresentationFormat>On-screen Show (4:3)</PresentationFormat>
  <Paragraphs>203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Storyline PresentationTemplate MF</vt:lpstr>
      <vt:lpstr>1.0 Introduction</vt:lpstr>
      <vt:lpstr>1.1 One in a Million</vt:lpstr>
      <vt:lpstr>1.1 One in a Million</vt:lpstr>
      <vt:lpstr>1.1 One in a Million</vt:lpstr>
      <vt:lpstr>2.0 Find Relevant OER</vt:lpstr>
      <vt:lpstr>2.0 Find Relevant OER</vt:lpstr>
      <vt:lpstr>2.0 Find Relevant OER</vt:lpstr>
      <vt:lpstr>2.1 Find Relevant OER</vt:lpstr>
      <vt:lpstr>2.1 Find Relevant OER</vt:lpstr>
      <vt:lpstr>2.2 Find Relevant OER</vt:lpstr>
      <vt:lpstr>2.3 Find Relevant OER</vt:lpstr>
      <vt:lpstr>2.4 Find Relevant OER</vt:lpstr>
      <vt:lpstr>2.4 Find Relevant OER</vt:lpstr>
      <vt:lpstr>3.0 Determine OER Quality &amp; Fit for Your Lesson</vt:lpstr>
      <vt:lpstr>3.1 Determine OER Quality &amp; Fit for Your Lesson</vt:lpstr>
      <vt:lpstr>3.2 Determine OER Quality &amp; Fit for Your Lesson</vt:lpstr>
      <vt:lpstr>3.3 Determine OER Quality &amp; Fit for Your Lesson</vt:lpstr>
      <vt:lpstr>3.4 Determine OER Quality &amp; Fit for Your Lesson</vt:lpstr>
      <vt:lpstr>4.0 Document and Report OER Quality</vt:lpstr>
      <vt:lpstr>5.0 Revise and Remix OER</vt:lpstr>
      <vt:lpstr>6.0 Summary</vt:lpstr>
      <vt:lpstr>6.0 Summary</vt:lpstr>
      <vt:lpstr>6.0 Summary</vt:lpstr>
      <vt:lpstr>6.1 Questions for Reflection</vt:lpstr>
    </vt:vector>
  </TitlesOfParts>
  <Company>American Institutes for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5: Selecting OER for Math Instruction</dc:title>
  <dc:creator>Brown, Delphinia</dc:creator>
  <cp:keywords>oer;storyline;template</cp:keywords>
  <cp:lastModifiedBy>Brown, Delphinia</cp:lastModifiedBy>
  <cp:revision>32</cp:revision>
  <dcterms:created xsi:type="dcterms:W3CDTF">2014-12-13T15:36:50Z</dcterms:created>
  <dcterms:modified xsi:type="dcterms:W3CDTF">2014-12-17T01:59:57Z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0x01010071FC779A06A19145BC6A8851ED68DFAF</vt:lpwstr>
  </property>
  <property fmtid="{D5CDD505-2E9C-101B-9397-08002B2CF9AE}" pid="3" name="ArticulateUseProject">
    <vt:lpwstr>1</vt:lpwstr>
  </property>
  <property fmtid="{D5CDD505-2E9C-101B-9397-08002B2CF9AE}" pid="4" name="ArticulateProjectFull">
    <vt:lpwstr>H:\share\OER-STEM\Task 5 - Develop Professional Development Courses\Course Design &amp; Development\OpenMath_M5_NoAnimation_MFTemplate.ppta</vt:lpwstr>
  </property>
  <property fmtid="{D5CDD505-2E9C-101B-9397-08002B2CF9AE}" pid="5" name="ArticulateGUID">
    <vt:lpwstr>71E5665B-D95D-4349-8C1F-7EB9961432A2</vt:lpwstr>
  </property>
  <property fmtid="{D5CDD505-2E9C-101B-9397-08002B2CF9AE}" pid="6" name="ArticulatePath">
    <vt:lpwstr>OpenMath_M5_NoAnimation_MFTemplate</vt:lpwstr>
  </property>
</Properties>
</file>