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4"/>
  </p:sldMasterIdLst>
  <p:notesMasterIdLst>
    <p:notesMasterId r:id="rId46"/>
  </p:notesMasterIdLst>
  <p:sldIdLst>
    <p:sldId id="258" r:id="rId5"/>
    <p:sldId id="259" r:id="rId6"/>
    <p:sldId id="260" r:id="rId7"/>
    <p:sldId id="261" r:id="rId8"/>
    <p:sldId id="262" r:id="rId9"/>
    <p:sldId id="263" r:id="rId10"/>
    <p:sldId id="297" r:id="rId11"/>
    <p:sldId id="265" r:id="rId12"/>
    <p:sldId id="266" r:id="rId13"/>
    <p:sldId id="267" r:id="rId14"/>
    <p:sldId id="268" r:id="rId15"/>
    <p:sldId id="269" r:id="rId16"/>
    <p:sldId id="270" r:id="rId17"/>
    <p:sldId id="271" r:id="rId18"/>
    <p:sldId id="302" r:id="rId19"/>
    <p:sldId id="303" r:id="rId20"/>
    <p:sldId id="304" r:id="rId21"/>
    <p:sldId id="30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311" r:id="rId37"/>
    <p:sldId id="310" r:id="rId38"/>
    <p:sldId id="291" r:id="rId39"/>
    <p:sldId id="292" r:id="rId40"/>
    <p:sldId id="293" r:id="rId41"/>
    <p:sldId id="307" r:id="rId42"/>
    <p:sldId id="308" r:id="rId43"/>
    <p:sldId id="309" r:id="rId44"/>
    <p:sldId id="306" r:id="rId45"/>
  </p:sldIdLst>
  <p:sldSz cx="9144000" cy="6858000" type="screen4x3"/>
  <p:notesSz cx="6858000" cy="9144000"/>
  <p:custDataLst>
    <p:tags r:id="rId4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5E8C"/>
    <a:srgbClr val="40426E"/>
    <a:srgbClr val="000000"/>
    <a:srgbClr val="8C9A72"/>
    <a:srgbClr val="EAEAEA"/>
    <a:srgbClr val="F8F8F8"/>
    <a:srgbClr val="2F31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80095" autoAdjust="0"/>
  </p:normalViewPr>
  <p:slideViewPr>
    <p:cSldViewPr snapToGrid="0">
      <p:cViewPr varScale="1">
        <p:scale>
          <a:sx n="73" d="100"/>
          <a:sy n="73" d="100"/>
        </p:scale>
        <p:origin x="-142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7B2EC5-F551-497B-A6FC-9B20414BAC40}" type="doc">
      <dgm:prSet loTypeId="urn:microsoft.com/office/officeart/2009/3/layout/CircleRelationship" loCatId="relationship" qsTypeId="urn:microsoft.com/office/officeart/2005/8/quickstyle/simple1" qsCatId="simple" csTypeId="urn:microsoft.com/office/officeart/2005/8/colors/accent1_3" csCatId="accent1" phldr="1"/>
      <dgm:spPr/>
      <dgm:t>
        <a:bodyPr/>
        <a:lstStyle/>
        <a:p>
          <a:endParaRPr lang="en-US"/>
        </a:p>
      </dgm:t>
    </dgm:pt>
    <dgm:pt modelId="{39BA0975-AF1C-436E-AC86-3D64648BDE86}">
      <dgm:prSet phldrT="[Text]" custT="1"/>
      <dgm:spPr/>
      <dgm:t>
        <a:bodyPr/>
        <a:lstStyle/>
        <a:p>
          <a:r>
            <a:rPr lang="en-US" sz="4000" b="1" dirty="0" smtClean="0">
              <a:solidFill>
                <a:schemeClr val="bg1"/>
              </a:solidFill>
            </a:rPr>
            <a:t>Open  Pedagogy</a:t>
          </a:r>
          <a:endParaRPr lang="en-US" sz="4000" b="1" dirty="0">
            <a:solidFill>
              <a:schemeClr val="bg1"/>
            </a:solidFill>
          </a:endParaRPr>
        </a:p>
      </dgm:t>
    </dgm:pt>
    <dgm:pt modelId="{5B3FD396-B57A-473B-805D-2D19B34B67D4}" type="parTrans" cxnId="{ACF84735-F7AD-440D-B91B-0C148C0563F0}">
      <dgm:prSet/>
      <dgm:spPr/>
      <dgm:t>
        <a:bodyPr/>
        <a:lstStyle/>
        <a:p>
          <a:endParaRPr lang="en-US" sz="2000"/>
        </a:p>
      </dgm:t>
    </dgm:pt>
    <dgm:pt modelId="{FBF820F8-760A-49C2-9EF3-AE124169905D}" type="sibTrans" cxnId="{ACF84735-F7AD-440D-B91B-0C148C0563F0}">
      <dgm:prSet/>
      <dgm:spPr/>
      <dgm:t>
        <a:bodyPr/>
        <a:lstStyle/>
        <a:p>
          <a:endParaRPr lang="en-US" sz="2000"/>
        </a:p>
      </dgm:t>
    </dgm:pt>
    <dgm:pt modelId="{C7CB4978-45C1-44DE-93CE-128B8A64435C}">
      <dgm:prSet phldrT="[Text]" custT="1"/>
      <dgm:spPr/>
      <dgm:t>
        <a:bodyPr/>
        <a:lstStyle/>
        <a:p>
          <a:r>
            <a:rPr lang="en-US" sz="2000" b="1" dirty="0" smtClean="0">
              <a:solidFill>
                <a:schemeClr val="bg1"/>
              </a:solidFill>
            </a:rPr>
            <a:t>Universal Design for Learning</a:t>
          </a:r>
          <a:endParaRPr lang="en-US" sz="2000" b="1" dirty="0">
            <a:solidFill>
              <a:schemeClr val="bg1"/>
            </a:solidFill>
          </a:endParaRPr>
        </a:p>
      </dgm:t>
    </dgm:pt>
    <dgm:pt modelId="{89EA7960-02E0-4D64-AF96-EDF8B02A033A}" type="parTrans" cxnId="{79878E24-DE7C-4163-A145-A391527A0EE8}">
      <dgm:prSet/>
      <dgm:spPr/>
      <dgm:t>
        <a:bodyPr/>
        <a:lstStyle/>
        <a:p>
          <a:endParaRPr lang="en-US" sz="2000"/>
        </a:p>
      </dgm:t>
    </dgm:pt>
    <dgm:pt modelId="{349B0F26-7E1D-4240-9EDD-06A8257B96BA}" type="sibTrans" cxnId="{79878E24-DE7C-4163-A145-A391527A0EE8}">
      <dgm:prSet/>
      <dgm:spPr/>
      <dgm:t>
        <a:bodyPr/>
        <a:lstStyle/>
        <a:p>
          <a:endParaRPr lang="en-US" sz="2000"/>
        </a:p>
      </dgm:t>
    </dgm:pt>
    <dgm:pt modelId="{E236306C-D7BD-4EAC-B3BA-1E24190EF6FA}">
      <dgm:prSet phldrT="[Text]" custT="1"/>
      <dgm:spPr/>
      <dgm:t>
        <a:bodyPr/>
        <a:lstStyle/>
        <a:p>
          <a:r>
            <a:rPr lang="en-US" sz="2000" b="1" dirty="0" smtClean="0">
              <a:solidFill>
                <a:schemeClr val="bg1"/>
              </a:solidFill>
            </a:rPr>
            <a:t>Formative Assessment</a:t>
          </a:r>
          <a:endParaRPr lang="en-US" sz="2000" b="1" dirty="0">
            <a:solidFill>
              <a:schemeClr val="bg1"/>
            </a:solidFill>
          </a:endParaRPr>
        </a:p>
      </dgm:t>
    </dgm:pt>
    <dgm:pt modelId="{35BB8A72-9BDE-45BE-AD60-545CB50E1643}" type="parTrans" cxnId="{F6719F10-90DF-4734-A2E4-6BD3C19BF754}">
      <dgm:prSet/>
      <dgm:spPr/>
      <dgm:t>
        <a:bodyPr/>
        <a:lstStyle/>
        <a:p>
          <a:endParaRPr lang="en-US" sz="2000"/>
        </a:p>
      </dgm:t>
    </dgm:pt>
    <dgm:pt modelId="{36B39C89-E18F-4BCA-AE86-ED67CF9F85C0}" type="sibTrans" cxnId="{F6719F10-90DF-4734-A2E4-6BD3C19BF754}">
      <dgm:prSet/>
      <dgm:spPr/>
      <dgm:t>
        <a:bodyPr/>
        <a:lstStyle/>
        <a:p>
          <a:endParaRPr lang="en-US" sz="2000"/>
        </a:p>
      </dgm:t>
    </dgm:pt>
    <dgm:pt modelId="{405589F8-73A5-4C7A-BF25-4EB04DC296A4}">
      <dgm:prSet custT="1"/>
      <dgm:spPr/>
      <dgm:t>
        <a:bodyPr/>
        <a:lstStyle/>
        <a:p>
          <a:r>
            <a:rPr lang="en-US" sz="2000" b="1" dirty="0" smtClean="0">
              <a:solidFill>
                <a:schemeClr val="bg1"/>
              </a:solidFill>
            </a:rPr>
            <a:t>Student-Centered Instruction</a:t>
          </a:r>
          <a:endParaRPr lang="en-US" sz="2000" b="1" dirty="0">
            <a:solidFill>
              <a:schemeClr val="bg1"/>
            </a:solidFill>
          </a:endParaRPr>
        </a:p>
      </dgm:t>
    </dgm:pt>
    <dgm:pt modelId="{FE0D4E04-8EA2-43FD-AA6D-FE07916CD4F4}" type="parTrans" cxnId="{08519511-51D3-4E8D-B331-AC929BE150B5}">
      <dgm:prSet/>
      <dgm:spPr/>
      <dgm:t>
        <a:bodyPr/>
        <a:lstStyle/>
        <a:p>
          <a:endParaRPr lang="en-US" sz="2000"/>
        </a:p>
      </dgm:t>
    </dgm:pt>
    <dgm:pt modelId="{D8C6EB97-D5DD-4E53-BC9B-5971CCA635B2}" type="sibTrans" cxnId="{08519511-51D3-4E8D-B331-AC929BE150B5}">
      <dgm:prSet/>
      <dgm:spPr/>
      <dgm:t>
        <a:bodyPr/>
        <a:lstStyle/>
        <a:p>
          <a:endParaRPr lang="en-US" sz="2000"/>
        </a:p>
      </dgm:t>
    </dgm:pt>
    <dgm:pt modelId="{E52A88A8-5985-4625-A846-54FDF8B83077}">
      <dgm:prSet custT="1"/>
      <dgm:spPr/>
      <dgm:t>
        <a:bodyPr/>
        <a:lstStyle/>
        <a:p>
          <a:r>
            <a:rPr lang="en-US" sz="2000" b="1" dirty="0" smtClean="0">
              <a:solidFill>
                <a:schemeClr val="bg1"/>
              </a:solidFill>
            </a:rPr>
            <a:t>Differentiated Instruction</a:t>
          </a:r>
          <a:endParaRPr lang="en-US" sz="2000" b="1" dirty="0">
            <a:solidFill>
              <a:schemeClr val="bg1"/>
            </a:solidFill>
          </a:endParaRPr>
        </a:p>
      </dgm:t>
    </dgm:pt>
    <dgm:pt modelId="{325A4EAE-6DB3-45C6-BBE0-9E0EA22EC527}" type="parTrans" cxnId="{42144FCB-15A9-499F-84E6-D34C43B0CF64}">
      <dgm:prSet/>
      <dgm:spPr/>
      <dgm:t>
        <a:bodyPr/>
        <a:lstStyle/>
        <a:p>
          <a:endParaRPr lang="en-US"/>
        </a:p>
      </dgm:t>
    </dgm:pt>
    <dgm:pt modelId="{B1CF2331-C921-4858-8765-83AEC3F0A8DC}" type="sibTrans" cxnId="{42144FCB-15A9-499F-84E6-D34C43B0CF64}">
      <dgm:prSet/>
      <dgm:spPr/>
      <dgm:t>
        <a:bodyPr/>
        <a:lstStyle/>
        <a:p>
          <a:endParaRPr lang="en-US"/>
        </a:p>
      </dgm:t>
    </dgm:pt>
    <dgm:pt modelId="{66F611F4-EB47-4D18-A8A7-7CB2FF56F13F}" type="pres">
      <dgm:prSet presAssocID="{DF7B2EC5-F551-497B-A6FC-9B20414BAC40}" presName="Name0" presStyleCnt="0">
        <dgm:presLayoutVars>
          <dgm:chMax val="1"/>
          <dgm:chPref val="1"/>
        </dgm:presLayoutVars>
      </dgm:prSet>
      <dgm:spPr/>
      <dgm:t>
        <a:bodyPr/>
        <a:lstStyle/>
        <a:p>
          <a:endParaRPr lang="en-US"/>
        </a:p>
      </dgm:t>
    </dgm:pt>
    <dgm:pt modelId="{CE9DFB63-F2F1-4110-B45C-7AE5D1EE7853}" type="pres">
      <dgm:prSet presAssocID="{39BA0975-AF1C-436E-AC86-3D64648BDE86}" presName="Parent" presStyleLbl="node0" presStyleIdx="0" presStyleCnt="1" custLinFactNeighborX="12805" custLinFactNeighborY="7152">
        <dgm:presLayoutVars>
          <dgm:chMax val="5"/>
          <dgm:chPref val="5"/>
        </dgm:presLayoutVars>
      </dgm:prSet>
      <dgm:spPr/>
      <dgm:t>
        <a:bodyPr/>
        <a:lstStyle/>
        <a:p>
          <a:endParaRPr lang="en-US"/>
        </a:p>
      </dgm:t>
    </dgm:pt>
    <dgm:pt modelId="{EBC721F4-A373-4674-AF66-2CEB49545B91}" type="pres">
      <dgm:prSet presAssocID="{39BA0975-AF1C-436E-AC86-3D64648BDE86}" presName="Accent1" presStyleLbl="node1" presStyleIdx="0" presStyleCnt="17"/>
      <dgm:spPr/>
      <dgm:t>
        <a:bodyPr/>
        <a:lstStyle/>
        <a:p>
          <a:endParaRPr lang="en-US"/>
        </a:p>
      </dgm:t>
    </dgm:pt>
    <dgm:pt modelId="{FA1EA1DF-9864-43BB-BF68-B8FB471A92C9}" type="pres">
      <dgm:prSet presAssocID="{39BA0975-AF1C-436E-AC86-3D64648BDE86}" presName="Accent2" presStyleLbl="node1" presStyleIdx="1" presStyleCnt="17" custLinFactX="-41468" custLinFactY="-28285" custLinFactNeighborX="-100000" custLinFactNeighborY="-100000"/>
      <dgm:spPr/>
      <dgm:t>
        <a:bodyPr/>
        <a:lstStyle/>
        <a:p>
          <a:endParaRPr lang="en-US"/>
        </a:p>
      </dgm:t>
    </dgm:pt>
    <dgm:pt modelId="{FF8EE8A7-D13E-4479-BFC4-28151FE9DDBB}" type="pres">
      <dgm:prSet presAssocID="{39BA0975-AF1C-436E-AC86-3D64648BDE86}" presName="Accent3" presStyleLbl="node1" presStyleIdx="2" presStyleCnt="17" custLinFactY="1743" custLinFactNeighborX="30946" custLinFactNeighborY="100000"/>
      <dgm:spPr/>
      <dgm:t>
        <a:bodyPr/>
        <a:lstStyle/>
        <a:p>
          <a:endParaRPr lang="en-US"/>
        </a:p>
      </dgm:t>
    </dgm:pt>
    <dgm:pt modelId="{74353567-7763-4A6C-9AA6-080B4EB050F3}" type="pres">
      <dgm:prSet presAssocID="{39BA0975-AF1C-436E-AC86-3D64648BDE86}" presName="Accent4" presStyleLbl="node1" presStyleIdx="3" presStyleCnt="17"/>
      <dgm:spPr/>
      <dgm:t>
        <a:bodyPr/>
        <a:lstStyle/>
        <a:p>
          <a:endParaRPr lang="en-US"/>
        </a:p>
      </dgm:t>
    </dgm:pt>
    <dgm:pt modelId="{9C83D8D0-0D58-4A05-A870-C680C114AD26}" type="pres">
      <dgm:prSet presAssocID="{39BA0975-AF1C-436E-AC86-3D64648BDE86}" presName="Accent5" presStyleLbl="node1" presStyleIdx="4" presStyleCnt="17"/>
      <dgm:spPr/>
      <dgm:t>
        <a:bodyPr/>
        <a:lstStyle/>
        <a:p>
          <a:endParaRPr lang="en-US"/>
        </a:p>
      </dgm:t>
    </dgm:pt>
    <dgm:pt modelId="{EACFD312-2D94-43D2-9D93-5A0C60653E22}" type="pres">
      <dgm:prSet presAssocID="{39BA0975-AF1C-436E-AC86-3D64648BDE86}" presName="Accent6" presStyleLbl="node1" presStyleIdx="5" presStyleCnt="17" custLinFactNeighborX="35367" custLinFactNeighborY="84049"/>
      <dgm:spPr/>
      <dgm:t>
        <a:bodyPr/>
        <a:lstStyle/>
        <a:p>
          <a:endParaRPr lang="en-US"/>
        </a:p>
      </dgm:t>
    </dgm:pt>
    <dgm:pt modelId="{4C4A67C7-ECA0-497F-BAA2-F1811FAF322F}" type="pres">
      <dgm:prSet presAssocID="{C7CB4978-45C1-44DE-93CE-128B8A64435C}" presName="Child1" presStyleLbl="node1" presStyleIdx="6" presStyleCnt="17" custScaleX="155682" custScaleY="155685">
        <dgm:presLayoutVars>
          <dgm:chMax val="0"/>
          <dgm:chPref val="0"/>
        </dgm:presLayoutVars>
      </dgm:prSet>
      <dgm:spPr/>
      <dgm:t>
        <a:bodyPr/>
        <a:lstStyle/>
        <a:p>
          <a:endParaRPr lang="en-US"/>
        </a:p>
      </dgm:t>
    </dgm:pt>
    <dgm:pt modelId="{F15E02F8-E480-44AF-8432-919F285AC785}" type="pres">
      <dgm:prSet presAssocID="{C7CB4978-45C1-44DE-93CE-128B8A64435C}" presName="Accent7" presStyleCnt="0"/>
      <dgm:spPr/>
      <dgm:t>
        <a:bodyPr/>
        <a:lstStyle/>
        <a:p>
          <a:endParaRPr lang="en-US"/>
        </a:p>
      </dgm:t>
    </dgm:pt>
    <dgm:pt modelId="{D6849291-F560-407A-9B7E-A20D0352D86D}" type="pres">
      <dgm:prSet presAssocID="{C7CB4978-45C1-44DE-93CE-128B8A64435C}" presName="AccentHold1" presStyleLbl="node1" presStyleIdx="7" presStyleCnt="17"/>
      <dgm:spPr/>
      <dgm:t>
        <a:bodyPr/>
        <a:lstStyle/>
        <a:p>
          <a:endParaRPr lang="en-US"/>
        </a:p>
      </dgm:t>
    </dgm:pt>
    <dgm:pt modelId="{FB6F038E-C9BC-40ED-BE7D-3C214C830FC5}" type="pres">
      <dgm:prSet presAssocID="{C7CB4978-45C1-44DE-93CE-128B8A64435C}" presName="Accent8" presStyleCnt="0"/>
      <dgm:spPr/>
      <dgm:t>
        <a:bodyPr/>
        <a:lstStyle/>
        <a:p>
          <a:endParaRPr lang="en-US"/>
        </a:p>
      </dgm:t>
    </dgm:pt>
    <dgm:pt modelId="{91B3DBD1-BBE1-4692-A29C-892875F6E96D}" type="pres">
      <dgm:prSet presAssocID="{C7CB4978-45C1-44DE-93CE-128B8A64435C}" presName="AccentHold2" presStyleLbl="node1" presStyleIdx="8" presStyleCnt="17"/>
      <dgm:spPr/>
      <dgm:t>
        <a:bodyPr/>
        <a:lstStyle/>
        <a:p>
          <a:endParaRPr lang="en-US"/>
        </a:p>
      </dgm:t>
    </dgm:pt>
    <dgm:pt modelId="{8C64F049-67CE-4996-800E-2355190F9859}" type="pres">
      <dgm:prSet presAssocID="{E236306C-D7BD-4EAC-B3BA-1E24190EF6FA}" presName="Child2" presStyleLbl="node1" presStyleIdx="9" presStyleCnt="17" custScaleX="155682" custScaleY="155685">
        <dgm:presLayoutVars>
          <dgm:chMax val="0"/>
          <dgm:chPref val="0"/>
        </dgm:presLayoutVars>
      </dgm:prSet>
      <dgm:spPr/>
      <dgm:t>
        <a:bodyPr/>
        <a:lstStyle/>
        <a:p>
          <a:endParaRPr lang="en-US"/>
        </a:p>
      </dgm:t>
    </dgm:pt>
    <dgm:pt modelId="{410D13BF-8A1C-4435-B752-EAF5F62C4BBE}" type="pres">
      <dgm:prSet presAssocID="{E236306C-D7BD-4EAC-B3BA-1E24190EF6FA}" presName="Accent9" presStyleCnt="0"/>
      <dgm:spPr/>
      <dgm:t>
        <a:bodyPr/>
        <a:lstStyle/>
        <a:p>
          <a:endParaRPr lang="en-US"/>
        </a:p>
      </dgm:t>
    </dgm:pt>
    <dgm:pt modelId="{6E739F1A-92BE-48FE-94AB-90659DDB773B}" type="pres">
      <dgm:prSet presAssocID="{E236306C-D7BD-4EAC-B3BA-1E24190EF6FA}" presName="AccentHold1" presStyleLbl="node1" presStyleIdx="10" presStyleCnt="17"/>
      <dgm:spPr/>
      <dgm:t>
        <a:bodyPr/>
        <a:lstStyle/>
        <a:p>
          <a:endParaRPr lang="en-US"/>
        </a:p>
      </dgm:t>
    </dgm:pt>
    <dgm:pt modelId="{E6FB46F7-19A8-4100-BA9E-8FFE488F1965}" type="pres">
      <dgm:prSet presAssocID="{E236306C-D7BD-4EAC-B3BA-1E24190EF6FA}" presName="Accent10" presStyleCnt="0"/>
      <dgm:spPr/>
      <dgm:t>
        <a:bodyPr/>
        <a:lstStyle/>
        <a:p>
          <a:endParaRPr lang="en-US"/>
        </a:p>
      </dgm:t>
    </dgm:pt>
    <dgm:pt modelId="{1C91AC20-781F-461F-80AD-C6768A763706}" type="pres">
      <dgm:prSet presAssocID="{E236306C-D7BD-4EAC-B3BA-1E24190EF6FA}" presName="AccentHold2" presStyleLbl="node1" presStyleIdx="11" presStyleCnt="17"/>
      <dgm:spPr/>
      <dgm:t>
        <a:bodyPr/>
        <a:lstStyle/>
        <a:p>
          <a:endParaRPr lang="en-US"/>
        </a:p>
      </dgm:t>
    </dgm:pt>
    <dgm:pt modelId="{A459BFF5-D3E4-4062-B801-86495556FE48}" type="pres">
      <dgm:prSet presAssocID="{E236306C-D7BD-4EAC-B3BA-1E24190EF6FA}" presName="Accent11" presStyleCnt="0"/>
      <dgm:spPr/>
      <dgm:t>
        <a:bodyPr/>
        <a:lstStyle/>
        <a:p>
          <a:endParaRPr lang="en-US"/>
        </a:p>
      </dgm:t>
    </dgm:pt>
    <dgm:pt modelId="{11952C60-1BA2-4D92-AEAF-DB3F5E9FAAE4}" type="pres">
      <dgm:prSet presAssocID="{E236306C-D7BD-4EAC-B3BA-1E24190EF6FA}" presName="AccentHold3" presStyleLbl="node1" presStyleIdx="12" presStyleCnt="17"/>
      <dgm:spPr/>
      <dgm:t>
        <a:bodyPr/>
        <a:lstStyle/>
        <a:p>
          <a:endParaRPr lang="en-US"/>
        </a:p>
      </dgm:t>
    </dgm:pt>
    <dgm:pt modelId="{36AC4589-B207-434C-9A42-8B7E041AC601}" type="pres">
      <dgm:prSet presAssocID="{405589F8-73A5-4C7A-BF25-4EB04DC296A4}" presName="Child3" presStyleLbl="node1" presStyleIdx="13" presStyleCnt="17" custScaleX="155682" custScaleY="155685">
        <dgm:presLayoutVars>
          <dgm:chMax val="0"/>
          <dgm:chPref val="0"/>
        </dgm:presLayoutVars>
      </dgm:prSet>
      <dgm:spPr/>
      <dgm:t>
        <a:bodyPr/>
        <a:lstStyle/>
        <a:p>
          <a:endParaRPr lang="en-US"/>
        </a:p>
      </dgm:t>
    </dgm:pt>
    <dgm:pt modelId="{B56908DA-0D44-4989-83CC-D88EF28F7EFC}" type="pres">
      <dgm:prSet presAssocID="{405589F8-73A5-4C7A-BF25-4EB04DC296A4}" presName="Accent12" presStyleCnt="0"/>
      <dgm:spPr/>
      <dgm:t>
        <a:bodyPr/>
        <a:lstStyle/>
        <a:p>
          <a:endParaRPr lang="en-US"/>
        </a:p>
      </dgm:t>
    </dgm:pt>
    <dgm:pt modelId="{981FB0A1-2A38-4B5E-8ACA-B6DBFD5A7662}" type="pres">
      <dgm:prSet presAssocID="{405589F8-73A5-4C7A-BF25-4EB04DC296A4}" presName="AccentHold1" presStyleLbl="node1" presStyleIdx="14" presStyleCnt="17"/>
      <dgm:spPr/>
      <dgm:t>
        <a:bodyPr/>
        <a:lstStyle/>
        <a:p>
          <a:endParaRPr lang="en-US"/>
        </a:p>
      </dgm:t>
    </dgm:pt>
    <dgm:pt modelId="{A7B00478-45E5-4E20-8445-A5C85BD2B5DD}" type="pres">
      <dgm:prSet presAssocID="{E52A88A8-5985-4625-A846-54FDF8B83077}" presName="Child4" presStyleLbl="node1" presStyleIdx="15" presStyleCnt="17" custScaleX="168656" custScaleY="168659" custLinFactNeighborX="-55601" custLinFactNeighborY="-5560">
        <dgm:presLayoutVars>
          <dgm:chMax val="0"/>
          <dgm:chPref val="0"/>
        </dgm:presLayoutVars>
      </dgm:prSet>
      <dgm:spPr/>
      <dgm:t>
        <a:bodyPr/>
        <a:lstStyle/>
        <a:p>
          <a:endParaRPr lang="en-US"/>
        </a:p>
      </dgm:t>
    </dgm:pt>
    <dgm:pt modelId="{C3685C6D-ED5D-4565-A99A-870CB2078BE6}" type="pres">
      <dgm:prSet presAssocID="{E52A88A8-5985-4625-A846-54FDF8B83077}" presName="Accent13" presStyleCnt="0"/>
      <dgm:spPr/>
      <dgm:t>
        <a:bodyPr/>
        <a:lstStyle/>
        <a:p>
          <a:endParaRPr lang="en-US"/>
        </a:p>
      </dgm:t>
    </dgm:pt>
    <dgm:pt modelId="{28DEB5B0-1831-41CC-BB10-ABF83E2586CE}" type="pres">
      <dgm:prSet presAssocID="{E52A88A8-5985-4625-A846-54FDF8B83077}" presName="AccentHold1" presStyleLbl="node1" presStyleIdx="16" presStyleCnt="17"/>
      <dgm:spPr/>
      <dgm:t>
        <a:bodyPr/>
        <a:lstStyle/>
        <a:p>
          <a:endParaRPr lang="en-US"/>
        </a:p>
      </dgm:t>
    </dgm:pt>
  </dgm:ptLst>
  <dgm:cxnLst>
    <dgm:cxn modelId="{C7C5E21E-2550-4F4E-9DE5-925AE42A0B03}" type="presOf" srcId="{DF7B2EC5-F551-497B-A6FC-9B20414BAC40}" destId="{66F611F4-EB47-4D18-A8A7-7CB2FF56F13F}" srcOrd="0" destOrd="0" presId="urn:microsoft.com/office/officeart/2009/3/layout/CircleRelationship"/>
    <dgm:cxn modelId="{8124ADFF-0D06-4C0D-B496-D527D1C1B470}" type="presOf" srcId="{E236306C-D7BD-4EAC-B3BA-1E24190EF6FA}" destId="{8C64F049-67CE-4996-800E-2355190F9859}" srcOrd="0" destOrd="0" presId="urn:microsoft.com/office/officeart/2009/3/layout/CircleRelationship"/>
    <dgm:cxn modelId="{ACF84735-F7AD-440D-B91B-0C148C0563F0}" srcId="{DF7B2EC5-F551-497B-A6FC-9B20414BAC40}" destId="{39BA0975-AF1C-436E-AC86-3D64648BDE86}" srcOrd="0" destOrd="0" parTransId="{5B3FD396-B57A-473B-805D-2D19B34B67D4}" sibTransId="{FBF820F8-760A-49C2-9EF3-AE124169905D}"/>
    <dgm:cxn modelId="{42144FCB-15A9-499F-84E6-D34C43B0CF64}" srcId="{39BA0975-AF1C-436E-AC86-3D64648BDE86}" destId="{E52A88A8-5985-4625-A846-54FDF8B83077}" srcOrd="3" destOrd="0" parTransId="{325A4EAE-6DB3-45C6-BBE0-9E0EA22EC527}" sibTransId="{B1CF2331-C921-4858-8765-83AEC3F0A8DC}"/>
    <dgm:cxn modelId="{F6719F10-90DF-4734-A2E4-6BD3C19BF754}" srcId="{39BA0975-AF1C-436E-AC86-3D64648BDE86}" destId="{E236306C-D7BD-4EAC-B3BA-1E24190EF6FA}" srcOrd="1" destOrd="0" parTransId="{35BB8A72-9BDE-45BE-AD60-545CB50E1643}" sibTransId="{36B39C89-E18F-4BCA-AE86-ED67CF9F85C0}"/>
    <dgm:cxn modelId="{79878E24-DE7C-4163-A145-A391527A0EE8}" srcId="{39BA0975-AF1C-436E-AC86-3D64648BDE86}" destId="{C7CB4978-45C1-44DE-93CE-128B8A64435C}" srcOrd="0" destOrd="0" parTransId="{89EA7960-02E0-4D64-AF96-EDF8B02A033A}" sibTransId="{349B0F26-7E1D-4240-9EDD-06A8257B96BA}"/>
    <dgm:cxn modelId="{24386D8E-2A67-4453-8E4A-745B2FA7AB6D}" type="presOf" srcId="{39BA0975-AF1C-436E-AC86-3D64648BDE86}" destId="{CE9DFB63-F2F1-4110-B45C-7AE5D1EE7853}" srcOrd="0" destOrd="0" presId="urn:microsoft.com/office/officeart/2009/3/layout/CircleRelationship"/>
    <dgm:cxn modelId="{3359FAF2-6F62-4E3D-9092-122D844BACE6}" type="presOf" srcId="{C7CB4978-45C1-44DE-93CE-128B8A64435C}" destId="{4C4A67C7-ECA0-497F-BAA2-F1811FAF322F}" srcOrd="0" destOrd="0" presId="urn:microsoft.com/office/officeart/2009/3/layout/CircleRelationship"/>
    <dgm:cxn modelId="{9739A552-2D24-4ACF-B880-E38296327554}" type="presOf" srcId="{E52A88A8-5985-4625-A846-54FDF8B83077}" destId="{A7B00478-45E5-4E20-8445-A5C85BD2B5DD}" srcOrd="0" destOrd="0" presId="urn:microsoft.com/office/officeart/2009/3/layout/CircleRelationship"/>
    <dgm:cxn modelId="{08519511-51D3-4E8D-B331-AC929BE150B5}" srcId="{39BA0975-AF1C-436E-AC86-3D64648BDE86}" destId="{405589F8-73A5-4C7A-BF25-4EB04DC296A4}" srcOrd="2" destOrd="0" parTransId="{FE0D4E04-8EA2-43FD-AA6D-FE07916CD4F4}" sibTransId="{D8C6EB97-D5DD-4E53-BC9B-5971CCA635B2}"/>
    <dgm:cxn modelId="{5583037B-CF42-48D3-BB1D-A8E1D42772A1}" type="presOf" srcId="{405589F8-73A5-4C7A-BF25-4EB04DC296A4}" destId="{36AC4589-B207-434C-9A42-8B7E041AC601}" srcOrd="0" destOrd="0" presId="urn:microsoft.com/office/officeart/2009/3/layout/CircleRelationship"/>
    <dgm:cxn modelId="{43F34B43-2274-40C6-8CB3-2DAC4D092135}" type="presParOf" srcId="{66F611F4-EB47-4D18-A8A7-7CB2FF56F13F}" destId="{CE9DFB63-F2F1-4110-B45C-7AE5D1EE7853}" srcOrd="0" destOrd="0" presId="urn:microsoft.com/office/officeart/2009/3/layout/CircleRelationship"/>
    <dgm:cxn modelId="{16B43EB0-731D-40D4-886A-D54445227712}" type="presParOf" srcId="{66F611F4-EB47-4D18-A8A7-7CB2FF56F13F}" destId="{EBC721F4-A373-4674-AF66-2CEB49545B91}" srcOrd="1" destOrd="0" presId="urn:microsoft.com/office/officeart/2009/3/layout/CircleRelationship"/>
    <dgm:cxn modelId="{688F3D8C-6164-4D16-9447-3C73AC08AB17}" type="presParOf" srcId="{66F611F4-EB47-4D18-A8A7-7CB2FF56F13F}" destId="{FA1EA1DF-9864-43BB-BF68-B8FB471A92C9}" srcOrd="2" destOrd="0" presId="urn:microsoft.com/office/officeart/2009/3/layout/CircleRelationship"/>
    <dgm:cxn modelId="{D38AD20C-C1CD-4DDB-BA3B-8E24C1F8DB27}" type="presParOf" srcId="{66F611F4-EB47-4D18-A8A7-7CB2FF56F13F}" destId="{FF8EE8A7-D13E-4479-BFC4-28151FE9DDBB}" srcOrd="3" destOrd="0" presId="urn:microsoft.com/office/officeart/2009/3/layout/CircleRelationship"/>
    <dgm:cxn modelId="{F1163407-2141-42E8-BED9-1DEB264C455A}" type="presParOf" srcId="{66F611F4-EB47-4D18-A8A7-7CB2FF56F13F}" destId="{74353567-7763-4A6C-9AA6-080B4EB050F3}" srcOrd="4" destOrd="0" presId="urn:microsoft.com/office/officeart/2009/3/layout/CircleRelationship"/>
    <dgm:cxn modelId="{0598C758-5679-4BD2-B11E-1C3918C6EB60}" type="presParOf" srcId="{66F611F4-EB47-4D18-A8A7-7CB2FF56F13F}" destId="{9C83D8D0-0D58-4A05-A870-C680C114AD26}" srcOrd="5" destOrd="0" presId="urn:microsoft.com/office/officeart/2009/3/layout/CircleRelationship"/>
    <dgm:cxn modelId="{F34FDC53-9419-4564-B42A-A74AD1C4411E}" type="presParOf" srcId="{66F611F4-EB47-4D18-A8A7-7CB2FF56F13F}" destId="{EACFD312-2D94-43D2-9D93-5A0C60653E22}" srcOrd="6" destOrd="0" presId="urn:microsoft.com/office/officeart/2009/3/layout/CircleRelationship"/>
    <dgm:cxn modelId="{82ABF075-1885-4E03-BF1B-39170E38EFB9}" type="presParOf" srcId="{66F611F4-EB47-4D18-A8A7-7CB2FF56F13F}" destId="{4C4A67C7-ECA0-497F-BAA2-F1811FAF322F}" srcOrd="7" destOrd="0" presId="urn:microsoft.com/office/officeart/2009/3/layout/CircleRelationship"/>
    <dgm:cxn modelId="{EB3355B5-1D04-4CA4-A1F5-80B12BD4C3AE}" type="presParOf" srcId="{66F611F4-EB47-4D18-A8A7-7CB2FF56F13F}" destId="{F15E02F8-E480-44AF-8432-919F285AC785}" srcOrd="8" destOrd="0" presId="urn:microsoft.com/office/officeart/2009/3/layout/CircleRelationship"/>
    <dgm:cxn modelId="{55BD8C00-109C-4FD0-9153-CD063BFBA130}" type="presParOf" srcId="{F15E02F8-E480-44AF-8432-919F285AC785}" destId="{D6849291-F560-407A-9B7E-A20D0352D86D}" srcOrd="0" destOrd="0" presId="urn:microsoft.com/office/officeart/2009/3/layout/CircleRelationship"/>
    <dgm:cxn modelId="{D86EB54D-D3DB-43AB-8C21-335BC1F85356}" type="presParOf" srcId="{66F611F4-EB47-4D18-A8A7-7CB2FF56F13F}" destId="{FB6F038E-C9BC-40ED-BE7D-3C214C830FC5}" srcOrd="9" destOrd="0" presId="urn:microsoft.com/office/officeart/2009/3/layout/CircleRelationship"/>
    <dgm:cxn modelId="{96BFD786-BFDB-4444-845B-CC835949FFD1}" type="presParOf" srcId="{FB6F038E-C9BC-40ED-BE7D-3C214C830FC5}" destId="{91B3DBD1-BBE1-4692-A29C-892875F6E96D}" srcOrd="0" destOrd="0" presId="urn:microsoft.com/office/officeart/2009/3/layout/CircleRelationship"/>
    <dgm:cxn modelId="{DD179FB1-8D87-41B7-A542-170B27FC2792}" type="presParOf" srcId="{66F611F4-EB47-4D18-A8A7-7CB2FF56F13F}" destId="{8C64F049-67CE-4996-800E-2355190F9859}" srcOrd="10" destOrd="0" presId="urn:microsoft.com/office/officeart/2009/3/layout/CircleRelationship"/>
    <dgm:cxn modelId="{EDFDFFEF-E578-4CAF-B0D6-A2B33CFC19D1}" type="presParOf" srcId="{66F611F4-EB47-4D18-A8A7-7CB2FF56F13F}" destId="{410D13BF-8A1C-4435-B752-EAF5F62C4BBE}" srcOrd="11" destOrd="0" presId="urn:microsoft.com/office/officeart/2009/3/layout/CircleRelationship"/>
    <dgm:cxn modelId="{4B325B96-63A4-48BB-8FFF-953FB06A0E62}" type="presParOf" srcId="{410D13BF-8A1C-4435-B752-EAF5F62C4BBE}" destId="{6E739F1A-92BE-48FE-94AB-90659DDB773B}" srcOrd="0" destOrd="0" presId="urn:microsoft.com/office/officeart/2009/3/layout/CircleRelationship"/>
    <dgm:cxn modelId="{44ED754C-5CAE-4316-8F54-982FA2AF6F37}" type="presParOf" srcId="{66F611F4-EB47-4D18-A8A7-7CB2FF56F13F}" destId="{E6FB46F7-19A8-4100-BA9E-8FFE488F1965}" srcOrd="12" destOrd="0" presId="urn:microsoft.com/office/officeart/2009/3/layout/CircleRelationship"/>
    <dgm:cxn modelId="{BE5F2708-A673-43A5-9DD7-DC8B83FEB3D3}" type="presParOf" srcId="{E6FB46F7-19A8-4100-BA9E-8FFE488F1965}" destId="{1C91AC20-781F-461F-80AD-C6768A763706}" srcOrd="0" destOrd="0" presId="urn:microsoft.com/office/officeart/2009/3/layout/CircleRelationship"/>
    <dgm:cxn modelId="{75330A83-A590-4370-AA3F-CB4C23BF2C90}" type="presParOf" srcId="{66F611F4-EB47-4D18-A8A7-7CB2FF56F13F}" destId="{A459BFF5-D3E4-4062-B801-86495556FE48}" srcOrd="13" destOrd="0" presId="urn:microsoft.com/office/officeart/2009/3/layout/CircleRelationship"/>
    <dgm:cxn modelId="{41F8302B-780C-4919-87E1-59289F5B6877}" type="presParOf" srcId="{A459BFF5-D3E4-4062-B801-86495556FE48}" destId="{11952C60-1BA2-4D92-AEAF-DB3F5E9FAAE4}" srcOrd="0" destOrd="0" presId="urn:microsoft.com/office/officeart/2009/3/layout/CircleRelationship"/>
    <dgm:cxn modelId="{42A68511-AD5C-4A12-90E9-BF15ABA26778}" type="presParOf" srcId="{66F611F4-EB47-4D18-A8A7-7CB2FF56F13F}" destId="{36AC4589-B207-434C-9A42-8B7E041AC601}" srcOrd="14" destOrd="0" presId="urn:microsoft.com/office/officeart/2009/3/layout/CircleRelationship"/>
    <dgm:cxn modelId="{87C2B349-6AD2-49F6-8A05-8EE2A27EBABD}" type="presParOf" srcId="{66F611F4-EB47-4D18-A8A7-7CB2FF56F13F}" destId="{B56908DA-0D44-4989-83CC-D88EF28F7EFC}" srcOrd="15" destOrd="0" presId="urn:microsoft.com/office/officeart/2009/3/layout/CircleRelationship"/>
    <dgm:cxn modelId="{37F6B859-49D0-45AA-8ED5-F954982F412C}" type="presParOf" srcId="{B56908DA-0D44-4989-83CC-D88EF28F7EFC}" destId="{981FB0A1-2A38-4B5E-8ACA-B6DBFD5A7662}" srcOrd="0" destOrd="0" presId="urn:microsoft.com/office/officeart/2009/3/layout/CircleRelationship"/>
    <dgm:cxn modelId="{F251904C-24D3-4437-9320-D3FBB06936B2}" type="presParOf" srcId="{66F611F4-EB47-4D18-A8A7-7CB2FF56F13F}" destId="{A7B00478-45E5-4E20-8445-A5C85BD2B5DD}" srcOrd="16" destOrd="0" presId="urn:microsoft.com/office/officeart/2009/3/layout/CircleRelationship"/>
    <dgm:cxn modelId="{59CE42D7-C8EC-472E-9378-734B4DC39D39}" type="presParOf" srcId="{66F611F4-EB47-4D18-A8A7-7CB2FF56F13F}" destId="{C3685C6D-ED5D-4565-A99A-870CB2078BE6}" srcOrd="17" destOrd="0" presId="urn:microsoft.com/office/officeart/2009/3/layout/CircleRelationship"/>
    <dgm:cxn modelId="{636FFE26-81E3-456A-A6BB-79D62FC9AD2E}" type="presParOf" srcId="{C3685C6D-ED5D-4565-A99A-870CB2078BE6}" destId="{28DEB5B0-1831-41CC-BB10-ABF83E2586CE}"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9DFB63-F2F1-4110-B45C-7AE5D1EE7853}">
      <dsp:nvSpPr>
        <dsp:cNvPr id="0" name=""/>
        <dsp:cNvSpPr/>
      </dsp:nvSpPr>
      <dsp:spPr>
        <a:xfrm>
          <a:off x="1830497" y="300293"/>
          <a:ext cx="3467201" cy="3467389"/>
        </a:xfrm>
        <a:prstGeom prst="ellipse">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b="1" kern="1200" dirty="0" smtClean="0">
              <a:solidFill>
                <a:schemeClr val="bg1"/>
              </a:solidFill>
            </a:rPr>
            <a:t>Open  Pedagogy</a:t>
          </a:r>
          <a:endParaRPr lang="en-US" sz="4000" b="1" kern="1200" dirty="0">
            <a:solidFill>
              <a:schemeClr val="bg1"/>
            </a:solidFill>
          </a:endParaRPr>
        </a:p>
      </dsp:txBody>
      <dsp:txXfrm>
        <a:off x="2338257" y="808080"/>
        <a:ext cx="2451681" cy="2451815"/>
      </dsp:txXfrm>
    </dsp:sp>
    <dsp:sp modelId="{EBC721F4-A373-4674-AF66-2CEB49545B91}">
      <dsp:nvSpPr>
        <dsp:cNvPr id="0" name=""/>
        <dsp:cNvSpPr/>
      </dsp:nvSpPr>
      <dsp:spPr>
        <a:xfrm>
          <a:off x="3365138" y="-105984"/>
          <a:ext cx="385481" cy="385897"/>
        </a:xfrm>
        <a:prstGeom prst="ellipse">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1EA1DF-9864-43BB-BF68-B8FB471A92C9}">
      <dsp:nvSpPr>
        <dsp:cNvPr id="0" name=""/>
        <dsp:cNvSpPr/>
      </dsp:nvSpPr>
      <dsp:spPr>
        <a:xfrm>
          <a:off x="2057225" y="2903738"/>
          <a:ext cx="279509" cy="279336"/>
        </a:xfrm>
        <a:prstGeom prst="ellipse">
          <a:avLst/>
        </a:prstGeom>
        <a:solidFill>
          <a:schemeClr val="accent1">
            <a:shade val="80000"/>
            <a:hueOff val="16954"/>
            <a:satOff val="323"/>
            <a:lumOff val="14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8EE8A7-D13E-4479-BFC4-28151FE9DDBB}">
      <dsp:nvSpPr>
        <dsp:cNvPr id="0" name=""/>
        <dsp:cNvSpPr/>
      </dsp:nvSpPr>
      <dsp:spPr>
        <a:xfrm>
          <a:off x="5163544" y="1743537"/>
          <a:ext cx="279509" cy="279336"/>
        </a:xfrm>
        <a:prstGeom prst="ellipse">
          <a:avLst/>
        </a:prstGeom>
        <a:solidFill>
          <a:schemeClr val="accent1">
            <a:shade val="80000"/>
            <a:hueOff val="33908"/>
            <a:satOff val="647"/>
            <a:lumOff val="28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353567-7763-4A6C-9AA6-080B4EB050F3}">
      <dsp:nvSpPr>
        <dsp:cNvPr id="0" name=""/>
        <dsp:cNvSpPr/>
      </dsp:nvSpPr>
      <dsp:spPr>
        <a:xfrm>
          <a:off x="3741374" y="3559008"/>
          <a:ext cx="385481" cy="385897"/>
        </a:xfrm>
        <a:prstGeom prst="ellipse">
          <a:avLst/>
        </a:prstGeom>
        <a:solidFill>
          <a:schemeClr val="accent1">
            <a:shade val="80000"/>
            <a:hueOff val="50862"/>
            <a:satOff val="970"/>
            <a:lumOff val="42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83D8D0-0D58-4A05-A870-C680C114AD26}">
      <dsp:nvSpPr>
        <dsp:cNvPr id="0" name=""/>
        <dsp:cNvSpPr/>
      </dsp:nvSpPr>
      <dsp:spPr>
        <a:xfrm>
          <a:off x="2530876" y="441824"/>
          <a:ext cx="279509" cy="279336"/>
        </a:xfrm>
        <a:prstGeom prst="ellipse">
          <a:avLst/>
        </a:prstGeom>
        <a:solidFill>
          <a:schemeClr val="accent1">
            <a:shade val="80000"/>
            <a:hueOff val="67816"/>
            <a:satOff val="1294"/>
            <a:lumOff val="57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CFD312-2D94-43D2-9D93-5A0C60653E22}">
      <dsp:nvSpPr>
        <dsp:cNvPr id="0" name=""/>
        <dsp:cNvSpPr/>
      </dsp:nvSpPr>
      <dsp:spPr>
        <a:xfrm>
          <a:off x="1749950" y="2276061"/>
          <a:ext cx="279509" cy="279336"/>
        </a:xfrm>
        <a:prstGeom prst="ellipse">
          <a:avLst/>
        </a:prstGeom>
        <a:solidFill>
          <a:schemeClr val="accent1">
            <a:shade val="80000"/>
            <a:hueOff val="84770"/>
            <a:satOff val="1617"/>
            <a:lumOff val="71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4A67C7-ECA0-497F-BAA2-F1811FAF322F}">
      <dsp:nvSpPr>
        <dsp:cNvPr id="0" name=""/>
        <dsp:cNvSpPr/>
      </dsp:nvSpPr>
      <dsp:spPr>
        <a:xfrm>
          <a:off x="-89836" y="285236"/>
          <a:ext cx="2194555" cy="2194556"/>
        </a:xfrm>
        <a:prstGeom prst="ellipse">
          <a:avLst/>
        </a:prstGeom>
        <a:solidFill>
          <a:schemeClr val="accent1">
            <a:shade val="80000"/>
            <a:hueOff val="101724"/>
            <a:satOff val="1941"/>
            <a:lumOff val="85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bg1"/>
              </a:solidFill>
            </a:rPr>
            <a:t>Universal Design for Learning</a:t>
          </a:r>
          <a:endParaRPr lang="en-US" sz="2000" b="1" kern="1200" dirty="0">
            <a:solidFill>
              <a:schemeClr val="bg1"/>
            </a:solidFill>
          </a:endParaRPr>
        </a:p>
      </dsp:txBody>
      <dsp:txXfrm>
        <a:off x="231549" y="606621"/>
        <a:ext cx="1551785" cy="1551786"/>
      </dsp:txXfrm>
    </dsp:sp>
    <dsp:sp modelId="{D6849291-F560-407A-9B7E-A20D0352D86D}">
      <dsp:nvSpPr>
        <dsp:cNvPr id="0" name=""/>
        <dsp:cNvSpPr/>
      </dsp:nvSpPr>
      <dsp:spPr>
        <a:xfrm>
          <a:off x="2975389" y="454239"/>
          <a:ext cx="385481" cy="385897"/>
        </a:xfrm>
        <a:prstGeom prst="ellipse">
          <a:avLst/>
        </a:prstGeom>
        <a:solidFill>
          <a:schemeClr val="accent1">
            <a:shade val="80000"/>
            <a:hueOff val="118678"/>
            <a:satOff val="2264"/>
            <a:lumOff val="999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B3DBD1-BBE1-4692-A29C-892875F6E96D}">
      <dsp:nvSpPr>
        <dsp:cNvPr id="0" name=""/>
        <dsp:cNvSpPr/>
      </dsp:nvSpPr>
      <dsp:spPr>
        <a:xfrm>
          <a:off x="435619" y="2500117"/>
          <a:ext cx="696996" cy="697305"/>
        </a:xfrm>
        <a:prstGeom prst="ellipse">
          <a:avLst/>
        </a:prstGeom>
        <a:solidFill>
          <a:schemeClr val="accent1">
            <a:shade val="80000"/>
            <a:hueOff val="135632"/>
            <a:satOff val="2588"/>
            <a:lumOff val="114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64F049-67CE-4996-800E-2355190F9859}">
      <dsp:nvSpPr>
        <dsp:cNvPr id="0" name=""/>
        <dsp:cNvSpPr/>
      </dsp:nvSpPr>
      <dsp:spPr>
        <a:xfrm>
          <a:off x="4817587" y="-377928"/>
          <a:ext cx="2194555" cy="2194556"/>
        </a:xfrm>
        <a:prstGeom prst="ellipse">
          <a:avLst/>
        </a:prstGeom>
        <a:solidFill>
          <a:schemeClr val="accent1">
            <a:shade val="80000"/>
            <a:hueOff val="152586"/>
            <a:satOff val="2911"/>
            <a:lumOff val="1285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bg1"/>
              </a:solidFill>
            </a:rPr>
            <a:t>Formative Assessment</a:t>
          </a:r>
          <a:endParaRPr lang="en-US" sz="2000" b="1" kern="1200" dirty="0">
            <a:solidFill>
              <a:schemeClr val="bg1"/>
            </a:solidFill>
          </a:endParaRPr>
        </a:p>
      </dsp:txBody>
      <dsp:txXfrm>
        <a:off x="5138972" y="-56543"/>
        <a:ext cx="1551785" cy="1551786"/>
      </dsp:txXfrm>
    </dsp:sp>
    <dsp:sp modelId="{6E739F1A-92BE-48FE-94AB-90659DDB773B}">
      <dsp:nvSpPr>
        <dsp:cNvPr id="0" name=""/>
        <dsp:cNvSpPr/>
      </dsp:nvSpPr>
      <dsp:spPr>
        <a:xfrm>
          <a:off x="4580615" y="988081"/>
          <a:ext cx="385481" cy="385897"/>
        </a:xfrm>
        <a:prstGeom prst="ellipse">
          <a:avLst/>
        </a:prstGeom>
        <a:solidFill>
          <a:schemeClr val="accent1">
            <a:shade val="80000"/>
            <a:hueOff val="169540"/>
            <a:satOff val="3234"/>
            <a:lumOff val="142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91AC20-781F-461F-80AD-C6768A763706}">
      <dsp:nvSpPr>
        <dsp:cNvPr id="0" name=""/>
        <dsp:cNvSpPr/>
      </dsp:nvSpPr>
      <dsp:spPr>
        <a:xfrm>
          <a:off x="170334" y="3329849"/>
          <a:ext cx="279509" cy="279336"/>
        </a:xfrm>
        <a:prstGeom prst="ellipse">
          <a:avLst/>
        </a:prstGeom>
        <a:solidFill>
          <a:schemeClr val="accent1">
            <a:shade val="80000"/>
            <a:hueOff val="186494"/>
            <a:satOff val="3558"/>
            <a:lumOff val="1571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952C60-1BA2-4D92-AEAF-DB3F5E9FAAE4}">
      <dsp:nvSpPr>
        <dsp:cNvPr id="0" name=""/>
        <dsp:cNvSpPr/>
      </dsp:nvSpPr>
      <dsp:spPr>
        <a:xfrm>
          <a:off x="2955475" y="2932054"/>
          <a:ext cx="279509" cy="279336"/>
        </a:xfrm>
        <a:prstGeom prst="ellipse">
          <a:avLst/>
        </a:prstGeom>
        <a:solidFill>
          <a:schemeClr val="accent1">
            <a:shade val="80000"/>
            <a:hueOff val="203448"/>
            <a:satOff val="3881"/>
            <a:lumOff val="171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AC4589-B207-434C-9A42-8B7E041AC601}">
      <dsp:nvSpPr>
        <dsp:cNvPr id="0" name=""/>
        <dsp:cNvSpPr/>
      </dsp:nvSpPr>
      <dsp:spPr>
        <a:xfrm>
          <a:off x="5480445" y="2058504"/>
          <a:ext cx="2194555" cy="2194556"/>
        </a:xfrm>
        <a:prstGeom prst="ellipse">
          <a:avLst/>
        </a:prstGeom>
        <a:solidFill>
          <a:schemeClr val="accent1">
            <a:shade val="80000"/>
            <a:hueOff val="220402"/>
            <a:satOff val="4205"/>
            <a:lumOff val="1857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bg1"/>
              </a:solidFill>
            </a:rPr>
            <a:t>Student-Centered Instruction</a:t>
          </a:r>
          <a:endParaRPr lang="en-US" sz="2000" b="1" kern="1200" dirty="0">
            <a:solidFill>
              <a:schemeClr val="bg1"/>
            </a:solidFill>
          </a:endParaRPr>
        </a:p>
      </dsp:txBody>
      <dsp:txXfrm>
        <a:off x="5801830" y="2379889"/>
        <a:ext cx="1551785" cy="1551786"/>
      </dsp:txXfrm>
    </dsp:sp>
    <dsp:sp modelId="{981FB0A1-2A38-4B5E-8ACA-B6DBFD5A7662}">
      <dsp:nvSpPr>
        <dsp:cNvPr id="0" name=""/>
        <dsp:cNvSpPr/>
      </dsp:nvSpPr>
      <dsp:spPr>
        <a:xfrm>
          <a:off x="5475331" y="2401833"/>
          <a:ext cx="279509" cy="279336"/>
        </a:xfrm>
        <a:prstGeom prst="ellipse">
          <a:avLst/>
        </a:prstGeom>
        <a:solidFill>
          <a:schemeClr val="accent1">
            <a:shade val="80000"/>
            <a:hueOff val="237355"/>
            <a:satOff val="4528"/>
            <a:lumOff val="199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B00478-45E5-4E20-8445-A5C85BD2B5DD}">
      <dsp:nvSpPr>
        <dsp:cNvPr id="0" name=""/>
        <dsp:cNvSpPr/>
      </dsp:nvSpPr>
      <dsp:spPr>
        <a:xfrm>
          <a:off x="559092" y="3095006"/>
          <a:ext cx="2377442" cy="2377439"/>
        </a:xfrm>
        <a:prstGeom prst="ellipse">
          <a:avLst/>
        </a:prstGeom>
        <a:solidFill>
          <a:schemeClr val="accent1">
            <a:shade val="80000"/>
            <a:hueOff val="254309"/>
            <a:satOff val="4852"/>
            <a:lumOff val="2142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bg1"/>
              </a:solidFill>
            </a:rPr>
            <a:t>Differentiated Instruction</a:t>
          </a:r>
          <a:endParaRPr lang="en-US" sz="2000" b="1" kern="1200" dirty="0">
            <a:solidFill>
              <a:schemeClr val="bg1"/>
            </a:solidFill>
          </a:endParaRPr>
        </a:p>
      </dsp:txBody>
      <dsp:txXfrm>
        <a:off x="907260" y="3443174"/>
        <a:ext cx="1681106" cy="1681103"/>
      </dsp:txXfrm>
    </dsp:sp>
    <dsp:sp modelId="{28DEB5B0-1831-41CC-BB10-ABF83E2586CE}">
      <dsp:nvSpPr>
        <dsp:cNvPr id="0" name=""/>
        <dsp:cNvSpPr/>
      </dsp:nvSpPr>
      <dsp:spPr>
        <a:xfrm>
          <a:off x="3085628" y="3609703"/>
          <a:ext cx="279509" cy="279336"/>
        </a:xfrm>
        <a:prstGeom prst="ellipse">
          <a:avLst/>
        </a:prstGeom>
        <a:solidFill>
          <a:schemeClr val="accent1">
            <a:shade val="80000"/>
            <a:hueOff val="271263"/>
            <a:satOff val="5175"/>
            <a:lumOff val="228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3E2A31-18C2-4E48-8357-D4B85E050237}" type="datetimeFigureOut">
              <a:rPr lang="en-US" smtClean="0"/>
              <a:t>12/16/2014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012855-A71E-45F0-8BD6-4A355FF1219A}" type="slidenum">
              <a:rPr lang="en-US" smtClean="0"/>
              <a:t>‹#›</a:t>
            </a:fld>
            <a:endParaRPr lang="en-US"/>
          </a:p>
        </p:txBody>
      </p:sp>
    </p:spTree>
    <p:extLst>
      <p:ext uri="{BB962C8B-B14F-4D97-AF65-F5344CB8AC3E}">
        <p14:creationId xmlns:p14="http://schemas.microsoft.com/office/powerpoint/2010/main" val="2211985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ABE13F-CCD2-4A93-B4E3-6B0E5116A22B}" type="slidenum">
              <a:rPr lang="en-US" smtClean="0"/>
              <a:t>1</a:t>
            </a:fld>
            <a:endParaRPr lang="en-US"/>
          </a:p>
        </p:txBody>
      </p:sp>
    </p:spTree>
    <p:extLst>
      <p:ext uri="{BB962C8B-B14F-4D97-AF65-F5344CB8AC3E}">
        <p14:creationId xmlns:p14="http://schemas.microsoft.com/office/powerpoint/2010/main" val="28957766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A2A674-4FA2-42D9-9D76-93E60DF290FD}" type="slidenum">
              <a:rPr lang="en-US" smtClean="0"/>
              <a:t>10</a:t>
            </a:fld>
            <a:endParaRPr lang="en-US"/>
          </a:p>
        </p:txBody>
      </p:sp>
    </p:spTree>
    <p:extLst>
      <p:ext uri="{BB962C8B-B14F-4D97-AF65-F5344CB8AC3E}">
        <p14:creationId xmlns:p14="http://schemas.microsoft.com/office/powerpoint/2010/main" val="29280620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A2A674-4FA2-42D9-9D76-93E60DF290FD}" type="slidenum">
              <a:rPr lang="en-US" smtClean="0"/>
              <a:t>11</a:t>
            </a:fld>
            <a:endParaRPr lang="en-US"/>
          </a:p>
        </p:txBody>
      </p:sp>
    </p:spTree>
    <p:extLst>
      <p:ext uri="{BB962C8B-B14F-4D97-AF65-F5344CB8AC3E}">
        <p14:creationId xmlns:p14="http://schemas.microsoft.com/office/powerpoint/2010/main" val="29280620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A2A674-4FA2-42D9-9D76-93E60DF290FD}" type="slidenum">
              <a:rPr lang="en-US" smtClean="0"/>
              <a:t>12</a:t>
            </a:fld>
            <a:endParaRPr lang="en-US"/>
          </a:p>
        </p:txBody>
      </p:sp>
    </p:spTree>
    <p:extLst>
      <p:ext uri="{BB962C8B-B14F-4D97-AF65-F5344CB8AC3E}">
        <p14:creationId xmlns:p14="http://schemas.microsoft.com/office/powerpoint/2010/main" val="29280620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A2A674-4FA2-42D9-9D76-93E60DF290FD}" type="slidenum">
              <a:rPr lang="en-US" smtClean="0"/>
              <a:t>13</a:t>
            </a:fld>
            <a:endParaRPr lang="en-US"/>
          </a:p>
        </p:txBody>
      </p:sp>
    </p:spTree>
    <p:extLst>
      <p:ext uri="{BB962C8B-B14F-4D97-AF65-F5344CB8AC3E}">
        <p14:creationId xmlns:p14="http://schemas.microsoft.com/office/powerpoint/2010/main" val="29280620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A2A674-4FA2-42D9-9D76-93E60DF290FD}" type="slidenum">
              <a:rPr lang="en-US" smtClean="0"/>
              <a:t>14</a:t>
            </a:fld>
            <a:endParaRPr lang="en-US"/>
          </a:p>
        </p:txBody>
      </p:sp>
    </p:spTree>
    <p:extLst>
      <p:ext uri="{BB962C8B-B14F-4D97-AF65-F5344CB8AC3E}">
        <p14:creationId xmlns:p14="http://schemas.microsoft.com/office/powerpoint/2010/main" val="29280620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A2A674-4FA2-42D9-9D76-93E60DF290FD}" type="slidenum">
              <a:rPr lang="en-US" smtClean="0"/>
              <a:t>15</a:t>
            </a:fld>
            <a:endParaRPr lang="en-US"/>
          </a:p>
        </p:txBody>
      </p:sp>
    </p:spTree>
    <p:extLst>
      <p:ext uri="{BB962C8B-B14F-4D97-AF65-F5344CB8AC3E}">
        <p14:creationId xmlns:p14="http://schemas.microsoft.com/office/powerpoint/2010/main" val="29280620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A2A674-4FA2-42D9-9D76-93E60DF290FD}" type="slidenum">
              <a:rPr lang="en-US" smtClean="0"/>
              <a:t>16</a:t>
            </a:fld>
            <a:endParaRPr lang="en-US"/>
          </a:p>
        </p:txBody>
      </p:sp>
    </p:spTree>
    <p:extLst>
      <p:ext uri="{BB962C8B-B14F-4D97-AF65-F5344CB8AC3E}">
        <p14:creationId xmlns:p14="http://schemas.microsoft.com/office/powerpoint/2010/main" val="29280620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A2A674-4FA2-42D9-9D76-93E60DF290FD}" type="slidenum">
              <a:rPr lang="en-US" smtClean="0"/>
              <a:t>17</a:t>
            </a:fld>
            <a:endParaRPr lang="en-US"/>
          </a:p>
        </p:txBody>
      </p:sp>
    </p:spTree>
    <p:extLst>
      <p:ext uri="{BB962C8B-B14F-4D97-AF65-F5344CB8AC3E}">
        <p14:creationId xmlns:p14="http://schemas.microsoft.com/office/powerpoint/2010/main" val="29280620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A2A674-4FA2-42D9-9D76-93E60DF290FD}" type="slidenum">
              <a:rPr lang="en-US" smtClean="0"/>
              <a:t>18</a:t>
            </a:fld>
            <a:endParaRPr lang="en-US"/>
          </a:p>
        </p:txBody>
      </p:sp>
    </p:spTree>
    <p:extLst>
      <p:ext uri="{BB962C8B-B14F-4D97-AF65-F5344CB8AC3E}">
        <p14:creationId xmlns:p14="http://schemas.microsoft.com/office/powerpoint/2010/main" val="29280620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A2A674-4FA2-42D9-9D76-93E60DF290FD}" type="slidenum">
              <a:rPr lang="en-US" smtClean="0"/>
              <a:t>19</a:t>
            </a:fld>
            <a:endParaRPr lang="en-US"/>
          </a:p>
        </p:txBody>
      </p:sp>
    </p:spTree>
    <p:extLst>
      <p:ext uri="{BB962C8B-B14F-4D97-AF65-F5344CB8AC3E}">
        <p14:creationId xmlns:p14="http://schemas.microsoft.com/office/powerpoint/2010/main" val="2928062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5A2A674-4FA2-42D9-9D76-93E60DF290FD}" type="slidenum">
              <a:rPr lang="en-US" smtClean="0"/>
              <a:t>2</a:t>
            </a:fld>
            <a:endParaRPr lang="en-US"/>
          </a:p>
        </p:txBody>
      </p:sp>
    </p:spTree>
    <p:extLst>
      <p:ext uri="{BB962C8B-B14F-4D97-AF65-F5344CB8AC3E}">
        <p14:creationId xmlns:p14="http://schemas.microsoft.com/office/powerpoint/2010/main" val="29280620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A2A674-4FA2-42D9-9D76-93E60DF290FD}" type="slidenum">
              <a:rPr lang="en-US" smtClean="0"/>
              <a:t>20</a:t>
            </a:fld>
            <a:endParaRPr lang="en-US"/>
          </a:p>
        </p:txBody>
      </p:sp>
    </p:spTree>
    <p:extLst>
      <p:ext uri="{BB962C8B-B14F-4D97-AF65-F5344CB8AC3E}">
        <p14:creationId xmlns:p14="http://schemas.microsoft.com/office/powerpoint/2010/main" val="29280620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A2A674-4FA2-42D9-9D76-93E60DF290FD}" type="slidenum">
              <a:rPr lang="en-US" smtClean="0"/>
              <a:t>21</a:t>
            </a:fld>
            <a:endParaRPr lang="en-US"/>
          </a:p>
        </p:txBody>
      </p:sp>
    </p:spTree>
    <p:extLst>
      <p:ext uri="{BB962C8B-B14F-4D97-AF65-F5344CB8AC3E}">
        <p14:creationId xmlns:p14="http://schemas.microsoft.com/office/powerpoint/2010/main" val="7598656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20ECF6F-1A02-754D-8FA2-B9CF59F2B065}" type="slidenum">
              <a:rPr lang="en-US" smtClean="0"/>
              <a:t>22</a:t>
            </a:fld>
            <a:endParaRPr lang="en-US"/>
          </a:p>
        </p:txBody>
      </p:sp>
    </p:spTree>
    <p:extLst>
      <p:ext uri="{BB962C8B-B14F-4D97-AF65-F5344CB8AC3E}">
        <p14:creationId xmlns:p14="http://schemas.microsoft.com/office/powerpoint/2010/main" val="40084573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A2A674-4FA2-42D9-9D76-93E60DF290FD}" type="slidenum">
              <a:rPr lang="en-US" smtClean="0"/>
              <a:t>23</a:t>
            </a:fld>
            <a:endParaRPr lang="en-US"/>
          </a:p>
        </p:txBody>
      </p:sp>
    </p:spTree>
    <p:extLst>
      <p:ext uri="{BB962C8B-B14F-4D97-AF65-F5344CB8AC3E}">
        <p14:creationId xmlns:p14="http://schemas.microsoft.com/office/powerpoint/2010/main" val="29280620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5A2A674-4FA2-42D9-9D76-93E60DF290FD}" type="slidenum">
              <a:rPr lang="en-US" smtClean="0"/>
              <a:t>24</a:t>
            </a:fld>
            <a:endParaRPr lang="en-US"/>
          </a:p>
        </p:txBody>
      </p:sp>
    </p:spTree>
    <p:extLst>
      <p:ext uri="{BB962C8B-B14F-4D97-AF65-F5344CB8AC3E}">
        <p14:creationId xmlns:p14="http://schemas.microsoft.com/office/powerpoint/2010/main" val="29280620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5A2A674-4FA2-42D9-9D76-93E60DF290FD}" type="slidenum">
              <a:rPr lang="en-US" smtClean="0"/>
              <a:t>25</a:t>
            </a:fld>
            <a:endParaRPr lang="en-US"/>
          </a:p>
        </p:txBody>
      </p:sp>
    </p:spTree>
    <p:extLst>
      <p:ext uri="{BB962C8B-B14F-4D97-AF65-F5344CB8AC3E}">
        <p14:creationId xmlns:p14="http://schemas.microsoft.com/office/powerpoint/2010/main" val="29280620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5A2A674-4FA2-42D9-9D76-93E60DF290FD}" type="slidenum">
              <a:rPr lang="en-US" smtClean="0"/>
              <a:t>26</a:t>
            </a:fld>
            <a:endParaRPr lang="en-US"/>
          </a:p>
        </p:txBody>
      </p:sp>
    </p:spTree>
    <p:extLst>
      <p:ext uri="{BB962C8B-B14F-4D97-AF65-F5344CB8AC3E}">
        <p14:creationId xmlns:p14="http://schemas.microsoft.com/office/powerpoint/2010/main" val="29280620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5A2A674-4FA2-42D9-9D76-93E60DF290FD}" type="slidenum">
              <a:rPr lang="en-US" smtClean="0"/>
              <a:t>27</a:t>
            </a:fld>
            <a:endParaRPr lang="en-US"/>
          </a:p>
        </p:txBody>
      </p:sp>
    </p:spTree>
    <p:extLst>
      <p:ext uri="{BB962C8B-B14F-4D97-AF65-F5344CB8AC3E}">
        <p14:creationId xmlns:p14="http://schemas.microsoft.com/office/powerpoint/2010/main" val="29280620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B5A2A674-4FA2-42D9-9D76-93E60DF290FD}" type="slidenum">
              <a:rPr lang="en-US" smtClean="0"/>
              <a:t>28</a:t>
            </a:fld>
            <a:endParaRPr lang="en-US"/>
          </a:p>
        </p:txBody>
      </p:sp>
    </p:spTree>
    <p:extLst>
      <p:ext uri="{BB962C8B-B14F-4D97-AF65-F5344CB8AC3E}">
        <p14:creationId xmlns:p14="http://schemas.microsoft.com/office/powerpoint/2010/main" val="29280620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Review the principles of open pedagogy before moving on.</a:t>
            </a:r>
          </a:p>
          <a:p>
            <a:endParaRPr lang="en-US" dirty="0"/>
          </a:p>
        </p:txBody>
      </p:sp>
      <p:sp>
        <p:nvSpPr>
          <p:cNvPr id="4" name="Slide Number Placeholder 3"/>
          <p:cNvSpPr>
            <a:spLocks noGrp="1"/>
          </p:cNvSpPr>
          <p:nvPr>
            <p:ph type="sldNum" sz="quarter" idx="10"/>
          </p:nvPr>
        </p:nvSpPr>
        <p:spPr/>
        <p:txBody>
          <a:bodyPr/>
          <a:lstStyle/>
          <a:p>
            <a:fld id="{5B012855-A71E-45F0-8BD6-4A355FF1219A}" type="slidenum">
              <a:rPr lang="en-US" smtClean="0"/>
              <a:t>29</a:t>
            </a:fld>
            <a:endParaRPr lang="en-US"/>
          </a:p>
        </p:txBody>
      </p:sp>
    </p:spTree>
    <p:extLst>
      <p:ext uri="{BB962C8B-B14F-4D97-AF65-F5344CB8AC3E}">
        <p14:creationId xmlns:p14="http://schemas.microsoft.com/office/powerpoint/2010/main" val="2676347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5A2A674-4FA2-42D9-9D76-93E60DF290FD}" type="slidenum">
              <a:rPr lang="en-US" smtClean="0"/>
              <a:t>3</a:t>
            </a:fld>
            <a:endParaRPr lang="en-US"/>
          </a:p>
        </p:txBody>
      </p:sp>
    </p:spTree>
    <p:extLst>
      <p:ext uri="{BB962C8B-B14F-4D97-AF65-F5344CB8AC3E}">
        <p14:creationId xmlns:p14="http://schemas.microsoft.com/office/powerpoint/2010/main" val="29280620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A2A674-4FA2-42D9-9D76-93E60DF290FD}" type="slidenum">
              <a:rPr lang="en-US" smtClean="0"/>
              <a:t>30</a:t>
            </a:fld>
            <a:endParaRPr lang="en-US"/>
          </a:p>
        </p:txBody>
      </p:sp>
    </p:spTree>
    <p:extLst>
      <p:ext uri="{BB962C8B-B14F-4D97-AF65-F5344CB8AC3E}">
        <p14:creationId xmlns:p14="http://schemas.microsoft.com/office/powerpoint/2010/main" val="29298894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A2A674-4FA2-42D9-9D76-93E60DF290FD}" type="slidenum">
              <a:rPr lang="en-US" smtClean="0"/>
              <a:t>31</a:t>
            </a:fld>
            <a:endParaRPr lang="en-US"/>
          </a:p>
        </p:txBody>
      </p:sp>
    </p:spTree>
    <p:extLst>
      <p:ext uri="{BB962C8B-B14F-4D97-AF65-F5344CB8AC3E}">
        <p14:creationId xmlns:p14="http://schemas.microsoft.com/office/powerpoint/2010/main" val="29298894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A2A674-4FA2-42D9-9D76-93E60DF290FD}" type="slidenum">
              <a:rPr lang="en-US" smtClean="0"/>
              <a:t>32</a:t>
            </a:fld>
            <a:endParaRPr lang="en-US"/>
          </a:p>
        </p:txBody>
      </p:sp>
    </p:spTree>
    <p:extLst>
      <p:ext uri="{BB962C8B-B14F-4D97-AF65-F5344CB8AC3E}">
        <p14:creationId xmlns:p14="http://schemas.microsoft.com/office/powerpoint/2010/main" val="29298894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A2A674-4FA2-42D9-9D76-93E60DF290FD}" type="slidenum">
              <a:rPr lang="en-US" smtClean="0"/>
              <a:t>33</a:t>
            </a:fld>
            <a:endParaRPr lang="en-US"/>
          </a:p>
        </p:txBody>
      </p:sp>
    </p:spTree>
    <p:extLst>
      <p:ext uri="{BB962C8B-B14F-4D97-AF65-F5344CB8AC3E}">
        <p14:creationId xmlns:p14="http://schemas.microsoft.com/office/powerpoint/2010/main" val="29298894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A2A674-4FA2-42D9-9D76-93E60DF290FD}" type="slidenum">
              <a:rPr lang="en-US" smtClean="0"/>
              <a:t>34</a:t>
            </a:fld>
            <a:endParaRPr lang="en-US"/>
          </a:p>
        </p:txBody>
      </p:sp>
    </p:spTree>
    <p:extLst>
      <p:ext uri="{BB962C8B-B14F-4D97-AF65-F5344CB8AC3E}">
        <p14:creationId xmlns:p14="http://schemas.microsoft.com/office/powerpoint/2010/main" val="29298894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A2A674-4FA2-42D9-9D76-93E60DF290FD}" type="slidenum">
              <a:rPr lang="en-US" smtClean="0"/>
              <a:t>35</a:t>
            </a:fld>
            <a:endParaRPr lang="en-US"/>
          </a:p>
        </p:txBody>
      </p:sp>
    </p:spTree>
    <p:extLst>
      <p:ext uri="{BB962C8B-B14F-4D97-AF65-F5344CB8AC3E}">
        <p14:creationId xmlns:p14="http://schemas.microsoft.com/office/powerpoint/2010/main" val="29298894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A2A674-4FA2-42D9-9D76-93E60DF290FD}" type="slidenum">
              <a:rPr lang="en-US" smtClean="0"/>
              <a:t>36</a:t>
            </a:fld>
            <a:endParaRPr lang="en-US"/>
          </a:p>
        </p:txBody>
      </p:sp>
    </p:spTree>
    <p:extLst>
      <p:ext uri="{BB962C8B-B14F-4D97-AF65-F5344CB8AC3E}">
        <p14:creationId xmlns:p14="http://schemas.microsoft.com/office/powerpoint/2010/main" val="29298894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A2A674-4FA2-42D9-9D76-93E60DF290FD}" type="slidenum">
              <a:rPr lang="en-US" smtClean="0"/>
              <a:t>37</a:t>
            </a:fld>
            <a:endParaRPr lang="en-US"/>
          </a:p>
        </p:txBody>
      </p:sp>
    </p:spTree>
    <p:extLst>
      <p:ext uri="{BB962C8B-B14F-4D97-AF65-F5344CB8AC3E}">
        <p14:creationId xmlns:p14="http://schemas.microsoft.com/office/powerpoint/2010/main" val="29298894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6D80ED0F-3E75-478C-AAAC-589E2E7CFE13}"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18633508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6D80ED0F-3E75-478C-AAAC-589E2E7CFE13}"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1863350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5A2A674-4FA2-42D9-9D76-93E60DF290FD}" type="slidenum">
              <a:rPr lang="en-US" smtClean="0"/>
              <a:t>4</a:t>
            </a:fld>
            <a:endParaRPr lang="en-US"/>
          </a:p>
        </p:txBody>
      </p:sp>
    </p:spTree>
    <p:extLst>
      <p:ext uri="{BB962C8B-B14F-4D97-AF65-F5344CB8AC3E}">
        <p14:creationId xmlns:p14="http://schemas.microsoft.com/office/powerpoint/2010/main" val="29280620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6D80ED0F-3E75-478C-AAAC-589E2E7CFE13}"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18633508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5A2A674-4FA2-42D9-9D76-93E60DF290FD}" type="slidenum">
              <a:rPr lang="en-US" smtClean="0"/>
              <a:t>5</a:t>
            </a:fld>
            <a:endParaRPr lang="en-US"/>
          </a:p>
        </p:txBody>
      </p:sp>
    </p:spTree>
    <p:extLst>
      <p:ext uri="{BB962C8B-B14F-4D97-AF65-F5344CB8AC3E}">
        <p14:creationId xmlns:p14="http://schemas.microsoft.com/office/powerpoint/2010/main" val="29280620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A2A674-4FA2-42D9-9D76-93E60DF290FD}" type="slidenum">
              <a:rPr lang="en-US" smtClean="0"/>
              <a:t>6</a:t>
            </a:fld>
            <a:endParaRPr lang="en-US"/>
          </a:p>
        </p:txBody>
      </p:sp>
    </p:spTree>
    <p:extLst>
      <p:ext uri="{BB962C8B-B14F-4D97-AF65-F5344CB8AC3E}">
        <p14:creationId xmlns:p14="http://schemas.microsoft.com/office/powerpoint/2010/main" val="29280620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A2A674-4FA2-42D9-9D76-93E60DF290FD}" type="slidenum">
              <a:rPr lang="en-US" smtClean="0"/>
              <a:t>7</a:t>
            </a:fld>
            <a:endParaRPr lang="en-US"/>
          </a:p>
        </p:txBody>
      </p:sp>
    </p:spTree>
    <p:extLst>
      <p:ext uri="{BB962C8B-B14F-4D97-AF65-F5344CB8AC3E}">
        <p14:creationId xmlns:p14="http://schemas.microsoft.com/office/powerpoint/2010/main" val="29280620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A2A674-4FA2-42D9-9D76-93E60DF290FD}" type="slidenum">
              <a:rPr lang="en-US" smtClean="0"/>
              <a:t>8</a:t>
            </a:fld>
            <a:endParaRPr lang="en-US"/>
          </a:p>
        </p:txBody>
      </p:sp>
    </p:spTree>
    <p:extLst>
      <p:ext uri="{BB962C8B-B14F-4D97-AF65-F5344CB8AC3E}">
        <p14:creationId xmlns:p14="http://schemas.microsoft.com/office/powerpoint/2010/main" val="29280620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A2A674-4FA2-42D9-9D76-93E60DF290FD}" type="slidenum">
              <a:rPr lang="en-US" smtClean="0"/>
              <a:t>9</a:t>
            </a:fld>
            <a:endParaRPr lang="en-US"/>
          </a:p>
        </p:txBody>
      </p:sp>
    </p:spTree>
    <p:extLst>
      <p:ext uri="{BB962C8B-B14F-4D97-AF65-F5344CB8AC3E}">
        <p14:creationId xmlns:p14="http://schemas.microsoft.com/office/powerpoint/2010/main" val="29280620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oryLine Layout-Blank">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E07D4DE-AB62-49E8-B678-888D70F7BE59}" type="datetimeFigureOut">
              <a:rPr lang="en-US" smtClean="0"/>
              <a:t>12/16/2014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F1C08C-C1A2-4D5B-A60F-2F72B4CDC1CD}" type="slidenum">
              <a:rPr lang="en-US" smtClean="0"/>
              <a:t>‹#›</a:t>
            </a:fld>
            <a:endParaRPr lang="en-US"/>
          </a:p>
        </p:txBody>
      </p:sp>
      <p:sp>
        <p:nvSpPr>
          <p:cNvPr id="8" name="Title 7"/>
          <p:cNvSpPr>
            <a:spLocks noGrp="1"/>
          </p:cNvSpPr>
          <p:nvPr>
            <p:ph type="title"/>
          </p:nvPr>
        </p:nvSpPr>
        <p:spPr>
          <a:xfrm>
            <a:off x="210216" y="208445"/>
            <a:ext cx="7886700" cy="389337"/>
          </a:xfrm>
          <a:prstGeom prst="rect">
            <a:avLst/>
          </a:prstGeom>
        </p:spPr>
        <p:txBody>
          <a:bodyPr>
            <a:noAutofit/>
          </a:bodyPr>
          <a:lstStyle>
            <a:lvl1pPr>
              <a:lnSpc>
                <a:spcPct val="100000"/>
              </a:lnSpc>
              <a:defRPr sz="2400" b="1">
                <a:solidFill>
                  <a:schemeClr val="bg1"/>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3452874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9_StoryLine Layout-Blank">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E07D4DE-AB62-49E8-B678-888D70F7BE59}" type="datetimeFigureOut">
              <a:rPr lang="en-US" smtClean="0"/>
              <a:t>12/16/2014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F1C08C-C1A2-4D5B-A60F-2F72B4CDC1CD}" type="slidenum">
              <a:rPr lang="en-US" smtClean="0"/>
              <a:t>‹#›</a:t>
            </a:fld>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809625"/>
          </a:xfrm>
          <a:prstGeom prst="rect">
            <a:avLst/>
          </a:prstGeom>
        </p:spPr>
      </p:pic>
      <p:sp>
        <p:nvSpPr>
          <p:cNvPr id="8" name="Title 7"/>
          <p:cNvSpPr>
            <a:spLocks noGrp="1"/>
          </p:cNvSpPr>
          <p:nvPr>
            <p:ph type="title"/>
          </p:nvPr>
        </p:nvSpPr>
        <p:spPr>
          <a:xfrm>
            <a:off x="0" y="138373"/>
            <a:ext cx="7886700" cy="389337"/>
          </a:xfrm>
          <a:prstGeom prst="rect">
            <a:avLst/>
          </a:prstGeom>
        </p:spPr>
        <p:txBody>
          <a:bodyPr>
            <a:noAutofit/>
          </a:bodyPr>
          <a:lstStyle>
            <a:lvl1pPr>
              <a:lnSpc>
                <a:spcPct val="100000"/>
              </a:lnSpc>
              <a:defRPr sz="2400" b="1">
                <a:solidFill>
                  <a:schemeClr val="bg1"/>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16" name="Text Placeholder 15"/>
          <p:cNvSpPr>
            <a:spLocks noGrp="1"/>
          </p:cNvSpPr>
          <p:nvPr>
            <p:ph type="body" sz="quarter" idx="14"/>
          </p:nvPr>
        </p:nvSpPr>
        <p:spPr>
          <a:xfrm>
            <a:off x="6807198" y="31538"/>
            <a:ext cx="2285023" cy="425958"/>
          </a:xfrm>
          <a:prstGeom prst="rect">
            <a:avLst/>
          </a:prstGeom>
        </p:spPr>
        <p:txBody>
          <a:bodyPr>
            <a:noAutofit/>
          </a:bodyPr>
          <a:lstStyle>
            <a:lvl1pPr marL="0" indent="0" algn="r">
              <a:lnSpc>
                <a:spcPct val="100000"/>
              </a:lnSpc>
              <a:spcBef>
                <a:spcPts val="0"/>
              </a:spcBef>
              <a:buNone/>
              <a:defRPr sz="1800" b="1">
                <a:solidFill>
                  <a:schemeClr val="bg1"/>
                </a:solidFill>
                <a:latin typeface="Arial" panose="020B0604020202020204" pitchFamily="34" charset="0"/>
                <a:cs typeface="Arial" panose="020B0604020202020204"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18319501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0_StoryLine Layout-Blank">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E07D4DE-AB62-49E8-B678-888D70F7BE59}" type="datetimeFigureOut">
              <a:rPr lang="en-US" smtClean="0"/>
              <a:t>12/16/2014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F1C08C-C1A2-4D5B-A60F-2F72B4CDC1CD}" type="slidenum">
              <a:rPr lang="en-US" smtClean="0"/>
              <a:t>‹#›</a:t>
            </a:fld>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809625"/>
          </a:xfrm>
          <a:prstGeom prst="rect">
            <a:avLst/>
          </a:prstGeom>
        </p:spPr>
      </p:pic>
      <p:sp>
        <p:nvSpPr>
          <p:cNvPr id="8" name="Title 7"/>
          <p:cNvSpPr>
            <a:spLocks noGrp="1"/>
          </p:cNvSpPr>
          <p:nvPr>
            <p:ph type="title"/>
          </p:nvPr>
        </p:nvSpPr>
        <p:spPr>
          <a:xfrm>
            <a:off x="0" y="138373"/>
            <a:ext cx="7886700" cy="389337"/>
          </a:xfrm>
          <a:prstGeom prst="rect">
            <a:avLst/>
          </a:prstGeom>
        </p:spPr>
        <p:txBody>
          <a:bodyPr>
            <a:noAutofit/>
          </a:bodyPr>
          <a:lstStyle>
            <a:lvl1pPr>
              <a:lnSpc>
                <a:spcPct val="100000"/>
              </a:lnSpc>
              <a:defRPr sz="2400" b="1">
                <a:solidFill>
                  <a:schemeClr val="bg1"/>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16" name="Text Placeholder 15"/>
          <p:cNvSpPr>
            <a:spLocks noGrp="1"/>
          </p:cNvSpPr>
          <p:nvPr>
            <p:ph type="body" sz="quarter" idx="14"/>
          </p:nvPr>
        </p:nvSpPr>
        <p:spPr>
          <a:xfrm>
            <a:off x="6807198" y="31538"/>
            <a:ext cx="2285023" cy="425958"/>
          </a:xfrm>
          <a:prstGeom prst="rect">
            <a:avLst/>
          </a:prstGeom>
        </p:spPr>
        <p:txBody>
          <a:bodyPr>
            <a:noAutofit/>
          </a:bodyPr>
          <a:lstStyle>
            <a:lvl1pPr marL="0" indent="0" algn="r">
              <a:lnSpc>
                <a:spcPct val="100000"/>
              </a:lnSpc>
              <a:spcBef>
                <a:spcPts val="0"/>
              </a:spcBef>
              <a:buNone/>
              <a:defRPr sz="1800" b="1">
                <a:solidFill>
                  <a:schemeClr val="bg1"/>
                </a:solidFill>
                <a:latin typeface="Arial" panose="020B0604020202020204" pitchFamily="34" charset="0"/>
                <a:cs typeface="Arial" panose="020B0604020202020204"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18319501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1_StoryLine Layout-Blank">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E07D4DE-AB62-49E8-B678-888D70F7BE59}" type="datetimeFigureOut">
              <a:rPr lang="en-US" smtClean="0"/>
              <a:t>12/16/2014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F1C08C-C1A2-4D5B-A60F-2F72B4CDC1CD}" type="slidenum">
              <a:rPr lang="en-US" smtClean="0"/>
              <a:t>‹#›</a:t>
            </a:fld>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809625"/>
          </a:xfrm>
          <a:prstGeom prst="rect">
            <a:avLst/>
          </a:prstGeom>
        </p:spPr>
      </p:pic>
      <p:sp>
        <p:nvSpPr>
          <p:cNvPr id="8" name="Title 7"/>
          <p:cNvSpPr>
            <a:spLocks noGrp="1"/>
          </p:cNvSpPr>
          <p:nvPr>
            <p:ph type="title"/>
          </p:nvPr>
        </p:nvSpPr>
        <p:spPr>
          <a:xfrm>
            <a:off x="0" y="138373"/>
            <a:ext cx="7886700" cy="389337"/>
          </a:xfrm>
          <a:prstGeom prst="rect">
            <a:avLst/>
          </a:prstGeom>
        </p:spPr>
        <p:txBody>
          <a:bodyPr>
            <a:noAutofit/>
          </a:bodyPr>
          <a:lstStyle>
            <a:lvl1pPr>
              <a:lnSpc>
                <a:spcPct val="100000"/>
              </a:lnSpc>
              <a:defRPr sz="2400" b="1">
                <a:solidFill>
                  <a:schemeClr val="bg1"/>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16" name="Text Placeholder 15"/>
          <p:cNvSpPr>
            <a:spLocks noGrp="1"/>
          </p:cNvSpPr>
          <p:nvPr>
            <p:ph type="body" sz="quarter" idx="14"/>
          </p:nvPr>
        </p:nvSpPr>
        <p:spPr>
          <a:xfrm>
            <a:off x="6807198" y="31538"/>
            <a:ext cx="2285023" cy="425958"/>
          </a:xfrm>
          <a:prstGeom prst="rect">
            <a:avLst/>
          </a:prstGeom>
        </p:spPr>
        <p:txBody>
          <a:bodyPr>
            <a:noAutofit/>
          </a:bodyPr>
          <a:lstStyle>
            <a:lvl1pPr marL="0" indent="0" algn="r">
              <a:lnSpc>
                <a:spcPct val="100000"/>
              </a:lnSpc>
              <a:spcBef>
                <a:spcPts val="0"/>
              </a:spcBef>
              <a:buNone/>
              <a:defRPr sz="1800" b="1">
                <a:solidFill>
                  <a:schemeClr val="bg1"/>
                </a:solidFill>
                <a:latin typeface="Arial" panose="020B0604020202020204" pitchFamily="34" charset="0"/>
                <a:cs typeface="Arial" panose="020B0604020202020204"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18319501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2_StoryLine Layout-Blank">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E07D4DE-AB62-49E8-B678-888D70F7BE59}" type="datetimeFigureOut">
              <a:rPr lang="en-US" smtClean="0"/>
              <a:t>12/16/2014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F1C08C-C1A2-4D5B-A60F-2F72B4CDC1CD}" type="slidenum">
              <a:rPr lang="en-US" smtClean="0"/>
              <a:t>‹#›</a:t>
            </a:fld>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809625"/>
          </a:xfrm>
          <a:prstGeom prst="rect">
            <a:avLst/>
          </a:prstGeom>
        </p:spPr>
      </p:pic>
      <p:sp>
        <p:nvSpPr>
          <p:cNvPr id="8" name="Title 7"/>
          <p:cNvSpPr>
            <a:spLocks noGrp="1"/>
          </p:cNvSpPr>
          <p:nvPr>
            <p:ph type="title"/>
          </p:nvPr>
        </p:nvSpPr>
        <p:spPr>
          <a:xfrm>
            <a:off x="0" y="138373"/>
            <a:ext cx="7886700" cy="389337"/>
          </a:xfrm>
          <a:prstGeom prst="rect">
            <a:avLst/>
          </a:prstGeom>
        </p:spPr>
        <p:txBody>
          <a:bodyPr>
            <a:noAutofit/>
          </a:bodyPr>
          <a:lstStyle>
            <a:lvl1pPr>
              <a:lnSpc>
                <a:spcPct val="100000"/>
              </a:lnSpc>
              <a:defRPr sz="2400" b="1">
                <a:solidFill>
                  <a:schemeClr val="bg1"/>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16" name="Text Placeholder 15"/>
          <p:cNvSpPr>
            <a:spLocks noGrp="1"/>
          </p:cNvSpPr>
          <p:nvPr>
            <p:ph type="body" sz="quarter" idx="14"/>
          </p:nvPr>
        </p:nvSpPr>
        <p:spPr>
          <a:xfrm>
            <a:off x="6807198" y="31538"/>
            <a:ext cx="2285023" cy="425958"/>
          </a:xfrm>
          <a:prstGeom prst="rect">
            <a:avLst/>
          </a:prstGeom>
        </p:spPr>
        <p:txBody>
          <a:bodyPr>
            <a:noAutofit/>
          </a:bodyPr>
          <a:lstStyle>
            <a:lvl1pPr marL="0" indent="0" algn="r">
              <a:lnSpc>
                <a:spcPct val="100000"/>
              </a:lnSpc>
              <a:spcBef>
                <a:spcPts val="0"/>
              </a:spcBef>
              <a:buNone/>
              <a:defRPr sz="1800" b="1">
                <a:solidFill>
                  <a:schemeClr val="bg1"/>
                </a:solidFill>
                <a:latin typeface="Arial" panose="020B0604020202020204" pitchFamily="34" charset="0"/>
                <a:cs typeface="Arial" panose="020B0604020202020204"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18319501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StoryLine Layout-Blank">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E07D4DE-AB62-49E8-B678-888D70F7BE59}" type="datetimeFigureOut">
              <a:rPr lang="en-US" smtClean="0"/>
              <a:t>12/16/2014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F1C08C-C1A2-4D5B-A60F-2F72B4CDC1CD}" type="slidenum">
              <a:rPr lang="en-US" smtClean="0"/>
              <a:t>‹#›</a:t>
            </a:fld>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809625"/>
          </a:xfrm>
          <a:prstGeom prst="rect">
            <a:avLst/>
          </a:prstGeom>
        </p:spPr>
      </p:pic>
      <p:sp>
        <p:nvSpPr>
          <p:cNvPr id="8" name="Title 7"/>
          <p:cNvSpPr>
            <a:spLocks noGrp="1"/>
          </p:cNvSpPr>
          <p:nvPr>
            <p:ph type="title"/>
          </p:nvPr>
        </p:nvSpPr>
        <p:spPr>
          <a:xfrm>
            <a:off x="0" y="138373"/>
            <a:ext cx="7886700" cy="389337"/>
          </a:xfrm>
          <a:prstGeom prst="rect">
            <a:avLst/>
          </a:prstGeom>
        </p:spPr>
        <p:txBody>
          <a:bodyPr>
            <a:noAutofit/>
          </a:bodyPr>
          <a:lstStyle>
            <a:lvl1pPr>
              <a:lnSpc>
                <a:spcPct val="100000"/>
              </a:lnSpc>
              <a:defRPr sz="2400" b="1">
                <a:solidFill>
                  <a:schemeClr val="bg1"/>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16" name="Text Placeholder 15"/>
          <p:cNvSpPr>
            <a:spLocks noGrp="1"/>
          </p:cNvSpPr>
          <p:nvPr>
            <p:ph type="body" sz="quarter" idx="14"/>
          </p:nvPr>
        </p:nvSpPr>
        <p:spPr>
          <a:xfrm>
            <a:off x="6807198" y="31538"/>
            <a:ext cx="2285023" cy="425958"/>
          </a:xfrm>
          <a:prstGeom prst="rect">
            <a:avLst/>
          </a:prstGeom>
        </p:spPr>
        <p:txBody>
          <a:bodyPr>
            <a:noAutofit/>
          </a:bodyPr>
          <a:lstStyle>
            <a:lvl1pPr marL="0" indent="0" algn="r">
              <a:lnSpc>
                <a:spcPct val="100000"/>
              </a:lnSpc>
              <a:spcBef>
                <a:spcPts val="0"/>
              </a:spcBef>
              <a:buNone/>
              <a:defRPr sz="1800" b="1">
                <a:solidFill>
                  <a:schemeClr val="bg1"/>
                </a:solidFill>
                <a:latin typeface="Arial" panose="020B0604020202020204" pitchFamily="34" charset="0"/>
                <a:cs typeface="Arial" panose="020B0604020202020204"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18319501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4_StoryLine Layout-Blank">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E07D4DE-AB62-49E8-B678-888D70F7BE59}" type="datetimeFigureOut">
              <a:rPr lang="en-US" smtClean="0"/>
              <a:t>12/16/2014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F1C08C-C1A2-4D5B-A60F-2F72B4CDC1CD}" type="slidenum">
              <a:rPr lang="en-US" smtClean="0"/>
              <a:t>‹#›</a:t>
            </a:fld>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809625"/>
          </a:xfrm>
          <a:prstGeom prst="rect">
            <a:avLst/>
          </a:prstGeom>
        </p:spPr>
      </p:pic>
      <p:sp>
        <p:nvSpPr>
          <p:cNvPr id="8" name="Title 7"/>
          <p:cNvSpPr>
            <a:spLocks noGrp="1"/>
          </p:cNvSpPr>
          <p:nvPr>
            <p:ph type="title"/>
          </p:nvPr>
        </p:nvSpPr>
        <p:spPr>
          <a:xfrm>
            <a:off x="0" y="138373"/>
            <a:ext cx="7886700" cy="389337"/>
          </a:xfrm>
          <a:prstGeom prst="rect">
            <a:avLst/>
          </a:prstGeom>
        </p:spPr>
        <p:txBody>
          <a:bodyPr>
            <a:noAutofit/>
          </a:bodyPr>
          <a:lstStyle>
            <a:lvl1pPr>
              <a:lnSpc>
                <a:spcPct val="100000"/>
              </a:lnSpc>
              <a:defRPr sz="2400" b="1">
                <a:solidFill>
                  <a:schemeClr val="bg1"/>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16" name="Text Placeholder 15"/>
          <p:cNvSpPr>
            <a:spLocks noGrp="1"/>
          </p:cNvSpPr>
          <p:nvPr>
            <p:ph type="body" sz="quarter" idx="14"/>
          </p:nvPr>
        </p:nvSpPr>
        <p:spPr>
          <a:xfrm>
            <a:off x="6807198" y="31538"/>
            <a:ext cx="2285023" cy="425958"/>
          </a:xfrm>
          <a:prstGeom prst="rect">
            <a:avLst/>
          </a:prstGeom>
        </p:spPr>
        <p:txBody>
          <a:bodyPr>
            <a:noAutofit/>
          </a:bodyPr>
          <a:lstStyle>
            <a:lvl1pPr marL="0" indent="0" algn="r">
              <a:lnSpc>
                <a:spcPct val="100000"/>
              </a:lnSpc>
              <a:spcBef>
                <a:spcPts val="0"/>
              </a:spcBef>
              <a:buNone/>
              <a:defRPr sz="1800" b="1">
                <a:solidFill>
                  <a:schemeClr val="bg1"/>
                </a:solidFill>
                <a:latin typeface="Arial" panose="020B0604020202020204" pitchFamily="34" charset="0"/>
                <a:cs typeface="Arial" panose="020B0604020202020204"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18319501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5_StoryLine Layout-Blank">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E07D4DE-AB62-49E8-B678-888D70F7BE59}" type="datetimeFigureOut">
              <a:rPr lang="en-US" smtClean="0"/>
              <a:t>12/16/2014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F1C08C-C1A2-4D5B-A60F-2F72B4CDC1CD}" type="slidenum">
              <a:rPr lang="en-US" smtClean="0"/>
              <a:t>‹#›</a:t>
            </a:fld>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809625"/>
          </a:xfrm>
          <a:prstGeom prst="rect">
            <a:avLst/>
          </a:prstGeom>
        </p:spPr>
      </p:pic>
      <p:sp>
        <p:nvSpPr>
          <p:cNvPr id="8" name="Title 7"/>
          <p:cNvSpPr>
            <a:spLocks noGrp="1"/>
          </p:cNvSpPr>
          <p:nvPr>
            <p:ph type="title"/>
          </p:nvPr>
        </p:nvSpPr>
        <p:spPr>
          <a:xfrm>
            <a:off x="0" y="138373"/>
            <a:ext cx="7886700" cy="389337"/>
          </a:xfrm>
          <a:prstGeom prst="rect">
            <a:avLst/>
          </a:prstGeom>
        </p:spPr>
        <p:txBody>
          <a:bodyPr>
            <a:noAutofit/>
          </a:bodyPr>
          <a:lstStyle>
            <a:lvl1pPr>
              <a:lnSpc>
                <a:spcPct val="100000"/>
              </a:lnSpc>
              <a:defRPr sz="2400" b="1">
                <a:solidFill>
                  <a:schemeClr val="bg1"/>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16" name="Text Placeholder 15"/>
          <p:cNvSpPr>
            <a:spLocks noGrp="1"/>
          </p:cNvSpPr>
          <p:nvPr>
            <p:ph type="body" sz="quarter" idx="14"/>
          </p:nvPr>
        </p:nvSpPr>
        <p:spPr>
          <a:xfrm>
            <a:off x="6807198" y="31538"/>
            <a:ext cx="2285023" cy="425958"/>
          </a:xfrm>
          <a:prstGeom prst="rect">
            <a:avLst/>
          </a:prstGeom>
        </p:spPr>
        <p:txBody>
          <a:bodyPr>
            <a:noAutofit/>
          </a:bodyPr>
          <a:lstStyle>
            <a:lvl1pPr marL="0" indent="0" algn="r">
              <a:lnSpc>
                <a:spcPct val="100000"/>
              </a:lnSpc>
              <a:spcBef>
                <a:spcPts val="0"/>
              </a:spcBef>
              <a:buNone/>
              <a:defRPr sz="1800" b="1">
                <a:solidFill>
                  <a:schemeClr val="bg1"/>
                </a:solidFill>
                <a:latin typeface="Arial" panose="020B0604020202020204" pitchFamily="34" charset="0"/>
                <a:cs typeface="Arial" panose="020B0604020202020204"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18319501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StoryLine Layout-Blank">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E07D4DE-AB62-49E8-B678-888D70F7BE59}" type="datetimeFigureOut">
              <a:rPr lang="en-US" smtClean="0"/>
              <a:t>12/16/2014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F1C08C-C1A2-4D5B-A60F-2F72B4CDC1CD}" type="slidenum">
              <a:rPr lang="en-US" smtClean="0"/>
              <a:t>‹#›</a:t>
            </a:fld>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809625"/>
          </a:xfrm>
          <a:prstGeom prst="rect">
            <a:avLst/>
          </a:prstGeom>
        </p:spPr>
      </p:pic>
      <p:sp>
        <p:nvSpPr>
          <p:cNvPr id="8" name="Title 7"/>
          <p:cNvSpPr>
            <a:spLocks noGrp="1"/>
          </p:cNvSpPr>
          <p:nvPr>
            <p:ph type="title"/>
          </p:nvPr>
        </p:nvSpPr>
        <p:spPr>
          <a:xfrm>
            <a:off x="0" y="138373"/>
            <a:ext cx="7886700" cy="389337"/>
          </a:xfrm>
          <a:prstGeom prst="rect">
            <a:avLst/>
          </a:prstGeom>
        </p:spPr>
        <p:txBody>
          <a:bodyPr>
            <a:noAutofit/>
          </a:bodyPr>
          <a:lstStyle>
            <a:lvl1pPr>
              <a:lnSpc>
                <a:spcPct val="100000"/>
              </a:lnSpc>
              <a:defRPr sz="2400" b="1">
                <a:solidFill>
                  <a:schemeClr val="bg1"/>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16" name="Text Placeholder 15"/>
          <p:cNvSpPr>
            <a:spLocks noGrp="1"/>
          </p:cNvSpPr>
          <p:nvPr>
            <p:ph type="body" sz="quarter" idx="14"/>
          </p:nvPr>
        </p:nvSpPr>
        <p:spPr>
          <a:xfrm>
            <a:off x="6807198" y="31538"/>
            <a:ext cx="2285023" cy="425958"/>
          </a:xfrm>
          <a:prstGeom prst="rect">
            <a:avLst/>
          </a:prstGeom>
        </p:spPr>
        <p:txBody>
          <a:bodyPr>
            <a:noAutofit/>
          </a:bodyPr>
          <a:lstStyle>
            <a:lvl1pPr marL="0" indent="0" algn="r">
              <a:lnSpc>
                <a:spcPct val="100000"/>
              </a:lnSpc>
              <a:spcBef>
                <a:spcPts val="0"/>
              </a:spcBef>
              <a:buNone/>
              <a:defRPr sz="1800" b="1">
                <a:solidFill>
                  <a:schemeClr val="bg1"/>
                </a:solidFill>
                <a:latin typeface="Arial" panose="020B0604020202020204" pitchFamily="34" charset="0"/>
                <a:cs typeface="Arial" panose="020B0604020202020204"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18319501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7_StoryLine Layout-Blank">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E07D4DE-AB62-49E8-B678-888D70F7BE59}" type="datetimeFigureOut">
              <a:rPr lang="en-US" smtClean="0"/>
              <a:t>12/16/2014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F1C08C-C1A2-4D5B-A60F-2F72B4CDC1CD}" type="slidenum">
              <a:rPr lang="en-US" smtClean="0"/>
              <a:t>‹#›</a:t>
            </a:fld>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809625"/>
          </a:xfrm>
          <a:prstGeom prst="rect">
            <a:avLst/>
          </a:prstGeom>
        </p:spPr>
      </p:pic>
      <p:sp>
        <p:nvSpPr>
          <p:cNvPr id="8" name="Title 7"/>
          <p:cNvSpPr>
            <a:spLocks noGrp="1"/>
          </p:cNvSpPr>
          <p:nvPr>
            <p:ph type="title"/>
          </p:nvPr>
        </p:nvSpPr>
        <p:spPr>
          <a:xfrm>
            <a:off x="0" y="138373"/>
            <a:ext cx="7886700" cy="389337"/>
          </a:xfrm>
          <a:prstGeom prst="rect">
            <a:avLst/>
          </a:prstGeom>
        </p:spPr>
        <p:txBody>
          <a:bodyPr>
            <a:noAutofit/>
          </a:bodyPr>
          <a:lstStyle>
            <a:lvl1pPr>
              <a:lnSpc>
                <a:spcPct val="100000"/>
              </a:lnSpc>
              <a:defRPr sz="2400" b="1">
                <a:solidFill>
                  <a:schemeClr val="bg1"/>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16" name="Text Placeholder 15"/>
          <p:cNvSpPr>
            <a:spLocks noGrp="1"/>
          </p:cNvSpPr>
          <p:nvPr>
            <p:ph type="body" sz="quarter" idx="14"/>
          </p:nvPr>
        </p:nvSpPr>
        <p:spPr>
          <a:xfrm>
            <a:off x="6807198" y="31538"/>
            <a:ext cx="2285023" cy="425958"/>
          </a:xfrm>
          <a:prstGeom prst="rect">
            <a:avLst/>
          </a:prstGeom>
        </p:spPr>
        <p:txBody>
          <a:bodyPr>
            <a:noAutofit/>
          </a:bodyPr>
          <a:lstStyle>
            <a:lvl1pPr marL="0" indent="0" algn="r">
              <a:lnSpc>
                <a:spcPct val="100000"/>
              </a:lnSpc>
              <a:spcBef>
                <a:spcPts val="0"/>
              </a:spcBef>
              <a:buNone/>
              <a:defRPr sz="1800" b="1">
                <a:solidFill>
                  <a:schemeClr val="bg1"/>
                </a:solidFill>
                <a:latin typeface="Arial" panose="020B0604020202020204" pitchFamily="34" charset="0"/>
                <a:cs typeface="Arial" panose="020B0604020202020204"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18319501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8_StoryLine Layout-Blank">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E07D4DE-AB62-49E8-B678-888D70F7BE59}" type="datetimeFigureOut">
              <a:rPr lang="en-US" smtClean="0"/>
              <a:t>12/16/2014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F1C08C-C1A2-4D5B-A60F-2F72B4CDC1CD}" type="slidenum">
              <a:rPr lang="en-US" smtClean="0"/>
              <a:t>‹#›</a:t>
            </a:fld>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809625"/>
          </a:xfrm>
          <a:prstGeom prst="rect">
            <a:avLst/>
          </a:prstGeom>
        </p:spPr>
      </p:pic>
      <p:sp>
        <p:nvSpPr>
          <p:cNvPr id="8" name="Title 7"/>
          <p:cNvSpPr>
            <a:spLocks noGrp="1"/>
          </p:cNvSpPr>
          <p:nvPr>
            <p:ph type="title"/>
          </p:nvPr>
        </p:nvSpPr>
        <p:spPr>
          <a:xfrm>
            <a:off x="0" y="138373"/>
            <a:ext cx="7886700" cy="389337"/>
          </a:xfrm>
          <a:prstGeom prst="rect">
            <a:avLst/>
          </a:prstGeom>
        </p:spPr>
        <p:txBody>
          <a:bodyPr>
            <a:noAutofit/>
          </a:bodyPr>
          <a:lstStyle>
            <a:lvl1pPr>
              <a:lnSpc>
                <a:spcPct val="100000"/>
              </a:lnSpc>
              <a:defRPr sz="2400" b="1">
                <a:solidFill>
                  <a:schemeClr val="bg1"/>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16" name="Text Placeholder 15"/>
          <p:cNvSpPr>
            <a:spLocks noGrp="1"/>
          </p:cNvSpPr>
          <p:nvPr>
            <p:ph type="body" sz="quarter" idx="14"/>
          </p:nvPr>
        </p:nvSpPr>
        <p:spPr>
          <a:xfrm>
            <a:off x="6807198" y="31538"/>
            <a:ext cx="2285023" cy="425958"/>
          </a:xfrm>
          <a:prstGeom prst="rect">
            <a:avLst/>
          </a:prstGeom>
        </p:spPr>
        <p:txBody>
          <a:bodyPr>
            <a:noAutofit/>
          </a:bodyPr>
          <a:lstStyle>
            <a:lvl1pPr marL="0" indent="0" algn="r">
              <a:lnSpc>
                <a:spcPct val="100000"/>
              </a:lnSpc>
              <a:spcBef>
                <a:spcPts val="0"/>
              </a:spcBef>
              <a:buNone/>
              <a:defRPr sz="1800" b="1">
                <a:solidFill>
                  <a:schemeClr val="bg1"/>
                </a:solidFill>
                <a:latin typeface="Arial" panose="020B0604020202020204" pitchFamily="34" charset="0"/>
                <a:cs typeface="Arial" panose="020B0604020202020204"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18319501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StoryLine Layout-Blank">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E07D4DE-AB62-49E8-B678-888D70F7BE59}" type="datetimeFigureOut">
              <a:rPr lang="en-US" smtClean="0"/>
              <a:t>12/16/2014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F1C08C-C1A2-4D5B-A60F-2F72B4CDC1CD}" type="slidenum">
              <a:rPr lang="en-US" smtClean="0"/>
              <a:t>‹#›</a:t>
            </a:fld>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809625"/>
          </a:xfrm>
          <a:prstGeom prst="rect">
            <a:avLst/>
          </a:prstGeom>
        </p:spPr>
      </p:pic>
      <p:sp>
        <p:nvSpPr>
          <p:cNvPr id="8" name="Title 7"/>
          <p:cNvSpPr>
            <a:spLocks noGrp="1"/>
          </p:cNvSpPr>
          <p:nvPr>
            <p:ph type="title"/>
          </p:nvPr>
        </p:nvSpPr>
        <p:spPr>
          <a:xfrm>
            <a:off x="0" y="138373"/>
            <a:ext cx="7886700" cy="389337"/>
          </a:xfrm>
          <a:prstGeom prst="rect">
            <a:avLst/>
          </a:prstGeom>
        </p:spPr>
        <p:txBody>
          <a:bodyPr>
            <a:noAutofit/>
          </a:bodyPr>
          <a:lstStyle>
            <a:lvl1pPr>
              <a:lnSpc>
                <a:spcPct val="100000"/>
              </a:lnSpc>
              <a:defRPr sz="2400" b="1">
                <a:solidFill>
                  <a:schemeClr val="bg1"/>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16" name="Text Placeholder 15"/>
          <p:cNvSpPr>
            <a:spLocks noGrp="1"/>
          </p:cNvSpPr>
          <p:nvPr>
            <p:ph type="body" sz="quarter" idx="14"/>
          </p:nvPr>
        </p:nvSpPr>
        <p:spPr>
          <a:xfrm>
            <a:off x="6807198" y="31538"/>
            <a:ext cx="2285023" cy="425958"/>
          </a:xfrm>
          <a:prstGeom prst="rect">
            <a:avLst/>
          </a:prstGeom>
        </p:spPr>
        <p:txBody>
          <a:bodyPr>
            <a:noAutofit/>
          </a:bodyPr>
          <a:lstStyle>
            <a:lvl1pPr marL="0" indent="0" algn="r">
              <a:lnSpc>
                <a:spcPct val="100000"/>
              </a:lnSpc>
              <a:spcBef>
                <a:spcPts val="0"/>
              </a:spcBef>
              <a:buNone/>
              <a:defRPr sz="1800" b="1">
                <a:solidFill>
                  <a:schemeClr val="bg1"/>
                </a:solidFill>
                <a:latin typeface="Arial" panose="020B0604020202020204" pitchFamily="34" charset="0"/>
                <a:cs typeface="Arial" panose="020B0604020202020204"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18319501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9_StoryLine Layout-Blank">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E07D4DE-AB62-49E8-B678-888D70F7BE59}" type="datetimeFigureOut">
              <a:rPr lang="en-US" smtClean="0"/>
              <a:t>12/16/2014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F1C08C-C1A2-4D5B-A60F-2F72B4CDC1CD}" type="slidenum">
              <a:rPr lang="en-US" smtClean="0"/>
              <a:t>‹#›</a:t>
            </a:fld>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809625"/>
          </a:xfrm>
          <a:prstGeom prst="rect">
            <a:avLst/>
          </a:prstGeom>
        </p:spPr>
      </p:pic>
      <p:sp>
        <p:nvSpPr>
          <p:cNvPr id="8" name="Title 7"/>
          <p:cNvSpPr>
            <a:spLocks noGrp="1"/>
          </p:cNvSpPr>
          <p:nvPr>
            <p:ph type="title"/>
          </p:nvPr>
        </p:nvSpPr>
        <p:spPr>
          <a:xfrm>
            <a:off x="0" y="138373"/>
            <a:ext cx="7886700" cy="389337"/>
          </a:xfrm>
          <a:prstGeom prst="rect">
            <a:avLst/>
          </a:prstGeom>
        </p:spPr>
        <p:txBody>
          <a:bodyPr>
            <a:noAutofit/>
          </a:bodyPr>
          <a:lstStyle>
            <a:lvl1pPr>
              <a:lnSpc>
                <a:spcPct val="100000"/>
              </a:lnSpc>
              <a:defRPr sz="2400" b="1">
                <a:solidFill>
                  <a:schemeClr val="bg1"/>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16" name="Text Placeholder 15"/>
          <p:cNvSpPr>
            <a:spLocks noGrp="1"/>
          </p:cNvSpPr>
          <p:nvPr>
            <p:ph type="body" sz="quarter" idx="14"/>
          </p:nvPr>
        </p:nvSpPr>
        <p:spPr>
          <a:xfrm>
            <a:off x="6807198" y="31538"/>
            <a:ext cx="2285023" cy="425958"/>
          </a:xfrm>
          <a:prstGeom prst="rect">
            <a:avLst/>
          </a:prstGeom>
        </p:spPr>
        <p:txBody>
          <a:bodyPr>
            <a:noAutofit/>
          </a:bodyPr>
          <a:lstStyle>
            <a:lvl1pPr marL="0" indent="0" algn="r">
              <a:lnSpc>
                <a:spcPct val="100000"/>
              </a:lnSpc>
              <a:spcBef>
                <a:spcPts val="0"/>
              </a:spcBef>
              <a:buNone/>
              <a:defRPr sz="1800" b="1">
                <a:solidFill>
                  <a:schemeClr val="bg1"/>
                </a:solidFill>
                <a:latin typeface="Arial" panose="020B0604020202020204" pitchFamily="34" charset="0"/>
                <a:cs typeface="Arial" panose="020B0604020202020204"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18319501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0_StoryLine Layout-Blank">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E07D4DE-AB62-49E8-B678-888D70F7BE59}" type="datetimeFigureOut">
              <a:rPr lang="en-US" smtClean="0"/>
              <a:t>12/16/2014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F1C08C-C1A2-4D5B-A60F-2F72B4CDC1CD}" type="slidenum">
              <a:rPr lang="en-US" smtClean="0"/>
              <a:t>‹#›</a:t>
            </a:fld>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809625"/>
          </a:xfrm>
          <a:prstGeom prst="rect">
            <a:avLst/>
          </a:prstGeom>
        </p:spPr>
      </p:pic>
      <p:sp>
        <p:nvSpPr>
          <p:cNvPr id="8" name="Title 7"/>
          <p:cNvSpPr>
            <a:spLocks noGrp="1"/>
          </p:cNvSpPr>
          <p:nvPr>
            <p:ph type="title"/>
          </p:nvPr>
        </p:nvSpPr>
        <p:spPr>
          <a:xfrm>
            <a:off x="0" y="138373"/>
            <a:ext cx="7886700" cy="389337"/>
          </a:xfrm>
          <a:prstGeom prst="rect">
            <a:avLst/>
          </a:prstGeom>
        </p:spPr>
        <p:txBody>
          <a:bodyPr>
            <a:noAutofit/>
          </a:bodyPr>
          <a:lstStyle>
            <a:lvl1pPr>
              <a:lnSpc>
                <a:spcPct val="100000"/>
              </a:lnSpc>
              <a:defRPr sz="2400" b="1">
                <a:solidFill>
                  <a:schemeClr val="bg1"/>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16" name="Text Placeholder 15"/>
          <p:cNvSpPr>
            <a:spLocks noGrp="1"/>
          </p:cNvSpPr>
          <p:nvPr>
            <p:ph type="body" sz="quarter" idx="14"/>
          </p:nvPr>
        </p:nvSpPr>
        <p:spPr>
          <a:xfrm>
            <a:off x="6807198" y="31538"/>
            <a:ext cx="2285023" cy="425958"/>
          </a:xfrm>
          <a:prstGeom prst="rect">
            <a:avLst/>
          </a:prstGeom>
        </p:spPr>
        <p:txBody>
          <a:bodyPr>
            <a:noAutofit/>
          </a:bodyPr>
          <a:lstStyle>
            <a:lvl1pPr marL="0" indent="0" algn="r">
              <a:lnSpc>
                <a:spcPct val="100000"/>
              </a:lnSpc>
              <a:spcBef>
                <a:spcPts val="0"/>
              </a:spcBef>
              <a:buNone/>
              <a:defRPr sz="1800" b="1">
                <a:solidFill>
                  <a:schemeClr val="bg1"/>
                </a:solidFill>
                <a:latin typeface="Arial" panose="020B0604020202020204" pitchFamily="34" charset="0"/>
                <a:cs typeface="Arial" panose="020B0604020202020204"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18319501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1_StoryLine Layout-Blank">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E07D4DE-AB62-49E8-B678-888D70F7BE59}" type="datetimeFigureOut">
              <a:rPr lang="en-US" smtClean="0"/>
              <a:t>12/16/2014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F1C08C-C1A2-4D5B-A60F-2F72B4CDC1CD}" type="slidenum">
              <a:rPr lang="en-US" smtClean="0"/>
              <a:t>‹#›</a:t>
            </a:fld>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809625"/>
          </a:xfrm>
          <a:prstGeom prst="rect">
            <a:avLst/>
          </a:prstGeom>
        </p:spPr>
      </p:pic>
      <p:sp>
        <p:nvSpPr>
          <p:cNvPr id="8" name="Title 7"/>
          <p:cNvSpPr>
            <a:spLocks noGrp="1"/>
          </p:cNvSpPr>
          <p:nvPr>
            <p:ph type="title"/>
          </p:nvPr>
        </p:nvSpPr>
        <p:spPr>
          <a:xfrm>
            <a:off x="0" y="138373"/>
            <a:ext cx="7886700" cy="389337"/>
          </a:xfrm>
          <a:prstGeom prst="rect">
            <a:avLst/>
          </a:prstGeom>
        </p:spPr>
        <p:txBody>
          <a:bodyPr>
            <a:noAutofit/>
          </a:bodyPr>
          <a:lstStyle>
            <a:lvl1pPr>
              <a:lnSpc>
                <a:spcPct val="100000"/>
              </a:lnSpc>
              <a:defRPr sz="2400" b="1">
                <a:solidFill>
                  <a:schemeClr val="bg1"/>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16" name="Text Placeholder 15"/>
          <p:cNvSpPr>
            <a:spLocks noGrp="1"/>
          </p:cNvSpPr>
          <p:nvPr>
            <p:ph type="body" sz="quarter" idx="14"/>
          </p:nvPr>
        </p:nvSpPr>
        <p:spPr>
          <a:xfrm>
            <a:off x="6807198" y="31538"/>
            <a:ext cx="2285023" cy="425958"/>
          </a:xfrm>
          <a:prstGeom prst="rect">
            <a:avLst/>
          </a:prstGeom>
        </p:spPr>
        <p:txBody>
          <a:bodyPr>
            <a:noAutofit/>
          </a:bodyPr>
          <a:lstStyle>
            <a:lvl1pPr marL="0" indent="0" algn="r">
              <a:lnSpc>
                <a:spcPct val="100000"/>
              </a:lnSpc>
              <a:spcBef>
                <a:spcPts val="0"/>
              </a:spcBef>
              <a:buNone/>
              <a:defRPr sz="1800" b="1">
                <a:solidFill>
                  <a:schemeClr val="bg1"/>
                </a:solidFill>
                <a:latin typeface="Arial" panose="020B0604020202020204" pitchFamily="34" charset="0"/>
                <a:cs typeface="Arial" panose="020B0604020202020204"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18319501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2_StoryLine Layout-Blank">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E07D4DE-AB62-49E8-B678-888D70F7BE59}" type="datetimeFigureOut">
              <a:rPr lang="en-US" smtClean="0"/>
              <a:t>12/16/2014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F1C08C-C1A2-4D5B-A60F-2F72B4CDC1CD}" type="slidenum">
              <a:rPr lang="en-US" smtClean="0"/>
              <a:t>‹#›</a:t>
            </a:fld>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809625"/>
          </a:xfrm>
          <a:prstGeom prst="rect">
            <a:avLst/>
          </a:prstGeom>
        </p:spPr>
      </p:pic>
      <p:sp>
        <p:nvSpPr>
          <p:cNvPr id="8" name="Title 7"/>
          <p:cNvSpPr>
            <a:spLocks noGrp="1"/>
          </p:cNvSpPr>
          <p:nvPr>
            <p:ph type="title"/>
          </p:nvPr>
        </p:nvSpPr>
        <p:spPr>
          <a:xfrm>
            <a:off x="0" y="138373"/>
            <a:ext cx="7886700" cy="389337"/>
          </a:xfrm>
          <a:prstGeom prst="rect">
            <a:avLst/>
          </a:prstGeom>
        </p:spPr>
        <p:txBody>
          <a:bodyPr>
            <a:noAutofit/>
          </a:bodyPr>
          <a:lstStyle>
            <a:lvl1pPr>
              <a:lnSpc>
                <a:spcPct val="100000"/>
              </a:lnSpc>
              <a:defRPr sz="2400" b="1">
                <a:solidFill>
                  <a:schemeClr val="bg1"/>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16" name="Text Placeholder 15"/>
          <p:cNvSpPr>
            <a:spLocks noGrp="1"/>
          </p:cNvSpPr>
          <p:nvPr>
            <p:ph type="body" sz="quarter" idx="14"/>
          </p:nvPr>
        </p:nvSpPr>
        <p:spPr>
          <a:xfrm>
            <a:off x="6807198" y="31538"/>
            <a:ext cx="2285023" cy="425958"/>
          </a:xfrm>
          <a:prstGeom prst="rect">
            <a:avLst/>
          </a:prstGeom>
        </p:spPr>
        <p:txBody>
          <a:bodyPr>
            <a:noAutofit/>
          </a:bodyPr>
          <a:lstStyle>
            <a:lvl1pPr marL="0" indent="0" algn="r">
              <a:lnSpc>
                <a:spcPct val="100000"/>
              </a:lnSpc>
              <a:spcBef>
                <a:spcPts val="0"/>
              </a:spcBef>
              <a:buNone/>
              <a:defRPr sz="1800" b="1">
                <a:solidFill>
                  <a:schemeClr val="bg1"/>
                </a:solidFill>
                <a:latin typeface="Arial" panose="020B0604020202020204" pitchFamily="34" charset="0"/>
                <a:cs typeface="Arial" panose="020B0604020202020204"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18319501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3_StoryLine Layout-Blank">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E07D4DE-AB62-49E8-B678-888D70F7BE59}" type="datetimeFigureOut">
              <a:rPr lang="en-US" smtClean="0"/>
              <a:t>12/16/2014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F1C08C-C1A2-4D5B-A60F-2F72B4CDC1CD}" type="slidenum">
              <a:rPr lang="en-US" smtClean="0"/>
              <a:t>‹#›</a:t>
            </a:fld>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809625"/>
          </a:xfrm>
          <a:prstGeom prst="rect">
            <a:avLst/>
          </a:prstGeom>
        </p:spPr>
      </p:pic>
      <p:sp>
        <p:nvSpPr>
          <p:cNvPr id="8" name="Title 7"/>
          <p:cNvSpPr>
            <a:spLocks noGrp="1"/>
          </p:cNvSpPr>
          <p:nvPr>
            <p:ph type="title"/>
          </p:nvPr>
        </p:nvSpPr>
        <p:spPr>
          <a:xfrm>
            <a:off x="0" y="138373"/>
            <a:ext cx="7886700" cy="389337"/>
          </a:xfrm>
          <a:prstGeom prst="rect">
            <a:avLst/>
          </a:prstGeom>
        </p:spPr>
        <p:txBody>
          <a:bodyPr>
            <a:noAutofit/>
          </a:bodyPr>
          <a:lstStyle>
            <a:lvl1pPr>
              <a:lnSpc>
                <a:spcPct val="100000"/>
              </a:lnSpc>
              <a:defRPr sz="2400" b="1">
                <a:solidFill>
                  <a:schemeClr val="bg1"/>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16" name="Text Placeholder 15"/>
          <p:cNvSpPr>
            <a:spLocks noGrp="1"/>
          </p:cNvSpPr>
          <p:nvPr>
            <p:ph type="body" sz="quarter" idx="14"/>
          </p:nvPr>
        </p:nvSpPr>
        <p:spPr>
          <a:xfrm>
            <a:off x="6807198" y="31538"/>
            <a:ext cx="2285023" cy="425958"/>
          </a:xfrm>
          <a:prstGeom prst="rect">
            <a:avLst/>
          </a:prstGeom>
        </p:spPr>
        <p:txBody>
          <a:bodyPr>
            <a:noAutofit/>
          </a:bodyPr>
          <a:lstStyle>
            <a:lvl1pPr marL="0" indent="0" algn="r">
              <a:lnSpc>
                <a:spcPct val="100000"/>
              </a:lnSpc>
              <a:spcBef>
                <a:spcPts val="0"/>
              </a:spcBef>
              <a:buNone/>
              <a:defRPr sz="1800" b="1">
                <a:solidFill>
                  <a:schemeClr val="bg1"/>
                </a:solidFill>
                <a:latin typeface="Arial" panose="020B0604020202020204" pitchFamily="34" charset="0"/>
                <a:cs typeface="Arial" panose="020B0604020202020204"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18319501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4_StoryLine Layout-Blank">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E07D4DE-AB62-49E8-B678-888D70F7BE59}" type="datetimeFigureOut">
              <a:rPr lang="en-US" smtClean="0"/>
              <a:t>12/16/2014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F1C08C-C1A2-4D5B-A60F-2F72B4CDC1CD}" type="slidenum">
              <a:rPr lang="en-US" smtClean="0"/>
              <a:t>‹#›</a:t>
            </a:fld>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809625"/>
          </a:xfrm>
          <a:prstGeom prst="rect">
            <a:avLst/>
          </a:prstGeom>
        </p:spPr>
      </p:pic>
      <p:sp>
        <p:nvSpPr>
          <p:cNvPr id="8" name="Title 7"/>
          <p:cNvSpPr>
            <a:spLocks noGrp="1"/>
          </p:cNvSpPr>
          <p:nvPr>
            <p:ph type="title"/>
          </p:nvPr>
        </p:nvSpPr>
        <p:spPr>
          <a:xfrm>
            <a:off x="0" y="138373"/>
            <a:ext cx="7886700" cy="389337"/>
          </a:xfrm>
          <a:prstGeom prst="rect">
            <a:avLst/>
          </a:prstGeom>
        </p:spPr>
        <p:txBody>
          <a:bodyPr>
            <a:noAutofit/>
          </a:bodyPr>
          <a:lstStyle>
            <a:lvl1pPr>
              <a:lnSpc>
                <a:spcPct val="100000"/>
              </a:lnSpc>
              <a:defRPr sz="2400" b="1">
                <a:solidFill>
                  <a:schemeClr val="bg1"/>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16" name="Text Placeholder 15"/>
          <p:cNvSpPr>
            <a:spLocks noGrp="1"/>
          </p:cNvSpPr>
          <p:nvPr>
            <p:ph type="body" sz="quarter" idx="14"/>
          </p:nvPr>
        </p:nvSpPr>
        <p:spPr>
          <a:xfrm>
            <a:off x="6807198" y="31538"/>
            <a:ext cx="2285023" cy="425958"/>
          </a:xfrm>
          <a:prstGeom prst="rect">
            <a:avLst/>
          </a:prstGeom>
        </p:spPr>
        <p:txBody>
          <a:bodyPr>
            <a:noAutofit/>
          </a:bodyPr>
          <a:lstStyle>
            <a:lvl1pPr marL="0" indent="0" algn="r">
              <a:lnSpc>
                <a:spcPct val="100000"/>
              </a:lnSpc>
              <a:spcBef>
                <a:spcPts val="0"/>
              </a:spcBef>
              <a:buNone/>
              <a:defRPr sz="1800" b="1">
                <a:solidFill>
                  <a:schemeClr val="bg1"/>
                </a:solidFill>
                <a:latin typeface="Arial" panose="020B0604020202020204" pitchFamily="34" charset="0"/>
                <a:cs typeface="Arial" panose="020B0604020202020204"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18319501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5_StoryLine Layout-Blank">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E07D4DE-AB62-49E8-B678-888D70F7BE59}" type="datetimeFigureOut">
              <a:rPr lang="en-US" smtClean="0"/>
              <a:t>12/16/2014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F1C08C-C1A2-4D5B-A60F-2F72B4CDC1CD}" type="slidenum">
              <a:rPr lang="en-US" smtClean="0"/>
              <a:t>‹#›</a:t>
            </a:fld>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809625"/>
          </a:xfrm>
          <a:prstGeom prst="rect">
            <a:avLst/>
          </a:prstGeom>
        </p:spPr>
      </p:pic>
      <p:sp>
        <p:nvSpPr>
          <p:cNvPr id="8" name="Title 7"/>
          <p:cNvSpPr>
            <a:spLocks noGrp="1"/>
          </p:cNvSpPr>
          <p:nvPr>
            <p:ph type="title"/>
          </p:nvPr>
        </p:nvSpPr>
        <p:spPr>
          <a:xfrm>
            <a:off x="0" y="138373"/>
            <a:ext cx="7886700" cy="389337"/>
          </a:xfrm>
          <a:prstGeom prst="rect">
            <a:avLst/>
          </a:prstGeom>
        </p:spPr>
        <p:txBody>
          <a:bodyPr>
            <a:noAutofit/>
          </a:bodyPr>
          <a:lstStyle>
            <a:lvl1pPr>
              <a:lnSpc>
                <a:spcPct val="100000"/>
              </a:lnSpc>
              <a:defRPr sz="2400" b="1">
                <a:solidFill>
                  <a:schemeClr val="bg1"/>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16" name="Text Placeholder 15"/>
          <p:cNvSpPr>
            <a:spLocks noGrp="1"/>
          </p:cNvSpPr>
          <p:nvPr>
            <p:ph type="body" sz="quarter" idx="14"/>
          </p:nvPr>
        </p:nvSpPr>
        <p:spPr>
          <a:xfrm>
            <a:off x="6807198" y="31538"/>
            <a:ext cx="2285023" cy="425958"/>
          </a:xfrm>
          <a:prstGeom prst="rect">
            <a:avLst/>
          </a:prstGeom>
        </p:spPr>
        <p:txBody>
          <a:bodyPr>
            <a:noAutofit/>
          </a:bodyPr>
          <a:lstStyle>
            <a:lvl1pPr marL="0" indent="0" algn="r">
              <a:lnSpc>
                <a:spcPct val="100000"/>
              </a:lnSpc>
              <a:spcBef>
                <a:spcPts val="0"/>
              </a:spcBef>
              <a:buNone/>
              <a:defRPr sz="1800" b="1">
                <a:solidFill>
                  <a:schemeClr val="bg1"/>
                </a:solidFill>
                <a:latin typeface="Arial" panose="020B0604020202020204" pitchFamily="34" charset="0"/>
                <a:cs typeface="Arial" panose="020B0604020202020204"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18319501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6_StoryLine Layout-Blank">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E07D4DE-AB62-49E8-B678-888D70F7BE59}" type="datetimeFigureOut">
              <a:rPr lang="en-US" smtClean="0"/>
              <a:t>12/16/2014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F1C08C-C1A2-4D5B-A60F-2F72B4CDC1CD}" type="slidenum">
              <a:rPr lang="en-US" smtClean="0"/>
              <a:t>‹#›</a:t>
            </a:fld>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809625"/>
          </a:xfrm>
          <a:prstGeom prst="rect">
            <a:avLst/>
          </a:prstGeom>
        </p:spPr>
      </p:pic>
      <p:sp>
        <p:nvSpPr>
          <p:cNvPr id="8" name="Title 7"/>
          <p:cNvSpPr>
            <a:spLocks noGrp="1"/>
          </p:cNvSpPr>
          <p:nvPr>
            <p:ph type="title"/>
          </p:nvPr>
        </p:nvSpPr>
        <p:spPr>
          <a:xfrm>
            <a:off x="0" y="138373"/>
            <a:ext cx="7886700" cy="389337"/>
          </a:xfrm>
          <a:prstGeom prst="rect">
            <a:avLst/>
          </a:prstGeom>
        </p:spPr>
        <p:txBody>
          <a:bodyPr>
            <a:noAutofit/>
          </a:bodyPr>
          <a:lstStyle>
            <a:lvl1pPr>
              <a:lnSpc>
                <a:spcPct val="100000"/>
              </a:lnSpc>
              <a:defRPr sz="2400" b="1">
                <a:solidFill>
                  <a:schemeClr val="bg1"/>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16" name="Text Placeholder 15"/>
          <p:cNvSpPr>
            <a:spLocks noGrp="1"/>
          </p:cNvSpPr>
          <p:nvPr>
            <p:ph type="body" sz="quarter" idx="14"/>
          </p:nvPr>
        </p:nvSpPr>
        <p:spPr>
          <a:xfrm>
            <a:off x="6807198" y="31538"/>
            <a:ext cx="2285023" cy="425958"/>
          </a:xfrm>
          <a:prstGeom prst="rect">
            <a:avLst/>
          </a:prstGeom>
        </p:spPr>
        <p:txBody>
          <a:bodyPr>
            <a:noAutofit/>
          </a:bodyPr>
          <a:lstStyle>
            <a:lvl1pPr marL="0" indent="0" algn="r">
              <a:lnSpc>
                <a:spcPct val="100000"/>
              </a:lnSpc>
              <a:spcBef>
                <a:spcPts val="0"/>
              </a:spcBef>
              <a:buNone/>
              <a:defRPr sz="1800" b="1">
                <a:solidFill>
                  <a:schemeClr val="bg1"/>
                </a:solidFill>
                <a:latin typeface="Arial" panose="020B0604020202020204" pitchFamily="34" charset="0"/>
                <a:cs typeface="Arial" panose="020B0604020202020204"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18319501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7_StoryLine Layout-Blank">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E07D4DE-AB62-49E8-B678-888D70F7BE59}" type="datetimeFigureOut">
              <a:rPr lang="en-US" smtClean="0"/>
              <a:t>12/16/2014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F1C08C-C1A2-4D5B-A60F-2F72B4CDC1CD}" type="slidenum">
              <a:rPr lang="en-US" smtClean="0"/>
              <a:t>‹#›</a:t>
            </a:fld>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809625"/>
          </a:xfrm>
          <a:prstGeom prst="rect">
            <a:avLst/>
          </a:prstGeom>
        </p:spPr>
      </p:pic>
      <p:sp>
        <p:nvSpPr>
          <p:cNvPr id="8" name="Title 7"/>
          <p:cNvSpPr>
            <a:spLocks noGrp="1"/>
          </p:cNvSpPr>
          <p:nvPr>
            <p:ph type="title"/>
          </p:nvPr>
        </p:nvSpPr>
        <p:spPr>
          <a:xfrm>
            <a:off x="0" y="138373"/>
            <a:ext cx="7886700" cy="389337"/>
          </a:xfrm>
          <a:prstGeom prst="rect">
            <a:avLst/>
          </a:prstGeom>
        </p:spPr>
        <p:txBody>
          <a:bodyPr>
            <a:noAutofit/>
          </a:bodyPr>
          <a:lstStyle>
            <a:lvl1pPr>
              <a:lnSpc>
                <a:spcPct val="100000"/>
              </a:lnSpc>
              <a:defRPr sz="2400" b="1">
                <a:solidFill>
                  <a:schemeClr val="bg1"/>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16" name="Text Placeholder 15"/>
          <p:cNvSpPr>
            <a:spLocks noGrp="1"/>
          </p:cNvSpPr>
          <p:nvPr>
            <p:ph type="body" sz="quarter" idx="14"/>
          </p:nvPr>
        </p:nvSpPr>
        <p:spPr>
          <a:xfrm>
            <a:off x="6807198" y="31538"/>
            <a:ext cx="2285023" cy="425958"/>
          </a:xfrm>
          <a:prstGeom prst="rect">
            <a:avLst/>
          </a:prstGeom>
        </p:spPr>
        <p:txBody>
          <a:bodyPr>
            <a:noAutofit/>
          </a:bodyPr>
          <a:lstStyle>
            <a:lvl1pPr marL="0" indent="0" algn="r">
              <a:lnSpc>
                <a:spcPct val="100000"/>
              </a:lnSpc>
              <a:spcBef>
                <a:spcPts val="0"/>
              </a:spcBef>
              <a:buNone/>
              <a:defRPr sz="1800" b="1">
                <a:solidFill>
                  <a:schemeClr val="bg1"/>
                </a:solidFill>
                <a:latin typeface="Arial" panose="020B0604020202020204" pitchFamily="34" charset="0"/>
                <a:cs typeface="Arial" panose="020B0604020202020204"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18319501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8_StoryLine Layout-Blank">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E07D4DE-AB62-49E8-B678-888D70F7BE59}" type="datetimeFigureOut">
              <a:rPr lang="en-US" smtClean="0"/>
              <a:t>12/16/2014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F1C08C-C1A2-4D5B-A60F-2F72B4CDC1CD}" type="slidenum">
              <a:rPr lang="en-US" smtClean="0"/>
              <a:t>‹#›</a:t>
            </a:fld>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809625"/>
          </a:xfrm>
          <a:prstGeom prst="rect">
            <a:avLst/>
          </a:prstGeom>
        </p:spPr>
      </p:pic>
      <p:sp>
        <p:nvSpPr>
          <p:cNvPr id="8" name="Title 7"/>
          <p:cNvSpPr>
            <a:spLocks noGrp="1"/>
          </p:cNvSpPr>
          <p:nvPr>
            <p:ph type="title"/>
          </p:nvPr>
        </p:nvSpPr>
        <p:spPr>
          <a:xfrm>
            <a:off x="0" y="138373"/>
            <a:ext cx="7886700" cy="389337"/>
          </a:xfrm>
          <a:prstGeom prst="rect">
            <a:avLst/>
          </a:prstGeom>
        </p:spPr>
        <p:txBody>
          <a:bodyPr>
            <a:noAutofit/>
          </a:bodyPr>
          <a:lstStyle>
            <a:lvl1pPr>
              <a:lnSpc>
                <a:spcPct val="100000"/>
              </a:lnSpc>
              <a:defRPr sz="2400" b="1">
                <a:solidFill>
                  <a:schemeClr val="bg1"/>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16" name="Text Placeholder 15"/>
          <p:cNvSpPr>
            <a:spLocks noGrp="1"/>
          </p:cNvSpPr>
          <p:nvPr>
            <p:ph type="body" sz="quarter" idx="14"/>
          </p:nvPr>
        </p:nvSpPr>
        <p:spPr>
          <a:xfrm>
            <a:off x="6807198" y="31538"/>
            <a:ext cx="2285023" cy="425958"/>
          </a:xfrm>
          <a:prstGeom prst="rect">
            <a:avLst/>
          </a:prstGeom>
        </p:spPr>
        <p:txBody>
          <a:bodyPr>
            <a:noAutofit/>
          </a:bodyPr>
          <a:lstStyle>
            <a:lvl1pPr marL="0" indent="0" algn="r">
              <a:lnSpc>
                <a:spcPct val="100000"/>
              </a:lnSpc>
              <a:spcBef>
                <a:spcPts val="0"/>
              </a:spcBef>
              <a:buNone/>
              <a:defRPr sz="1800" b="1">
                <a:solidFill>
                  <a:schemeClr val="bg1"/>
                </a:solidFill>
                <a:latin typeface="Arial" panose="020B0604020202020204" pitchFamily="34" charset="0"/>
                <a:cs typeface="Arial" panose="020B0604020202020204"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18319501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StoryLine Layout-Blank">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E07D4DE-AB62-49E8-B678-888D70F7BE59}" type="datetimeFigureOut">
              <a:rPr lang="en-US" smtClean="0"/>
              <a:t>12/16/2014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F1C08C-C1A2-4D5B-A60F-2F72B4CDC1CD}" type="slidenum">
              <a:rPr lang="en-US" smtClean="0"/>
              <a:t>‹#›</a:t>
            </a:fld>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809625"/>
          </a:xfrm>
          <a:prstGeom prst="rect">
            <a:avLst/>
          </a:prstGeom>
        </p:spPr>
      </p:pic>
      <p:sp>
        <p:nvSpPr>
          <p:cNvPr id="8" name="Title 7"/>
          <p:cNvSpPr>
            <a:spLocks noGrp="1"/>
          </p:cNvSpPr>
          <p:nvPr>
            <p:ph type="title"/>
          </p:nvPr>
        </p:nvSpPr>
        <p:spPr>
          <a:xfrm>
            <a:off x="0" y="138373"/>
            <a:ext cx="7886700" cy="389337"/>
          </a:xfrm>
          <a:prstGeom prst="rect">
            <a:avLst/>
          </a:prstGeom>
        </p:spPr>
        <p:txBody>
          <a:bodyPr>
            <a:noAutofit/>
          </a:bodyPr>
          <a:lstStyle>
            <a:lvl1pPr>
              <a:lnSpc>
                <a:spcPct val="100000"/>
              </a:lnSpc>
              <a:defRPr sz="2400" b="1">
                <a:solidFill>
                  <a:schemeClr val="bg1"/>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16" name="Text Placeholder 15"/>
          <p:cNvSpPr>
            <a:spLocks noGrp="1"/>
          </p:cNvSpPr>
          <p:nvPr>
            <p:ph type="body" sz="quarter" idx="14"/>
          </p:nvPr>
        </p:nvSpPr>
        <p:spPr>
          <a:xfrm>
            <a:off x="6807198" y="31538"/>
            <a:ext cx="2285023" cy="425958"/>
          </a:xfrm>
          <a:prstGeom prst="rect">
            <a:avLst/>
          </a:prstGeom>
        </p:spPr>
        <p:txBody>
          <a:bodyPr>
            <a:noAutofit/>
          </a:bodyPr>
          <a:lstStyle>
            <a:lvl1pPr marL="0" indent="0" algn="r">
              <a:lnSpc>
                <a:spcPct val="100000"/>
              </a:lnSpc>
              <a:spcBef>
                <a:spcPts val="0"/>
              </a:spcBef>
              <a:buNone/>
              <a:defRPr sz="1800" b="1">
                <a:solidFill>
                  <a:schemeClr val="bg1"/>
                </a:solidFill>
                <a:latin typeface="Arial" panose="020B0604020202020204" pitchFamily="34" charset="0"/>
                <a:cs typeface="Arial" panose="020B0604020202020204"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183195017"/>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9_StoryLine Layout-Blank">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E07D4DE-AB62-49E8-B678-888D70F7BE59}" type="datetimeFigureOut">
              <a:rPr lang="en-US" smtClean="0"/>
              <a:t>12/16/2014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F1C08C-C1A2-4D5B-A60F-2F72B4CDC1CD}" type="slidenum">
              <a:rPr lang="en-US" smtClean="0"/>
              <a:t>‹#›</a:t>
            </a:fld>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809625"/>
          </a:xfrm>
          <a:prstGeom prst="rect">
            <a:avLst/>
          </a:prstGeom>
        </p:spPr>
      </p:pic>
      <p:sp>
        <p:nvSpPr>
          <p:cNvPr id="8" name="Title 7"/>
          <p:cNvSpPr>
            <a:spLocks noGrp="1"/>
          </p:cNvSpPr>
          <p:nvPr>
            <p:ph type="title"/>
          </p:nvPr>
        </p:nvSpPr>
        <p:spPr>
          <a:xfrm>
            <a:off x="0" y="138373"/>
            <a:ext cx="7886700" cy="389337"/>
          </a:xfrm>
          <a:prstGeom prst="rect">
            <a:avLst/>
          </a:prstGeom>
        </p:spPr>
        <p:txBody>
          <a:bodyPr>
            <a:noAutofit/>
          </a:bodyPr>
          <a:lstStyle>
            <a:lvl1pPr>
              <a:lnSpc>
                <a:spcPct val="100000"/>
              </a:lnSpc>
              <a:defRPr sz="2400" b="1">
                <a:solidFill>
                  <a:schemeClr val="bg1"/>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16" name="Text Placeholder 15"/>
          <p:cNvSpPr>
            <a:spLocks noGrp="1"/>
          </p:cNvSpPr>
          <p:nvPr>
            <p:ph type="body" sz="quarter" idx="14"/>
          </p:nvPr>
        </p:nvSpPr>
        <p:spPr>
          <a:xfrm>
            <a:off x="6807198" y="31538"/>
            <a:ext cx="2285023" cy="425958"/>
          </a:xfrm>
          <a:prstGeom prst="rect">
            <a:avLst/>
          </a:prstGeom>
        </p:spPr>
        <p:txBody>
          <a:bodyPr>
            <a:noAutofit/>
          </a:bodyPr>
          <a:lstStyle>
            <a:lvl1pPr marL="0" indent="0" algn="r">
              <a:lnSpc>
                <a:spcPct val="100000"/>
              </a:lnSpc>
              <a:spcBef>
                <a:spcPts val="0"/>
              </a:spcBef>
              <a:buNone/>
              <a:defRPr sz="1800" b="1">
                <a:solidFill>
                  <a:schemeClr val="bg1"/>
                </a:solidFill>
                <a:latin typeface="Arial" panose="020B0604020202020204" pitchFamily="34" charset="0"/>
                <a:cs typeface="Arial" panose="020B0604020202020204"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183195017"/>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0_StoryLine Layout-Blank">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E07D4DE-AB62-49E8-B678-888D70F7BE59}" type="datetimeFigureOut">
              <a:rPr lang="en-US" smtClean="0"/>
              <a:t>12/16/2014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F1C08C-C1A2-4D5B-A60F-2F72B4CDC1CD}" type="slidenum">
              <a:rPr lang="en-US" smtClean="0"/>
              <a:t>‹#›</a:t>
            </a:fld>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809625"/>
          </a:xfrm>
          <a:prstGeom prst="rect">
            <a:avLst/>
          </a:prstGeom>
        </p:spPr>
      </p:pic>
      <p:sp>
        <p:nvSpPr>
          <p:cNvPr id="8" name="Title 7"/>
          <p:cNvSpPr>
            <a:spLocks noGrp="1"/>
          </p:cNvSpPr>
          <p:nvPr>
            <p:ph type="title"/>
          </p:nvPr>
        </p:nvSpPr>
        <p:spPr>
          <a:xfrm>
            <a:off x="0" y="138373"/>
            <a:ext cx="7886700" cy="389337"/>
          </a:xfrm>
          <a:prstGeom prst="rect">
            <a:avLst/>
          </a:prstGeom>
        </p:spPr>
        <p:txBody>
          <a:bodyPr>
            <a:noAutofit/>
          </a:bodyPr>
          <a:lstStyle>
            <a:lvl1pPr>
              <a:lnSpc>
                <a:spcPct val="100000"/>
              </a:lnSpc>
              <a:defRPr sz="2400" b="1">
                <a:solidFill>
                  <a:schemeClr val="bg1"/>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16" name="Text Placeholder 15"/>
          <p:cNvSpPr>
            <a:spLocks noGrp="1"/>
          </p:cNvSpPr>
          <p:nvPr>
            <p:ph type="body" sz="quarter" idx="14"/>
          </p:nvPr>
        </p:nvSpPr>
        <p:spPr>
          <a:xfrm>
            <a:off x="6807198" y="31538"/>
            <a:ext cx="2285023" cy="425958"/>
          </a:xfrm>
          <a:prstGeom prst="rect">
            <a:avLst/>
          </a:prstGeom>
        </p:spPr>
        <p:txBody>
          <a:bodyPr>
            <a:noAutofit/>
          </a:bodyPr>
          <a:lstStyle>
            <a:lvl1pPr marL="0" indent="0" algn="r">
              <a:lnSpc>
                <a:spcPct val="100000"/>
              </a:lnSpc>
              <a:spcBef>
                <a:spcPts val="0"/>
              </a:spcBef>
              <a:buNone/>
              <a:defRPr sz="1800" b="1">
                <a:solidFill>
                  <a:schemeClr val="bg1"/>
                </a:solidFill>
                <a:latin typeface="Arial" panose="020B0604020202020204" pitchFamily="34" charset="0"/>
                <a:cs typeface="Arial" panose="020B0604020202020204"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183195017"/>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31_StoryLine Layout-Blank">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E07D4DE-AB62-49E8-B678-888D70F7BE59}" type="datetimeFigureOut">
              <a:rPr lang="en-US" smtClean="0"/>
              <a:t>12/16/2014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F1C08C-C1A2-4D5B-A60F-2F72B4CDC1CD}" type="slidenum">
              <a:rPr lang="en-US" smtClean="0"/>
              <a:t>‹#›</a:t>
            </a:fld>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809625"/>
          </a:xfrm>
          <a:prstGeom prst="rect">
            <a:avLst/>
          </a:prstGeom>
        </p:spPr>
      </p:pic>
      <p:sp>
        <p:nvSpPr>
          <p:cNvPr id="8" name="Title 7"/>
          <p:cNvSpPr>
            <a:spLocks noGrp="1"/>
          </p:cNvSpPr>
          <p:nvPr>
            <p:ph type="title"/>
          </p:nvPr>
        </p:nvSpPr>
        <p:spPr>
          <a:xfrm>
            <a:off x="0" y="138373"/>
            <a:ext cx="7886700" cy="389337"/>
          </a:xfrm>
          <a:prstGeom prst="rect">
            <a:avLst/>
          </a:prstGeom>
        </p:spPr>
        <p:txBody>
          <a:bodyPr>
            <a:noAutofit/>
          </a:bodyPr>
          <a:lstStyle>
            <a:lvl1pPr>
              <a:lnSpc>
                <a:spcPct val="100000"/>
              </a:lnSpc>
              <a:defRPr sz="2400" b="1">
                <a:solidFill>
                  <a:schemeClr val="bg1"/>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16" name="Text Placeholder 15"/>
          <p:cNvSpPr>
            <a:spLocks noGrp="1"/>
          </p:cNvSpPr>
          <p:nvPr>
            <p:ph type="body" sz="quarter" idx="14"/>
          </p:nvPr>
        </p:nvSpPr>
        <p:spPr>
          <a:xfrm>
            <a:off x="6807198" y="31538"/>
            <a:ext cx="2285023" cy="425958"/>
          </a:xfrm>
          <a:prstGeom prst="rect">
            <a:avLst/>
          </a:prstGeom>
        </p:spPr>
        <p:txBody>
          <a:bodyPr>
            <a:noAutofit/>
          </a:bodyPr>
          <a:lstStyle>
            <a:lvl1pPr marL="0" indent="0" algn="r">
              <a:lnSpc>
                <a:spcPct val="100000"/>
              </a:lnSpc>
              <a:spcBef>
                <a:spcPts val="0"/>
              </a:spcBef>
              <a:buNone/>
              <a:defRPr sz="1800" b="1">
                <a:solidFill>
                  <a:schemeClr val="bg1"/>
                </a:solidFill>
                <a:latin typeface="Arial" panose="020B0604020202020204" pitchFamily="34" charset="0"/>
                <a:cs typeface="Arial" panose="020B0604020202020204"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183195017"/>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32_StoryLine Layout-Blank">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E07D4DE-AB62-49E8-B678-888D70F7BE59}" type="datetimeFigureOut">
              <a:rPr lang="en-US" smtClean="0"/>
              <a:t>12/16/2014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F1C08C-C1A2-4D5B-A60F-2F72B4CDC1CD}" type="slidenum">
              <a:rPr lang="en-US" smtClean="0"/>
              <a:t>‹#›</a:t>
            </a:fld>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809625"/>
          </a:xfrm>
          <a:prstGeom prst="rect">
            <a:avLst/>
          </a:prstGeom>
        </p:spPr>
      </p:pic>
      <p:sp>
        <p:nvSpPr>
          <p:cNvPr id="8" name="Title 7"/>
          <p:cNvSpPr>
            <a:spLocks noGrp="1"/>
          </p:cNvSpPr>
          <p:nvPr>
            <p:ph type="title"/>
          </p:nvPr>
        </p:nvSpPr>
        <p:spPr>
          <a:xfrm>
            <a:off x="0" y="138373"/>
            <a:ext cx="7886700" cy="389337"/>
          </a:xfrm>
          <a:prstGeom prst="rect">
            <a:avLst/>
          </a:prstGeom>
        </p:spPr>
        <p:txBody>
          <a:bodyPr>
            <a:noAutofit/>
          </a:bodyPr>
          <a:lstStyle>
            <a:lvl1pPr>
              <a:lnSpc>
                <a:spcPct val="100000"/>
              </a:lnSpc>
              <a:defRPr sz="2400" b="1">
                <a:solidFill>
                  <a:schemeClr val="bg1"/>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16" name="Text Placeholder 15"/>
          <p:cNvSpPr>
            <a:spLocks noGrp="1"/>
          </p:cNvSpPr>
          <p:nvPr>
            <p:ph type="body" sz="quarter" idx="14"/>
          </p:nvPr>
        </p:nvSpPr>
        <p:spPr>
          <a:xfrm>
            <a:off x="6807198" y="31538"/>
            <a:ext cx="2285023" cy="425958"/>
          </a:xfrm>
          <a:prstGeom prst="rect">
            <a:avLst/>
          </a:prstGeom>
        </p:spPr>
        <p:txBody>
          <a:bodyPr>
            <a:noAutofit/>
          </a:bodyPr>
          <a:lstStyle>
            <a:lvl1pPr marL="0" indent="0" algn="r">
              <a:lnSpc>
                <a:spcPct val="100000"/>
              </a:lnSpc>
              <a:spcBef>
                <a:spcPts val="0"/>
              </a:spcBef>
              <a:buNone/>
              <a:defRPr sz="1800" b="1">
                <a:solidFill>
                  <a:schemeClr val="bg1"/>
                </a:solidFill>
                <a:latin typeface="Arial" panose="020B0604020202020204" pitchFamily="34" charset="0"/>
                <a:cs typeface="Arial" panose="020B0604020202020204"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183195017"/>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33_StoryLine Layout-Blank">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E07D4DE-AB62-49E8-B678-888D70F7BE59}" type="datetimeFigureOut">
              <a:rPr lang="en-US" smtClean="0"/>
              <a:t>12/16/2014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F1C08C-C1A2-4D5B-A60F-2F72B4CDC1CD}" type="slidenum">
              <a:rPr lang="en-US" smtClean="0"/>
              <a:t>‹#›</a:t>
            </a:fld>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809625"/>
          </a:xfrm>
          <a:prstGeom prst="rect">
            <a:avLst/>
          </a:prstGeom>
        </p:spPr>
      </p:pic>
      <p:sp>
        <p:nvSpPr>
          <p:cNvPr id="8" name="Title 7"/>
          <p:cNvSpPr>
            <a:spLocks noGrp="1"/>
          </p:cNvSpPr>
          <p:nvPr>
            <p:ph type="title"/>
          </p:nvPr>
        </p:nvSpPr>
        <p:spPr>
          <a:xfrm>
            <a:off x="0" y="138373"/>
            <a:ext cx="7886700" cy="389337"/>
          </a:xfrm>
          <a:prstGeom prst="rect">
            <a:avLst/>
          </a:prstGeom>
        </p:spPr>
        <p:txBody>
          <a:bodyPr>
            <a:noAutofit/>
          </a:bodyPr>
          <a:lstStyle>
            <a:lvl1pPr>
              <a:lnSpc>
                <a:spcPct val="100000"/>
              </a:lnSpc>
              <a:defRPr sz="2400" b="1">
                <a:solidFill>
                  <a:schemeClr val="bg1"/>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16" name="Text Placeholder 15"/>
          <p:cNvSpPr>
            <a:spLocks noGrp="1"/>
          </p:cNvSpPr>
          <p:nvPr>
            <p:ph type="body" sz="quarter" idx="14"/>
          </p:nvPr>
        </p:nvSpPr>
        <p:spPr>
          <a:xfrm>
            <a:off x="6807198" y="31538"/>
            <a:ext cx="2285023" cy="425958"/>
          </a:xfrm>
          <a:prstGeom prst="rect">
            <a:avLst/>
          </a:prstGeom>
        </p:spPr>
        <p:txBody>
          <a:bodyPr>
            <a:noAutofit/>
          </a:bodyPr>
          <a:lstStyle>
            <a:lvl1pPr marL="0" indent="0" algn="r">
              <a:lnSpc>
                <a:spcPct val="100000"/>
              </a:lnSpc>
              <a:spcBef>
                <a:spcPts val="0"/>
              </a:spcBef>
              <a:buNone/>
              <a:defRPr sz="1800" b="1">
                <a:solidFill>
                  <a:schemeClr val="bg1"/>
                </a:solidFill>
                <a:latin typeface="Arial" panose="020B0604020202020204" pitchFamily="34" charset="0"/>
                <a:cs typeface="Arial" panose="020B0604020202020204"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183195017"/>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34_StoryLine Layout-Blank">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E07D4DE-AB62-49E8-B678-888D70F7BE59}" type="datetimeFigureOut">
              <a:rPr lang="en-US" smtClean="0"/>
              <a:t>12/16/2014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F1C08C-C1A2-4D5B-A60F-2F72B4CDC1CD}" type="slidenum">
              <a:rPr lang="en-US" smtClean="0"/>
              <a:t>‹#›</a:t>
            </a:fld>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809625"/>
          </a:xfrm>
          <a:prstGeom prst="rect">
            <a:avLst/>
          </a:prstGeom>
        </p:spPr>
      </p:pic>
      <p:sp>
        <p:nvSpPr>
          <p:cNvPr id="8" name="Title 7"/>
          <p:cNvSpPr>
            <a:spLocks noGrp="1"/>
          </p:cNvSpPr>
          <p:nvPr>
            <p:ph type="title"/>
          </p:nvPr>
        </p:nvSpPr>
        <p:spPr>
          <a:xfrm>
            <a:off x="0" y="138373"/>
            <a:ext cx="7886700" cy="389337"/>
          </a:xfrm>
          <a:prstGeom prst="rect">
            <a:avLst/>
          </a:prstGeom>
        </p:spPr>
        <p:txBody>
          <a:bodyPr>
            <a:noAutofit/>
          </a:bodyPr>
          <a:lstStyle>
            <a:lvl1pPr>
              <a:lnSpc>
                <a:spcPct val="100000"/>
              </a:lnSpc>
              <a:defRPr sz="2400" b="1">
                <a:solidFill>
                  <a:schemeClr val="bg1"/>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16" name="Text Placeholder 15"/>
          <p:cNvSpPr>
            <a:spLocks noGrp="1"/>
          </p:cNvSpPr>
          <p:nvPr>
            <p:ph type="body" sz="quarter" idx="14"/>
          </p:nvPr>
        </p:nvSpPr>
        <p:spPr>
          <a:xfrm>
            <a:off x="6807198" y="31538"/>
            <a:ext cx="2285023" cy="425958"/>
          </a:xfrm>
          <a:prstGeom prst="rect">
            <a:avLst/>
          </a:prstGeom>
        </p:spPr>
        <p:txBody>
          <a:bodyPr>
            <a:noAutofit/>
          </a:bodyPr>
          <a:lstStyle>
            <a:lvl1pPr marL="0" indent="0" algn="r">
              <a:lnSpc>
                <a:spcPct val="100000"/>
              </a:lnSpc>
              <a:spcBef>
                <a:spcPts val="0"/>
              </a:spcBef>
              <a:buNone/>
              <a:defRPr sz="1800" b="1">
                <a:solidFill>
                  <a:schemeClr val="bg1"/>
                </a:solidFill>
                <a:latin typeface="Arial" panose="020B0604020202020204" pitchFamily="34" charset="0"/>
                <a:cs typeface="Arial" panose="020B0604020202020204"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183195017"/>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35_StoryLine Layout-Blank">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E07D4DE-AB62-49E8-B678-888D70F7BE59}" type="datetimeFigureOut">
              <a:rPr lang="en-US" smtClean="0"/>
              <a:t>12/16/2014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F1C08C-C1A2-4D5B-A60F-2F72B4CDC1CD}" type="slidenum">
              <a:rPr lang="en-US" smtClean="0"/>
              <a:t>‹#›</a:t>
            </a:fld>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809625"/>
          </a:xfrm>
          <a:prstGeom prst="rect">
            <a:avLst/>
          </a:prstGeom>
        </p:spPr>
      </p:pic>
      <p:sp>
        <p:nvSpPr>
          <p:cNvPr id="8" name="Title 7"/>
          <p:cNvSpPr>
            <a:spLocks noGrp="1"/>
          </p:cNvSpPr>
          <p:nvPr>
            <p:ph type="title"/>
          </p:nvPr>
        </p:nvSpPr>
        <p:spPr>
          <a:xfrm>
            <a:off x="0" y="138373"/>
            <a:ext cx="7886700" cy="389337"/>
          </a:xfrm>
          <a:prstGeom prst="rect">
            <a:avLst/>
          </a:prstGeom>
        </p:spPr>
        <p:txBody>
          <a:bodyPr>
            <a:noAutofit/>
          </a:bodyPr>
          <a:lstStyle>
            <a:lvl1pPr>
              <a:lnSpc>
                <a:spcPct val="100000"/>
              </a:lnSpc>
              <a:defRPr sz="2400" b="1">
                <a:solidFill>
                  <a:schemeClr val="bg1"/>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16" name="Text Placeholder 15"/>
          <p:cNvSpPr>
            <a:spLocks noGrp="1"/>
          </p:cNvSpPr>
          <p:nvPr>
            <p:ph type="body" sz="quarter" idx="14"/>
          </p:nvPr>
        </p:nvSpPr>
        <p:spPr>
          <a:xfrm>
            <a:off x="6807198" y="31538"/>
            <a:ext cx="2285023" cy="425958"/>
          </a:xfrm>
          <a:prstGeom prst="rect">
            <a:avLst/>
          </a:prstGeom>
        </p:spPr>
        <p:txBody>
          <a:bodyPr>
            <a:noAutofit/>
          </a:bodyPr>
          <a:lstStyle>
            <a:lvl1pPr marL="0" indent="0" algn="r">
              <a:lnSpc>
                <a:spcPct val="100000"/>
              </a:lnSpc>
              <a:spcBef>
                <a:spcPts val="0"/>
              </a:spcBef>
              <a:buNone/>
              <a:defRPr sz="1800" b="1">
                <a:solidFill>
                  <a:schemeClr val="bg1"/>
                </a:solidFill>
                <a:latin typeface="Arial" panose="020B0604020202020204" pitchFamily="34" charset="0"/>
                <a:cs typeface="Arial" panose="020B0604020202020204"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183195017"/>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36_StoryLine Layout-Blank">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E07D4DE-AB62-49E8-B678-888D70F7BE59}" type="datetimeFigureOut">
              <a:rPr lang="en-US" smtClean="0"/>
              <a:t>12/16/2014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F1C08C-C1A2-4D5B-A60F-2F72B4CDC1CD}" type="slidenum">
              <a:rPr lang="en-US" smtClean="0"/>
              <a:t>‹#›</a:t>
            </a:fld>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809625"/>
          </a:xfrm>
          <a:prstGeom prst="rect">
            <a:avLst/>
          </a:prstGeom>
        </p:spPr>
      </p:pic>
      <p:sp>
        <p:nvSpPr>
          <p:cNvPr id="8" name="Title 7"/>
          <p:cNvSpPr>
            <a:spLocks noGrp="1"/>
          </p:cNvSpPr>
          <p:nvPr>
            <p:ph type="title"/>
          </p:nvPr>
        </p:nvSpPr>
        <p:spPr>
          <a:xfrm>
            <a:off x="0" y="138373"/>
            <a:ext cx="7886700" cy="389337"/>
          </a:xfrm>
          <a:prstGeom prst="rect">
            <a:avLst/>
          </a:prstGeom>
        </p:spPr>
        <p:txBody>
          <a:bodyPr>
            <a:noAutofit/>
          </a:bodyPr>
          <a:lstStyle>
            <a:lvl1pPr>
              <a:lnSpc>
                <a:spcPct val="100000"/>
              </a:lnSpc>
              <a:defRPr sz="2400" b="1">
                <a:solidFill>
                  <a:schemeClr val="bg1"/>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16" name="Text Placeholder 15"/>
          <p:cNvSpPr>
            <a:spLocks noGrp="1"/>
          </p:cNvSpPr>
          <p:nvPr>
            <p:ph type="body" sz="quarter" idx="14"/>
          </p:nvPr>
        </p:nvSpPr>
        <p:spPr>
          <a:xfrm>
            <a:off x="6807198" y="31538"/>
            <a:ext cx="2285023" cy="425958"/>
          </a:xfrm>
          <a:prstGeom prst="rect">
            <a:avLst/>
          </a:prstGeom>
        </p:spPr>
        <p:txBody>
          <a:bodyPr>
            <a:noAutofit/>
          </a:bodyPr>
          <a:lstStyle>
            <a:lvl1pPr marL="0" indent="0" algn="r">
              <a:lnSpc>
                <a:spcPct val="100000"/>
              </a:lnSpc>
              <a:spcBef>
                <a:spcPts val="0"/>
              </a:spcBef>
              <a:buNone/>
              <a:defRPr sz="1800" b="1">
                <a:solidFill>
                  <a:schemeClr val="bg1"/>
                </a:solidFill>
                <a:latin typeface="Arial" panose="020B0604020202020204" pitchFamily="34" charset="0"/>
                <a:cs typeface="Arial" panose="020B0604020202020204"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183195017"/>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7_StoryLine Layout-Blank">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E07D4DE-AB62-49E8-B678-888D70F7BE59}" type="datetimeFigureOut">
              <a:rPr lang="en-US" smtClean="0"/>
              <a:t>12/16/2014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F1C08C-C1A2-4D5B-A60F-2F72B4CDC1CD}" type="slidenum">
              <a:rPr lang="en-US" smtClean="0"/>
              <a:t>‹#›</a:t>
            </a:fld>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809625"/>
          </a:xfrm>
          <a:prstGeom prst="rect">
            <a:avLst/>
          </a:prstGeom>
        </p:spPr>
      </p:pic>
      <p:sp>
        <p:nvSpPr>
          <p:cNvPr id="8" name="Title 7"/>
          <p:cNvSpPr>
            <a:spLocks noGrp="1"/>
          </p:cNvSpPr>
          <p:nvPr>
            <p:ph type="title"/>
          </p:nvPr>
        </p:nvSpPr>
        <p:spPr>
          <a:xfrm>
            <a:off x="0" y="138373"/>
            <a:ext cx="7886700" cy="389337"/>
          </a:xfrm>
          <a:prstGeom prst="rect">
            <a:avLst/>
          </a:prstGeom>
        </p:spPr>
        <p:txBody>
          <a:bodyPr>
            <a:noAutofit/>
          </a:bodyPr>
          <a:lstStyle>
            <a:lvl1pPr>
              <a:lnSpc>
                <a:spcPct val="100000"/>
              </a:lnSpc>
              <a:defRPr sz="2400" b="1">
                <a:solidFill>
                  <a:schemeClr val="bg1"/>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16" name="Text Placeholder 15"/>
          <p:cNvSpPr>
            <a:spLocks noGrp="1"/>
          </p:cNvSpPr>
          <p:nvPr>
            <p:ph type="body" sz="quarter" idx="14"/>
          </p:nvPr>
        </p:nvSpPr>
        <p:spPr>
          <a:xfrm>
            <a:off x="6807198" y="31538"/>
            <a:ext cx="2285023" cy="425958"/>
          </a:xfrm>
          <a:prstGeom prst="rect">
            <a:avLst/>
          </a:prstGeom>
        </p:spPr>
        <p:txBody>
          <a:bodyPr>
            <a:noAutofit/>
          </a:bodyPr>
          <a:lstStyle>
            <a:lvl1pPr marL="0" indent="0" algn="r">
              <a:lnSpc>
                <a:spcPct val="100000"/>
              </a:lnSpc>
              <a:spcBef>
                <a:spcPts val="0"/>
              </a:spcBef>
              <a:buNone/>
              <a:defRPr sz="1800" b="1">
                <a:solidFill>
                  <a:schemeClr val="bg1"/>
                </a:solidFill>
                <a:latin typeface="Arial" panose="020B0604020202020204" pitchFamily="34" charset="0"/>
                <a:cs typeface="Arial" panose="020B0604020202020204"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183195017"/>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38_StoryLine Layout-Blank">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E07D4DE-AB62-49E8-B678-888D70F7BE59}" type="datetimeFigureOut">
              <a:rPr lang="en-US" smtClean="0"/>
              <a:t>12/16/2014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F1C08C-C1A2-4D5B-A60F-2F72B4CDC1CD}" type="slidenum">
              <a:rPr lang="en-US" smtClean="0"/>
              <a:t>‹#›</a:t>
            </a:fld>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809625"/>
          </a:xfrm>
          <a:prstGeom prst="rect">
            <a:avLst/>
          </a:prstGeom>
        </p:spPr>
      </p:pic>
      <p:sp>
        <p:nvSpPr>
          <p:cNvPr id="8" name="Title 7"/>
          <p:cNvSpPr>
            <a:spLocks noGrp="1"/>
          </p:cNvSpPr>
          <p:nvPr>
            <p:ph type="title"/>
          </p:nvPr>
        </p:nvSpPr>
        <p:spPr>
          <a:xfrm>
            <a:off x="0" y="138373"/>
            <a:ext cx="7886700" cy="389337"/>
          </a:xfrm>
          <a:prstGeom prst="rect">
            <a:avLst/>
          </a:prstGeom>
        </p:spPr>
        <p:txBody>
          <a:bodyPr>
            <a:noAutofit/>
          </a:bodyPr>
          <a:lstStyle>
            <a:lvl1pPr>
              <a:lnSpc>
                <a:spcPct val="100000"/>
              </a:lnSpc>
              <a:defRPr sz="2400" b="1">
                <a:solidFill>
                  <a:schemeClr val="bg1"/>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16" name="Text Placeholder 15"/>
          <p:cNvSpPr>
            <a:spLocks noGrp="1"/>
          </p:cNvSpPr>
          <p:nvPr>
            <p:ph type="body" sz="quarter" idx="14"/>
          </p:nvPr>
        </p:nvSpPr>
        <p:spPr>
          <a:xfrm>
            <a:off x="6807198" y="31538"/>
            <a:ext cx="2285023" cy="425958"/>
          </a:xfrm>
          <a:prstGeom prst="rect">
            <a:avLst/>
          </a:prstGeom>
        </p:spPr>
        <p:txBody>
          <a:bodyPr>
            <a:noAutofit/>
          </a:bodyPr>
          <a:lstStyle>
            <a:lvl1pPr marL="0" indent="0" algn="r">
              <a:lnSpc>
                <a:spcPct val="100000"/>
              </a:lnSpc>
              <a:spcBef>
                <a:spcPts val="0"/>
              </a:spcBef>
              <a:buNone/>
              <a:defRPr sz="1800" b="1">
                <a:solidFill>
                  <a:schemeClr val="bg1"/>
                </a:solidFill>
                <a:latin typeface="Arial" panose="020B0604020202020204" pitchFamily="34" charset="0"/>
                <a:cs typeface="Arial" panose="020B0604020202020204"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18319501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3_StoryLine Layout-Blank">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E07D4DE-AB62-49E8-B678-888D70F7BE59}" type="datetimeFigureOut">
              <a:rPr lang="en-US" smtClean="0"/>
              <a:t>12/16/2014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F1C08C-C1A2-4D5B-A60F-2F72B4CDC1CD}" type="slidenum">
              <a:rPr lang="en-US" smtClean="0"/>
              <a:t>‹#›</a:t>
            </a:fld>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809625"/>
          </a:xfrm>
          <a:prstGeom prst="rect">
            <a:avLst/>
          </a:prstGeom>
        </p:spPr>
      </p:pic>
      <p:sp>
        <p:nvSpPr>
          <p:cNvPr id="8" name="Title 7"/>
          <p:cNvSpPr>
            <a:spLocks noGrp="1"/>
          </p:cNvSpPr>
          <p:nvPr>
            <p:ph type="title"/>
          </p:nvPr>
        </p:nvSpPr>
        <p:spPr>
          <a:xfrm>
            <a:off x="0" y="138373"/>
            <a:ext cx="7886700" cy="389337"/>
          </a:xfrm>
          <a:prstGeom prst="rect">
            <a:avLst/>
          </a:prstGeom>
        </p:spPr>
        <p:txBody>
          <a:bodyPr>
            <a:noAutofit/>
          </a:bodyPr>
          <a:lstStyle>
            <a:lvl1pPr>
              <a:lnSpc>
                <a:spcPct val="100000"/>
              </a:lnSpc>
              <a:defRPr sz="2400" b="1">
                <a:solidFill>
                  <a:schemeClr val="bg1"/>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16" name="Text Placeholder 15"/>
          <p:cNvSpPr>
            <a:spLocks noGrp="1"/>
          </p:cNvSpPr>
          <p:nvPr>
            <p:ph type="body" sz="quarter" idx="14"/>
          </p:nvPr>
        </p:nvSpPr>
        <p:spPr>
          <a:xfrm>
            <a:off x="6807198" y="31538"/>
            <a:ext cx="2285023" cy="425958"/>
          </a:xfrm>
          <a:prstGeom prst="rect">
            <a:avLst/>
          </a:prstGeom>
        </p:spPr>
        <p:txBody>
          <a:bodyPr>
            <a:noAutofit/>
          </a:bodyPr>
          <a:lstStyle>
            <a:lvl1pPr marL="0" indent="0" algn="r">
              <a:lnSpc>
                <a:spcPct val="100000"/>
              </a:lnSpc>
              <a:spcBef>
                <a:spcPts val="0"/>
              </a:spcBef>
              <a:buNone/>
              <a:defRPr sz="1800" b="1">
                <a:solidFill>
                  <a:schemeClr val="bg1"/>
                </a:solidFill>
                <a:latin typeface="Arial" panose="020B0604020202020204" pitchFamily="34" charset="0"/>
                <a:cs typeface="Arial" panose="020B0604020202020204"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18319501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4_StoryLine Layout-Blank">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E07D4DE-AB62-49E8-B678-888D70F7BE59}" type="datetimeFigureOut">
              <a:rPr lang="en-US" smtClean="0"/>
              <a:t>12/16/2014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F1C08C-C1A2-4D5B-A60F-2F72B4CDC1CD}" type="slidenum">
              <a:rPr lang="en-US" smtClean="0"/>
              <a:t>‹#›</a:t>
            </a:fld>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809625"/>
          </a:xfrm>
          <a:prstGeom prst="rect">
            <a:avLst/>
          </a:prstGeom>
        </p:spPr>
      </p:pic>
      <p:sp>
        <p:nvSpPr>
          <p:cNvPr id="8" name="Title 7"/>
          <p:cNvSpPr>
            <a:spLocks noGrp="1"/>
          </p:cNvSpPr>
          <p:nvPr>
            <p:ph type="title"/>
          </p:nvPr>
        </p:nvSpPr>
        <p:spPr>
          <a:xfrm>
            <a:off x="0" y="138373"/>
            <a:ext cx="7886700" cy="389337"/>
          </a:xfrm>
          <a:prstGeom prst="rect">
            <a:avLst/>
          </a:prstGeom>
        </p:spPr>
        <p:txBody>
          <a:bodyPr>
            <a:noAutofit/>
          </a:bodyPr>
          <a:lstStyle>
            <a:lvl1pPr>
              <a:lnSpc>
                <a:spcPct val="100000"/>
              </a:lnSpc>
              <a:defRPr sz="2400" b="1">
                <a:solidFill>
                  <a:schemeClr val="bg1"/>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16" name="Text Placeholder 15"/>
          <p:cNvSpPr>
            <a:spLocks noGrp="1"/>
          </p:cNvSpPr>
          <p:nvPr>
            <p:ph type="body" sz="quarter" idx="14"/>
          </p:nvPr>
        </p:nvSpPr>
        <p:spPr>
          <a:xfrm>
            <a:off x="6807198" y="31538"/>
            <a:ext cx="2285023" cy="425958"/>
          </a:xfrm>
          <a:prstGeom prst="rect">
            <a:avLst/>
          </a:prstGeom>
        </p:spPr>
        <p:txBody>
          <a:bodyPr>
            <a:noAutofit/>
          </a:bodyPr>
          <a:lstStyle>
            <a:lvl1pPr marL="0" indent="0" algn="r">
              <a:lnSpc>
                <a:spcPct val="100000"/>
              </a:lnSpc>
              <a:spcBef>
                <a:spcPts val="0"/>
              </a:spcBef>
              <a:buNone/>
              <a:defRPr sz="1800" b="1">
                <a:solidFill>
                  <a:schemeClr val="bg1"/>
                </a:solidFill>
                <a:latin typeface="Arial" panose="020B0604020202020204" pitchFamily="34" charset="0"/>
                <a:cs typeface="Arial" panose="020B0604020202020204"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18319501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5_StoryLine Layout-Blank">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E07D4DE-AB62-49E8-B678-888D70F7BE59}" type="datetimeFigureOut">
              <a:rPr lang="en-US" smtClean="0"/>
              <a:t>12/16/2014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F1C08C-C1A2-4D5B-A60F-2F72B4CDC1CD}" type="slidenum">
              <a:rPr lang="en-US" smtClean="0"/>
              <a:t>‹#›</a:t>
            </a:fld>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809625"/>
          </a:xfrm>
          <a:prstGeom prst="rect">
            <a:avLst/>
          </a:prstGeom>
        </p:spPr>
      </p:pic>
      <p:sp>
        <p:nvSpPr>
          <p:cNvPr id="8" name="Title 7"/>
          <p:cNvSpPr>
            <a:spLocks noGrp="1"/>
          </p:cNvSpPr>
          <p:nvPr>
            <p:ph type="title"/>
          </p:nvPr>
        </p:nvSpPr>
        <p:spPr>
          <a:xfrm>
            <a:off x="0" y="138373"/>
            <a:ext cx="7886700" cy="389337"/>
          </a:xfrm>
          <a:prstGeom prst="rect">
            <a:avLst/>
          </a:prstGeom>
        </p:spPr>
        <p:txBody>
          <a:bodyPr>
            <a:noAutofit/>
          </a:bodyPr>
          <a:lstStyle>
            <a:lvl1pPr>
              <a:lnSpc>
                <a:spcPct val="100000"/>
              </a:lnSpc>
              <a:defRPr sz="2400" b="1">
                <a:solidFill>
                  <a:schemeClr val="bg1"/>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16" name="Text Placeholder 15"/>
          <p:cNvSpPr>
            <a:spLocks noGrp="1"/>
          </p:cNvSpPr>
          <p:nvPr>
            <p:ph type="body" sz="quarter" idx="14"/>
          </p:nvPr>
        </p:nvSpPr>
        <p:spPr>
          <a:xfrm>
            <a:off x="6807198" y="31538"/>
            <a:ext cx="2285023" cy="425958"/>
          </a:xfrm>
          <a:prstGeom prst="rect">
            <a:avLst/>
          </a:prstGeom>
        </p:spPr>
        <p:txBody>
          <a:bodyPr>
            <a:noAutofit/>
          </a:bodyPr>
          <a:lstStyle>
            <a:lvl1pPr marL="0" indent="0" algn="r">
              <a:lnSpc>
                <a:spcPct val="100000"/>
              </a:lnSpc>
              <a:spcBef>
                <a:spcPts val="0"/>
              </a:spcBef>
              <a:buNone/>
              <a:defRPr sz="1800" b="1">
                <a:solidFill>
                  <a:schemeClr val="bg1"/>
                </a:solidFill>
                <a:latin typeface="Arial" panose="020B0604020202020204" pitchFamily="34" charset="0"/>
                <a:cs typeface="Arial" panose="020B0604020202020204"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18319501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6_StoryLine Layout-Blank">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E07D4DE-AB62-49E8-B678-888D70F7BE59}" type="datetimeFigureOut">
              <a:rPr lang="en-US" smtClean="0"/>
              <a:t>12/16/2014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F1C08C-C1A2-4D5B-A60F-2F72B4CDC1CD}" type="slidenum">
              <a:rPr lang="en-US" smtClean="0"/>
              <a:t>‹#›</a:t>
            </a:fld>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809625"/>
          </a:xfrm>
          <a:prstGeom prst="rect">
            <a:avLst/>
          </a:prstGeom>
        </p:spPr>
      </p:pic>
      <p:sp>
        <p:nvSpPr>
          <p:cNvPr id="8" name="Title 7"/>
          <p:cNvSpPr>
            <a:spLocks noGrp="1"/>
          </p:cNvSpPr>
          <p:nvPr>
            <p:ph type="title"/>
          </p:nvPr>
        </p:nvSpPr>
        <p:spPr>
          <a:xfrm>
            <a:off x="0" y="138373"/>
            <a:ext cx="7886700" cy="389337"/>
          </a:xfrm>
          <a:prstGeom prst="rect">
            <a:avLst/>
          </a:prstGeom>
        </p:spPr>
        <p:txBody>
          <a:bodyPr>
            <a:noAutofit/>
          </a:bodyPr>
          <a:lstStyle>
            <a:lvl1pPr>
              <a:lnSpc>
                <a:spcPct val="100000"/>
              </a:lnSpc>
              <a:defRPr sz="2400" b="1">
                <a:solidFill>
                  <a:schemeClr val="bg1"/>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16" name="Text Placeholder 15"/>
          <p:cNvSpPr>
            <a:spLocks noGrp="1"/>
          </p:cNvSpPr>
          <p:nvPr>
            <p:ph type="body" sz="quarter" idx="14"/>
          </p:nvPr>
        </p:nvSpPr>
        <p:spPr>
          <a:xfrm>
            <a:off x="6807198" y="31538"/>
            <a:ext cx="2285023" cy="425958"/>
          </a:xfrm>
          <a:prstGeom prst="rect">
            <a:avLst/>
          </a:prstGeom>
        </p:spPr>
        <p:txBody>
          <a:bodyPr>
            <a:noAutofit/>
          </a:bodyPr>
          <a:lstStyle>
            <a:lvl1pPr marL="0" indent="0" algn="r">
              <a:lnSpc>
                <a:spcPct val="100000"/>
              </a:lnSpc>
              <a:spcBef>
                <a:spcPts val="0"/>
              </a:spcBef>
              <a:buNone/>
              <a:defRPr sz="1800" b="1">
                <a:solidFill>
                  <a:schemeClr val="bg1"/>
                </a:solidFill>
                <a:latin typeface="Arial" panose="020B0604020202020204" pitchFamily="34" charset="0"/>
                <a:cs typeface="Arial" panose="020B0604020202020204"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1831950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7_StoryLine Layout-Blank">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E07D4DE-AB62-49E8-B678-888D70F7BE59}" type="datetimeFigureOut">
              <a:rPr lang="en-US" smtClean="0"/>
              <a:t>12/16/2014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F1C08C-C1A2-4D5B-A60F-2F72B4CDC1CD}" type="slidenum">
              <a:rPr lang="en-US" smtClean="0"/>
              <a:t>‹#›</a:t>
            </a:fld>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809625"/>
          </a:xfrm>
          <a:prstGeom prst="rect">
            <a:avLst/>
          </a:prstGeom>
        </p:spPr>
      </p:pic>
      <p:sp>
        <p:nvSpPr>
          <p:cNvPr id="8" name="Title 7"/>
          <p:cNvSpPr>
            <a:spLocks noGrp="1"/>
          </p:cNvSpPr>
          <p:nvPr>
            <p:ph type="title"/>
          </p:nvPr>
        </p:nvSpPr>
        <p:spPr>
          <a:xfrm>
            <a:off x="0" y="138373"/>
            <a:ext cx="7886700" cy="389337"/>
          </a:xfrm>
          <a:prstGeom prst="rect">
            <a:avLst/>
          </a:prstGeom>
        </p:spPr>
        <p:txBody>
          <a:bodyPr>
            <a:noAutofit/>
          </a:bodyPr>
          <a:lstStyle>
            <a:lvl1pPr>
              <a:lnSpc>
                <a:spcPct val="100000"/>
              </a:lnSpc>
              <a:defRPr sz="2400" b="1">
                <a:solidFill>
                  <a:schemeClr val="bg1"/>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16" name="Text Placeholder 15"/>
          <p:cNvSpPr>
            <a:spLocks noGrp="1"/>
          </p:cNvSpPr>
          <p:nvPr>
            <p:ph type="body" sz="quarter" idx="14"/>
          </p:nvPr>
        </p:nvSpPr>
        <p:spPr>
          <a:xfrm>
            <a:off x="6807198" y="31538"/>
            <a:ext cx="2285023" cy="425958"/>
          </a:xfrm>
          <a:prstGeom prst="rect">
            <a:avLst/>
          </a:prstGeom>
        </p:spPr>
        <p:txBody>
          <a:bodyPr>
            <a:noAutofit/>
          </a:bodyPr>
          <a:lstStyle>
            <a:lvl1pPr marL="0" indent="0" algn="r">
              <a:lnSpc>
                <a:spcPct val="100000"/>
              </a:lnSpc>
              <a:spcBef>
                <a:spcPts val="0"/>
              </a:spcBef>
              <a:buNone/>
              <a:defRPr sz="1800" b="1">
                <a:solidFill>
                  <a:schemeClr val="bg1"/>
                </a:solidFill>
                <a:latin typeface="Arial" panose="020B0604020202020204" pitchFamily="34" charset="0"/>
                <a:cs typeface="Arial" panose="020B0604020202020204"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18319501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8_StoryLine Layout-Blank">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E07D4DE-AB62-49E8-B678-888D70F7BE59}" type="datetimeFigureOut">
              <a:rPr lang="en-US" smtClean="0"/>
              <a:t>12/16/2014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F1C08C-C1A2-4D5B-A60F-2F72B4CDC1CD}" type="slidenum">
              <a:rPr lang="en-US" smtClean="0"/>
              <a:t>‹#›</a:t>
            </a:fld>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809625"/>
          </a:xfrm>
          <a:prstGeom prst="rect">
            <a:avLst/>
          </a:prstGeom>
        </p:spPr>
      </p:pic>
      <p:sp>
        <p:nvSpPr>
          <p:cNvPr id="8" name="Title 7"/>
          <p:cNvSpPr>
            <a:spLocks noGrp="1"/>
          </p:cNvSpPr>
          <p:nvPr>
            <p:ph type="title"/>
          </p:nvPr>
        </p:nvSpPr>
        <p:spPr>
          <a:xfrm>
            <a:off x="0" y="138373"/>
            <a:ext cx="7886700" cy="389337"/>
          </a:xfrm>
          <a:prstGeom prst="rect">
            <a:avLst/>
          </a:prstGeom>
        </p:spPr>
        <p:txBody>
          <a:bodyPr>
            <a:noAutofit/>
          </a:bodyPr>
          <a:lstStyle>
            <a:lvl1pPr>
              <a:lnSpc>
                <a:spcPct val="100000"/>
              </a:lnSpc>
              <a:defRPr sz="2400" b="1">
                <a:solidFill>
                  <a:schemeClr val="bg1"/>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16" name="Text Placeholder 15"/>
          <p:cNvSpPr>
            <a:spLocks noGrp="1"/>
          </p:cNvSpPr>
          <p:nvPr>
            <p:ph type="body" sz="quarter" idx="14"/>
          </p:nvPr>
        </p:nvSpPr>
        <p:spPr>
          <a:xfrm>
            <a:off x="6807198" y="31538"/>
            <a:ext cx="2285023" cy="425958"/>
          </a:xfrm>
          <a:prstGeom prst="rect">
            <a:avLst/>
          </a:prstGeom>
        </p:spPr>
        <p:txBody>
          <a:bodyPr>
            <a:noAutofit/>
          </a:bodyPr>
          <a:lstStyle>
            <a:lvl1pPr marL="0" indent="0" algn="r">
              <a:lnSpc>
                <a:spcPct val="100000"/>
              </a:lnSpc>
              <a:spcBef>
                <a:spcPts val="0"/>
              </a:spcBef>
              <a:buNone/>
              <a:defRPr sz="1800" b="1">
                <a:solidFill>
                  <a:schemeClr val="bg1"/>
                </a:solidFill>
                <a:latin typeface="Arial" panose="020B0604020202020204" pitchFamily="34" charset="0"/>
                <a:cs typeface="Arial" panose="020B0604020202020204"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18319501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descr="bannerBackground.jpg"/>
          <p:cNvPicPr>
            <a:picLocks noChangeAspect="1"/>
          </p:cNvPicPr>
          <p:nvPr/>
        </p:nvPicPr>
        <p:blipFill>
          <a:blip r:embed="rId41">
            <a:extLst>
              <a:ext uri="{28A0092B-C50C-407E-A947-70E740481C1C}">
                <a14:useLocalDpi xmlns:a14="http://schemas.microsoft.com/office/drawing/2010/main" val="0"/>
              </a:ext>
            </a:extLst>
          </a:blip>
          <a:stretch>
            <a:fillRect/>
          </a:stretch>
        </p:blipFill>
        <p:spPr>
          <a:xfrm>
            <a:off x="0" y="0"/>
            <a:ext cx="9144000" cy="1079500"/>
          </a:xfrm>
          <a:prstGeom prst="rect">
            <a:avLst/>
          </a:prstGeom>
        </p:spPr>
      </p:pic>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07D4DE-AB62-49E8-B678-888D70F7BE59}" type="datetimeFigureOut">
              <a:rPr lang="en-US" smtClean="0"/>
              <a:t>12/16/2014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F1C08C-C1A2-4D5B-A60F-2F72B4CDC1CD}" type="slidenum">
              <a:rPr lang="en-US" smtClean="0"/>
              <a:t>‹#›</a:t>
            </a:fld>
            <a:endParaRPr lang="en-US"/>
          </a:p>
        </p:txBody>
      </p:sp>
      <p:sp>
        <p:nvSpPr>
          <p:cNvPr id="13" name="Title 1"/>
          <p:cNvSpPr txBox="1">
            <a:spLocks/>
          </p:cNvSpPr>
          <p:nvPr/>
        </p:nvSpPr>
        <p:spPr>
          <a:xfrm>
            <a:off x="7243402" y="250846"/>
            <a:ext cx="1666054" cy="389337"/>
          </a:xfrm>
          <a:prstGeom prst="rect">
            <a:avLst/>
          </a:prstGeom>
        </p:spPr>
        <p:txBody>
          <a:bodyPr vert="horz" lIns="91440" tIns="45720" rIns="91440" bIns="45720" rtlCol="0" anchor="ctr">
            <a:noAutofit/>
          </a:bodyPr>
          <a:lstStyle>
            <a:lvl1pPr algn="l" defTabSz="914400" rtl="0" eaLnBrk="1" latinLnBrk="0" hangingPunct="1">
              <a:lnSpc>
                <a:spcPct val="10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pPr algn="r"/>
            <a:r>
              <a:rPr lang="en-US" sz="1800" b="1" i="0" dirty="0" smtClean="0"/>
              <a:t>Open</a:t>
            </a:r>
            <a:r>
              <a:rPr lang="en-US" sz="1800" b="1" i="0" baseline="0" dirty="0" smtClean="0"/>
              <a:t> Math</a:t>
            </a:r>
          </a:p>
          <a:p>
            <a:pPr algn="r"/>
            <a:r>
              <a:rPr lang="en-US" sz="1800" b="1" i="0" baseline="0" dirty="0" smtClean="0"/>
              <a:t>Module 2</a:t>
            </a:r>
            <a:endParaRPr lang="en-US" sz="1800" b="1" i="0" dirty="0"/>
          </a:p>
        </p:txBody>
      </p:sp>
    </p:spTree>
    <p:extLst>
      <p:ext uri="{BB962C8B-B14F-4D97-AF65-F5344CB8AC3E}">
        <p14:creationId xmlns:p14="http://schemas.microsoft.com/office/powerpoint/2010/main" val="1540208654"/>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 id="2147483683" r:id="rId19"/>
    <p:sldLayoutId id="2147483684" r:id="rId20"/>
    <p:sldLayoutId id="2147483685" r:id="rId21"/>
    <p:sldLayoutId id="2147483686" r:id="rId22"/>
    <p:sldLayoutId id="2147483687" r:id="rId23"/>
    <p:sldLayoutId id="2147483688" r:id="rId24"/>
    <p:sldLayoutId id="2147483689" r:id="rId25"/>
    <p:sldLayoutId id="2147483690" r:id="rId26"/>
    <p:sldLayoutId id="2147483691" r:id="rId27"/>
    <p:sldLayoutId id="2147483692" r:id="rId28"/>
    <p:sldLayoutId id="2147483693" r:id="rId29"/>
    <p:sldLayoutId id="2147483694" r:id="rId30"/>
    <p:sldLayoutId id="2147483695" r:id="rId31"/>
    <p:sldLayoutId id="2147483696" r:id="rId32"/>
    <p:sldLayoutId id="2147483697" r:id="rId33"/>
    <p:sldLayoutId id="2147483698" r:id="rId34"/>
    <p:sldLayoutId id="2147483699" r:id="rId35"/>
    <p:sldLayoutId id="2147483700" r:id="rId36"/>
    <p:sldLayoutId id="2147483701" r:id="rId37"/>
    <p:sldLayoutId id="2147483702" r:id="rId38"/>
    <p:sldLayoutId id="2147483703" r:id="rId3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teal.ed.gov/tealguide/adultlearning"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teal.ed.gov/tealguide/adultlearning"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teal.ed.gov/tealguide/adultlearning"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teal.ed.gov/tealguide/adultlearning"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slide" Target="slide33.xml"/><Relationship Id="rId5" Type="http://schemas.openxmlformats.org/officeDocument/2006/relationships/slide" Target="slide32.xml"/><Relationship Id="rId4" Type="http://schemas.openxmlformats.org/officeDocument/2006/relationships/image" Target="../media/image7.jpeg"/></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www.flickr.com/photos/astrid/2583356797/in/photolist-4WhnYr-jgjbyi-7Bjx3X-2Ax8i-6dgXV-fFz5Km-58ftpq-kMTAA3-7CCdmo-9T53yA-Mcs7-kTC7D-5qGhKP-7eJ5t-AGcwh-cmeivY-dQt5Mh-7pfbR-i5EZMG-5c4i2C-b2HF3p-2Vmvx-iEWRnE-fMGsQ-nXBbT6-9tvbQp-oZWAS6-AFVRb-a3GUZg-fcV91m-5sSYzY-81yaU-bi7FYK-j2o9o-CHYY1-dxTvxn-e8BjBP-5CHt1-awjCBi-cXm6h-8fsSBD-f78S1N-BYAy-P2GG4-cBkKo9-28TMJ-bivTw4-iQHUZB-nrFAsu-3sVtRU/" TargetMode="External"/><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hyperlink" Target="http://creativecommons.org/licenses/by-nc-nd/2.0/"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microsoft.com/office/2007/relationships/hdphoto" Target="../media/hdphoto2.wdp"/></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microsoft.com/office/2007/relationships/hdphoto" Target="../media/hdphoto2.wdp"/></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microsoft.com/office/2007/relationships/hdphoto" Target="../media/hdphoto2.wdp"/></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microsoft.com/office/2007/relationships/hdphoto" Target="../media/hdphoto2.wdp"/></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microsoft.com/office/2007/relationships/hdphoto" Target="../media/hdphoto3.wdp"/></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microsoft.com/office/2007/relationships/hdphoto" Target="../media/hdphoto3.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microsoft.com/office/2007/relationships/hdphoto" Target="../media/hdphoto3.wdp"/></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hyperlink" Target="http://creativecommons.org/licenses/by/2.0/" TargetMode="External"/><Relationship Id="rId5" Type="http://schemas.openxmlformats.org/officeDocument/2006/relationships/hyperlink" Target="https://secure.flickr.com/photos/davidwiley/7754795758/in/set-72157631006713964/" TargetMode="Externa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http://creativecommons.org/licenses/by/2.0/" TargetMode="External"/><Relationship Id="rId5" Type="http://schemas.openxmlformats.org/officeDocument/2006/relationships/hyperlink" Target="https://secure.flickr.com/photos/davidwiley/7754795758/in/set-72157631006713964/" TargetMode="Externa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06783" y="1744819"/>
            <a:ext cx="8180017" cy="121920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dirty="0" smtClean="0">
                <a:latin typeface="+mn-lt"/>
                <a:cs typeface="Perpetua"/>
              </a:rPr>
              <a:t>Module 2:</a:t>
            </a:r>
            <a:br>
              <a:rPr lang="en-US" sz="3200" dirty="0" smtClean="0">
                <a:latin typeface="+mn-lt"/>
                <a:cs typeface="Perpetua"/>
              </a:rPr>
            </a:br>
            <a:r>
              <a:rPr lang="en-US" sz="3200" dirty="0" smtClean="0">
                <a:latin typeface="+mn-lt"/>
                <a:cs typeface="Perpetua"/>
              </a:rPr>
              <a:t>Introduction to Using OER for Math Instruction </a:t>
            </a:r>
            <a:endParaRPr lang="en-US" sz="3200" dirty="0">
              <a:latin typeface="+mn-lt"/>
              <a:cs typeface="Perpetua"/>
            </a:endParaRPr>
          </a:p>
        </p:txBody>
      </p:sp>
      <p:sp>
        <p:nvSpPr>
          <p:cNvPr id="6" name="Subtitle 2"/>
          <p:cNvSpPr txBox="1">
            <a:spLocks/>
          </p:cNvSpPr>
          <p:nvPr/>
        </p:nvSpPr>
        <p:spPr>
          <a:xfrm>
            <a:off x="506783" y="3352800"/>
            <a:ext cx="6461760" cy="2057400"/>
          </a:xfrm>
          <a:prstGeom prst="rect">
            <a:avLst/>
          </a:prstGeom>
        </p:spPr>
        <p:txBody>
          <a:bodyPr vert="horz" lIns="91440" tIns="45720" rIns="91440" bIns="45720" rtlCol="0" anchor="t">
            <a:normAutofit/>
          </a:bodyPr>
          <a:lstStyle>
            <a:lvl1pPr marL="0" indent="0" algn="l" defTabSz="914400" rtl="0" eaLnBrk="1" latinLnBrk="0" hangingPunct="1">
              <a:spcBef>
                <a:spcPct val="20000"/>
              </a:spcBef>
              <a:buClr>
                <a:schemeClr val="accent1"/>
              </a:buClr>
              <a:buFont typeface="Arial" pitchFamily="34" charset="0"/>
              <a:buNone/>
              <a:defRPr sz="2000" kern="1200">
                <a:solidFill>
                  <a:schemeClr val="tx1">
                    <a:tint val="75000"/>
                  </a:schemeClr>
                </a:solidFill>
                <a:latin typeface="+mn-lt"/>
                <a:ea typeface="+mn-ea"/>
                <a:cs typeface="+mn-cs"/>
              </a:defRPr>
            </a:lvl1pPr>
            <a:lvl2pPr marL="457200" indent="0" algn="ctr" defTabSz="914400" rtl="0" eaLnBrk="1" latinLnBrk="0" hangingPunct="1">
              <a:spcBef>
                <a:spcPct val="20000"/>
              </a:spcBef>
              <a:buClr>
                <a:schemeClr val="accent2"/>
              </a:buClr>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5"/>
              </a:buClr>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4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4"/>
              </a:buClr>
              <a:buFont typeface="Arial" pitchFamily="34" charset="0"/>
              <a:buNone/>
              <a:defRPr sz="1400" kern="1200">
                <a:solidFill>
                  <a:schemeClr val="tx1">
                    <a:tint val="75000"/>
                  </a:schemeClr>
                </a:solidFill>
                <a:latin typeface="+mn-lt"/>
                <a:ea typeface="+mn-ea"/>
                <a:cs typeface="+mn-cs"/>
              </a:defRPr>
            </a:lvl9pPr>
          </a:lstStyle>
          <a:p>
            <a:r>
              <a:rPr lang="en-US" sz="2400" b="1" dirty="0">
                <a:solidFill>
                  <a:schemeClr val="accent5">
                    <a:lumMod val="50000"/>
                  </a:schemeClr>
                </a:solidFill>
              </a:rPr>
              <a:t>Transforming Teaching, Learning, and Sharing</a:t>
            </a:r>
          </a:p>
        </p:txBody>
      </p:sp>
      <p:sp>
        <p:nvSpPr>
          <p:cNvPr id="2" name="Title 1"/>
          <p:cNvSpPr>
            <a:spLocks noGrp="1"/>
          </p:cNvSpPr>
          <p:nvPr>
            <p:ph type="title"/>
          </p:nvPr>
        </p:nvSpPr>
        <p:spPr/>
        <p:txBody>
          <a:bodyPr/>
          <a:lstStyle/>
          <a:p>
            <a:r>
              <a:rPr lang="en-US" dirty="0" smtClean="0"/>
              <a:t>1.0 Introduction</a:t>
            </a:r>
            <a:endParaRPr lang="en-US" dirty="0"/>
          </a:p>
        </p:txBody>
      </p:sp>
    </p:spTree>
    <p:extLst>
      <p:ext uri="{BB962C8B-B14F-4D97-AF65-F5344CB8AC3E}">
        <p14:creationId xmlns:p14="http://schemas.microsoft.com/office/powerpoint/2010/main" val="19591233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Group 47"/>
          <p:cNvGrpSpPr/>
          <p:nvPr/>
        </p:nvGrpSpPr>
        <p:grpSpPr>
          <a:xfrm>
            <a:off x="6192346" y="3156380"/>
            <a:ext cx="1658938" cy="1819275"/>
            <a:chOff x="1555750" y="2708275"/>
            <a:chExt cx="1658938" cy="1819275"/>
          </a:xfrm>
        </p:grpSpPr>
        <p:sp>
          <p:nvSpPr>
            <p:cNvPr id="7" name="AutoShape 5"/>
            <p:cNvSpPr>
              <a:spLocks noChangeAspect="1" noChangeArrowheads="1" noTextEdit="1"/>
            </p:cNvSpPr>
            <p:nvPr/>
          </p:nvSpPr>
          <p:spPr bwMode="auto">
            <a:xfrm>
              <a:off x="1555750" y="2708275"/>
              <a:ext cx="1658938"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7"/>
            <p:cNvSpPr>
              <a:spLocks/>
            </p:cNvSpPr>
            <p:nvPr/>
          </p:nvSpPr>
          <p:spPr bwMode="auto">
            <a:xfrm>
              <a:off x="1557338" y="2711450"/>
              <a:ext cx="1579563" cy="1798638"/>
            </a:xfrm>
            <a:custGeom>
              <a:avLst/>
              <a:gdLst>
                <a:gd name="T0" fmla="*/ 1382 w 1991"/>
                <a:gd name="T1" fmla="*/ 42 h 2267"/>
                <a:gd name="T2" fmla="*/ 1374 w 1991"/>
                <a:gd name="T3" fmla="*/ 29 h 2267"/>
                <a:gd name="T4" fmla="*/ 1365 w 1991"/>
                <a:gd name="T5" fmla="*/ 18 h 2267"/>
                <a:gd name="T6" fmla="*/ 1352 w 1991"/>
                <a:gd name="T7" fmla="*/ 9 h 2267"/>
                <a:gd name="T8" fmla="*/ 1337 w 1991"/>
                <a:gd name="T9" fmla="*/ 3 h 2267"/>
                <a:gd name="T10" fmla="*/ 1322 w 1991"/>
                <a:gd name="T11" fmla="*/ 0 h 2267"/>
                <a:gd name="T12" fmla="*/ 1307 w 1991"/>
                <a:gd name="T13" fmla="*/ 2 h 2267"/>
                <a:gd name="T14" fmla="*/ 1292 w 1991"/>
                <a:gd name="T15" fmla="*/ 6 h 2267"/>
                <a:gd name="T16" fmla="*/ 1279 w 1991"/>
                <a:gd name="T17" fmla="*/ 13 h 2267"/>
                <a:gd name="T18" fmla="*/ 1273 w 1991"/>
                <a:gd name="T19" fmla="*/ 17 h 2267"/>
                <a:gd name="T20" fmla="*/ 1256 w 1991"/>
                <a:gd name="T21" fmla="*/ 28 h 2267"/>
                <a:gd name="T22" fmla="*/ 1229 w 1991"/>
                <a:gd name="T23" fmla="*/ 48 h 2267"/>
                <a:gd name="T24" fmla="*/ 1193 w 1991"/>
                <a:gd name="T25" fmla="*/ 72 h 2267"/>
                <a:gd name="T26" fmla="*/ 635 w 1991"/>
                <a:gd name="T27" fmla="*/ 74 h 2267"/>
                <a:gd name="T28" fmla="*/ 624 w 1991"/>
                <a:gd name="T29" fmla="*/ 56 h 2267"/>
                <a:gd name="T30" fmla="*/ 610 w 1991"/>
                <a:gd name="T31" fmla="*/ 43 h 2267"/>
                <a:gd name="T32" fmla="*/ 597 w 1991"/>
                <a:gd name="T33" fmla="*/ 37 h 2267"/>
                <a:gd name="T34" fmla="*/ 585 w 1991"/>
                <a:gd name="T35" fmla="*/ 34 h 2267"/>
                <a:gd name="T36" fmla="*/ 571 w 1991"/>
                <a:gd name="T37" fmla="*/ 33 h 2267"/>
                <a:gd name="T38" fmla="*/ 556 w 1991"/>
                <a:gd name="T39" fmla="*/ 34 h 2267"/>
                <a:gd name="T40" fmla="*/ 542 w 1991"/>
                <a:gd name="T41" fmla="*/ 40 h 2267"/>
                <a:gd name="T42" fmla="*/ 529 w 1991"/>
                <a:gd name="T43" fmla="*/ 44 h 2267"/>
                <a:gd name="T44" fmla="*/ 14 w 1991"/>
                <a:gd name="T45" fmla="*/ 705 h 2267"/>
                <a:gd name="T46" fmla="*/ 14 w 1991"/>
                <a:gd name="T47" fmla="*/ 705 h 2267"/>
                <a:gd name="T48" fmla="*/ 14 w 1991"/>
                <a:gd name="T49" fmla="*/ 706 h 2267"/>
                <a:gd name="T50" fmla="*/ 4 w 1991"/>
                <a:gd name="T51" fmla="*/ 724 h 2267"/>
                <a:gd name="T52" fmla="*/ 0 w 1991"/>
                <a:gd name="T53" fmla="*/ 746 h 2267"/>
                <a:gd name="T54" fmla="*/ 0 w 1991"/>
                <a:gd name="T55" fmla="*/ 749 h 2267"/>
                <a:gd name="T56" fmla="*/ 0 w 1991"/>
                <a:gd name="T57" fmla="*/ 754 h 2267"/>
                <a:gd name="T58" fmla="*/ 0 w 1991"/>
                <a:gd name="T59" fmla="*/ 754 h 2267"/>
                <a:gd name="T60" fmla="*/ 0 w 1991"/>
                <a:gd name="T61" fmla="*/ 755 h 2267"/>
                <a:gd name="T62" fmla="*/ 0 w 1991"/>
                <a:gd name="T63" fmla="*/ 755 h 2267"/>
                <a:gd name="T64" fmla="*/ 0 w 1991"/>
                <a:gd name="T65" fmla="*/ 756 h 2267"/>
                <a:gd name="T66" fmla="*/ 8 w 1991"/>
                <a:gd name="T67" fmla="*/ 790 h 2267"/>
                <a:gd name="T68" fmla="*/ 24 w 1991"/>
                <a:gd name="T69" fmla="*/ 819 h 2267"/>
                <a:gd name="T70" fmla="*/ 625 w 1991"/>
                <a:gd name="T71" fmla="*/ 2184 h 2267"/>
                <a:gd name="T72" fmla="*/ 653 w 1991"/>
                <a:gd name="T73" fmla="*/ 2220 h 2267"/>
                <a:gd name="T74" fmla="*/ 683 w 1991"/>
                <a:gd name="T75" fmla="*/ 2244 h 2267"/>
                <a:gd name="T76" fmla="*/ 710 w 1991"/>
                <a:gd name="T77" fmla="*/ 2258 h 2267"/>
                <a:gd name="T78" fmla="*/ 740 w 1991"/>
                <a:gd name="T79" fmla="*/ 2265 h 2267"/>
                <a:gd name="T80" fmla="*/ 778 w 1991"/>
                <a:gd name="T81" fmla="*/ 2267 h 2267"/>
                <a:gd name="T82" fmla="*/ 816 w 1991"/>
                <a:gd name="T83" fmla="*/ 2261 h 2267"/>
                <a:gd name="T84" fmla="*/ 851 w 1991"/>
                <a:gd name="T85" fmla="*/ 2251 h 2267"/>
                <a:gd name="T86" fmla="*/ 883 w 1991"/>
                <a:gd name="T87" fmla="*/ 2238 h 2267"/>
                <a:gd name="T88" fmla="*/ 912 w 1991"/>
                <a:gd name="T89" fmla="*/ 2223 h 2267"/>
                <a:gd name="T90" fmla="*/ 934 w 1991"/>
                <a:gd name="T91" fmla="*/ 2209 h 2267"/>
                <a:gd name="T92" fmla="*/ 950 w 1991"/>
                <a:gd name="T93" fmla="*/ 2198 h 2267"/>
                <a:gd name="T94" fmla="*/ 1961 w 1991"/>
                <a:gd name="T95" fmla="*/ 1502 h 2267"/>
                <a:gd name="T96" fmla="*/ 1978 w 1991"/>
                <a:gd name="T97" fmla="*/ 1485 h 2267"/>
                <a:gd name="T98" fmla="*/ 1989 w 1991"/>
                <a:gd name="T99" fmla="*/ 1463 h 2267"/>
                <a:gd name="T100" fmla="*/ 1991 w 1991"/>
                <a:gd name="T101" fmla="*/ 1440 h 2267"/>
                <a:gd name="T102" fmla="*/ 1985 w 1991"/>
                <a:gd name="T103" fmla="*/ 1417 h 2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91" h="2267">
                  <a:moveTo>
                    <a:pt x="1985" y="1417"/>
                  </a:moveTo>
                  <a:lnTo>
                    <a:pt x="1382" y="42"/>
                  </a:lnTo>
                  <a:lnTo>
                    <a:pt x="1379" y="35"/>
                  </a:lnTo>
                  <a:lnTo>
                    <a:pt x="1374" y="29"/>
                  </a:lnTo>
                  <a:lnTo>
                    <a:pt x="1370" y="24"/>
                  </a:lnTo>
                  <a:lnTo>
                    <a:pt x="1365" y="18"/>
                  </a:lnTo>
                  <a:lnTo>
                    <a:pt x="1358" y="13"/>
                  </a:lnTo>
                  <a:lnTo>
                    <a:pt x="1352" y="9"/>
                  </a:lnTo>
                  <a:lnTo>
                    <a:pt x="1345" y="5"/>
                  </a:lnTo>
                  <a:lnTo>
                    <a:pt x="1337" y="3"/>
                  </a:lnTo>
                  <a:lnTo>
                    <a:pt x="1330" y="2"/>
                  </a:lnTo>
                  <a:lnTo>
                    <a:pt x="1322" y="0"/>
                  </a:lnTo>
                  <a:lnTo>
                    <a:pt x="1314" y="0"/>
                  </a:lnTo>
                  <a:lnTo>
                    <a:pt x="1307" y="2"/>
                  </a:lnTo>
                  <a:lnTo>
                    <a:pt x="1299" y="3"/>
                  </a:lnTo>
                  <a:lnTo>
                    <a:pt x="1292" y="6"/>
                  </a:lnTo>
                  <a:lnTo>
                    <a:pt x="1286" y="10"/>
                  </a:lnTo>
                  <a:lnTo>
                    <a:pt x="1279" y="13"/>
                  </a:lnTo>
                  <a:lnTo>
                    <a:pt x="1277" y="14"/>
                  </a:lnTo>
                  <a:lnTo>
                    <a:pt x="1273" y="17"/>
                  </a:lnTo>
                  <a:lnTo>
                    <a:pt x="1266" y="22"/>
                  </a:lnTo>
                  <a:lnTo>
                    <a:pt x="1256" y="28"/>
                  </a:lnTo>
                  <a:lnTo>
                    <a:pt x="1244" y="37"/>
                  </a:lnTo>
                  <a:lnTo>
                    <a:pt x="1229" y="48"/>
                  </a:lnTo>
                  <a:lnTo>
                    <a:pt x="1212" y="59"/>
                  </a:lnTo>
                  <a:lnTo>
                    <a:pt x="1193" y="72"/>
                  </a:lnTo>
                  <a:lnTo>
                    <a:pt x="640" y="85"/>
                  </a:lnTo>
                  <a:lnTo>
                    <a:pt x="635" y="74"/>
                  </a:lnTo>
                  <a:lnTo>
                    <a:pt x="631" y="64"/>
                  </a:lnTo>
                  <a:lnTo>
                    <a:pt x="624" y="56"/>
                  </a:lnTo>
                  <a:lnTo>
                    <a:pt x="616" y="48"/>
                  </a:lnTo>
                  <a:lnTo>
                    <a:pt x="610" y="43"/>
                  </a:lnTo>
                  <a:lnTo>
                    <a:pt x="604" y="40"/>
                  </a:lnTo>
                  <a:lnTo>
                    <a:pt x="597" y="37"/>
                  </a:lnTo>
                  <a:lnTo>
                    <a:pt x="592" y="35"/>
                  </a:lnTo>
                  <a:lnTo>
                    <a:pt x="585" y="34"/>
                  </a:lnTo>
                  <a:lnTo>
                    <a:pt x="578" y="33"/>
                  </a:lnTo>
                  <a:lnTo>
                    <a:pt x="571" y="33"/>
                  </a:lnTo>
                  <a:lnTo>
                    <a:pt x="564" y="33"/>
                  </a:lnTo>
                  <a:lnTo>
                    <a:pt x="556" y="34"/>
                  </a:lnTo>
                  <a:lnTo>
                    <a:pt x="549" y="36"/>
                  </a:lnTo>
                  <a:lnTo>
                    <a:pt x="542" y="40"/>
                  </a:lnTo>
                  <a:lnTo>
                    <a:pt x="535" y="44"/>
                  </a:lnTo>
                  <a:lnTo>
                    <a:pt x="529" y="44"/>
                  </a:lnTo>
                  <a:lnTo>
                    <a:pt x="14" y="705"/>
                  </a:lnTo>
                  <a:lnTo>
                    <a:pt x="14" y="705"/>
                  </a:lnTo>
                  <a:lnTo>
                    <a:pt x="14" y="705"/>
                  </a:lnTo>
                  <a:lnTo>
                    <a:pt x="14" y="705"/>
                  </a:lnTo>
                  <a:lnTo>
                    <a:pt x="14" y="706"/>
                  </a:lnTo>
                  <a:lnTo>
                    <a:pt x="14" y="706"/>
                  </a:lnTo>
                  <a:lnTo>
                    <a:pt x="8" y="715"/>
                  </a:lnTo>
                  <a:lnTo>
                    <a:pt x="4" y="724"/>
                  </a:lnTo>
                  <a:lnTo>
                    <a:pt x="1" y="734"/>
                  </a:lnTo>
                  <a:lnTo>
                    <a:pt x="0" y="746"/>
                  </a:lnTo>
                  <a:lnTo>
                    <a:pt x="0" y="748"/>
                  </a:lnTo>
                  <a:lnTo>
                    <a:pt x="0" y="749"/>
                  </a:lnTo>
                  <a:lnTo>
                    <a:pt x="0" y="752"/>
                  </a:lnTo>
                  <a:lnTo>
                    <a:pt x="0" y="754"/>
                  </a:lnTo>
                  <a:lnTo>
                    <a:pt x="0" y="754"/>
                  </a:lnTo>
                  <a:lnTo>
                    <a:pt x="0" y="754"/>
                  </a:lnTo>
                  <a:lnTo>
                    <a:pt x="0" y="755"/>
                  </a:lnTo>
                  <a:lnTo>
                    <a:pt x="0" y="755"/>
                  </a:lnTo>
                  <a:lnTo>
                    <a:pt x="0" y="755"/>
                  </a:lnTo>
                  <a:lnTo>
                    <a:pt x="0" y="755"/>
                  </a:lnTo>
                  <a:lnTo>
                    <a:pt x="0" y="755"/>
                  </a:lnTo>
                  <a:lnTo>
                    <a:pt x="0" y="756"/>
                  </a:lnTo>
                  <a:lnTo>
                    <a:pt x="2" y="774"/>
                  </a:lnTo>
                  <a:lnTo>
                    <a:pt x="8" y="790"/>
                  </a:lnTo>
                  <a:lnTo>
                    <a:pt x="15" y="805"/>
                  </a:lnTo>
                  <a:lnTo>
                    <a:pt x="24" y="819"/>
                  </a:lnTo>
                  <a:lnTo>
                    <a:pt x="613" y="2160"/>
                  </a:lnTo>
                  <a:lnTo>
                    <a:pt x="625" y="2184"/>
                  </a:lnTo>
                  <a:lnTo>
                    <a:pt x="638" y="2204"/>
                  </a:lnTo>
                  <a:lnTo>
                    <a:pt x="653" y="2220"/>
                  </a:lnTo>
                  <a:lnTo>
                    <a:pt x="668" y="2234"/>
                  </a:lnTo>
                  <a:lnTo>
                    <a:pt x="683" y="2244"/>
                  </a:lnTo>
                  <a:lnTo>
                    <a:pt x="696" y="2252"/>
                  </a:lnTo>
                  <a:lnTo>
                    <a:pt x="710" y="2258"/>
                  </a:lnTo>
                  <a:lnTo>
                    <a:pt x="722" y="2261"/>
                  </a:lnTo>
                  <a:lnTo>
                    <a:pt x="740" y="2265"/>
                  </a:lnTo>
                  <a:lnTo>
                    <a:pt x="760" y="2267"/>
                  </a:lnTo>
                  <a:lnTo>
                    <a:pt x="778" y="2267"/>
                  </a:lnTo>
                  <a:lnTo>
                    <a:pt x="798" y="2265"/>
                  </a:lnTo>
                  <a:lnTo>
                    <a:pt x="816" y="2261"/>
                  </a:lnTo>
                  <a:lnTo>
                    <a:pt x="834" y="2257"/>
                  </a:lnTo>
                  <a:lnTo>
                    <a:pt x="851" y="2251"/>
                  </a:lnTo>
                  <a:lnTo>
                    <a:pt x="868" y="2245"/>
                  </a:lnTo>
                  <a:lnTo>
                    <a:pt x="883" y="2238"/>
                  </a:lnTo>
                  <a:lnTo>
                    <a:pt x="898" y="2230"/>
                  </a:lnTo>
                  <a:lnTo>
                    <a:pt x="912" y="2223"/>
                  </a:lnTo>
                  <a:lnTo>
                    <a:pt x="924" y="2216"/>
                  </a:lnTo>
                  <a:lnTo>
                    <a:pt x="934" y="2209"/>
                  </a:lnTo>
                  <a:lnTo>
                    <a:pt x="943" y="2204"/>
                  </a:lnTo>
                  <a:lnTo>
                    <a:pt x="950" y="2198"/>
                  </a:lnTo>
                  <a:lnTo>
                    <a:pt x="956" y="2195"/>
                  </a:lnTo>
                  <a:lnTo>
                    <a:pt x="1961" y="1502"/>
                  </a:lnTo>
                  <a:lnTo>
                    <a:pt x="1970" y="1494"/>
                  </a:lnTo>
                  <a:lnTo>
                    <a:pt x="1978" y="1485"/>
                  </a:lnTo>
                  <a:lnTo>
                    <a:pt x="1984" y="1474"/>
                  </a:lnTo>
                  <a:lnTo>
                    <a:pt x="1989" y="1463"/>
                  </a:lnTo>
                  <a:lnTo>
                    <a:pt x="1991" y="1451"/>
                  </a:lnTo>
                  <a:lnTo>
                    <a:pt x="1991" y="1440"/>
                  </a:lnTo>
                  <a:lnTo>
                    <a:pt x="1990" y="1428"/>
                  </a:lnTo>
                  <a:lnTo>
                    <a:pt x="1985" y="1417"/>
                  </a:lnTo>
                  <a:close/>
                </a:path>
              </a:pathLst>
            </a:custGeom>
            <a:solidFill>
              <a:srgbClr val="93D3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8"/>
            <p:cNvSpPr>
              <a:spLocks/>
            </p:cNvSpPr>
            <p:nvPr/>
          </p:nvSpPr>
          <p:spPr bwMode="auto">
            <a:xfrm>
              <a:off x="1620838" y="2798763"/>
              <a:ext cx="925513" cy="614363"/>
            </a:xfrm>
            <a:custGeom>
              <a:avLst/>
              <a:gdLst>
                <a:gd name="T0" fmla="*/ 496 w 1166"/>
                <a:gd name="T1" fmla="*/ 15 h 774"/>
                <a:gd name="T2" fmla="*/ 1147 w 1166"/>
                <a:gd name="T3" fmla="*/ 0 h 774"/>
                <a:gd name="T4" fmla="*/ 1166 w 1166"/>
                <a:gd name="T5" fmla="*/ 280 h 774"/>
                <a:gd name="T6" fmla="*/ 456 w 1166"/>
                <a:gd name="T7" fmla="*/ 765 h 774"/>
                <a:gd name="T8" fmla="*/ 96 w 1166"/>
                <a:gd name="T9" fmla="*/ 774 h 774"/>
                <a:gd name="T10" fmla="*/ 0 w 1166"/>
                <a:gd name="T11" fmla="*/ 650 h 774"/>
                <a:gd name="T12" fmla="*/ 44 w 1166"/>
                <a:gd name="T13" fmla="*/ 568 h 774"/>
                <a:gd name="T14" fmla="*/ 496 w 1166"/>
                <a:gd name="T15" fmla="*/ 15 h 7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6" h="774">
                  <a:moveTo>
                    <a:pt x="496" y="15"/>
                  </a:moveTo>
                  <a:lnTo>
                    <a:pt x="1147" y="0"/>
                  </a:lnTo>
                  <a:lnTo>
                    <a:pt x="1166" y="280"/>
                  </a:lnTo>
                  <a:lnTo>
                    <a:pt x="456" y="765"/>
                  </a:lnTo>
                  <a:lnTo>
                    <a:pt x="96" y="774"/>
                  </a:lnTo>
                  <a:lnTo>
                    <a:pt x="0" y="650"/>
                  </a:lnTo>
                  <a:lnTo>
                    <a:pt x="44" y="568"/>
                  </a:lnTo>
                  <a:lnTo>
                    <a:pt x="496"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9"/>
            <p:cNvSpPr>
              <a:spLocks/>
            </p:cNvSpPr>
            <p:nvPr/>
          </p:nvSpPr>
          <p:spPr bwMode="auto">
            <a:xfrm>
              <a:off x="1757363" y="2794000"/>
              <a:ext cx="685800" cy="515938"/>
            </a:xfrm>
            <a:custGeom>
              <a:avLst/>
              <a:gdLst>
                <a:gd name="T0" fmla="*/ 863 w 863"/>
                <a:gd name="T1" fmla="*/ 0 h 650"/>
                <a:gd name="T2" fmla="*/ 791 w 863"/>
                <a:gd name="T3" fmla="*/ 2 h 650"/>
                <a:gd name="T4" fmla="*/ 0 w 863"/>
                <a:gd name="T5" fmla="*/ 650 h 650"/>
                <a:gd name="T6" fmla="*/ 863 w 863"/>
                <a:gd name="T7" fmla="*/ 0 h 650"/>
              </a:gdLst>
              <a:ahLst/>
              <a:cxnLst>
                <a:cxn ang="0">
                  <a:pos x="T0" y="T1"/>
                </a:cxn>
                <a:cxn ang="0">
                  <a:pos x="T2" y="T3"/>
                </a:cxn>
                <a:cxn ang="0">
                  <a:pos x="T4" y="T5"/>
                </a:cxn>
                <a:cxn ang="0">
                  <a:pos x="T6" y="T7"/>
                </a:cxn>
              </a:cxnLst>
              <a:rect l="0" t="0" r="r" b="b"/>
              <a:pathLst>
                <a:path w="863" h="650">
                  <a:moveTo>
                    <a:pt x="863" y="0"/>
                  </a:moveTo>
                  <a:lnTo>
                    <a:pt x="791" y="2"/>
                  </a:lnTo>
                  <a:lnTo>
                    <a:pt x="0" y="650"/>
                  </a:lnTo>
                  <a:lnTo>
                    <a:pt x="863" y="0"/>
                  </a:lnTo>
                  <a:close/>
                </a:path>
              </a:pathLst>
            </a:custGeom>
            <a:solidFill>
              <a:srgbClr val="93D3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0"/>
            <p:cNvSpPr>
              <a:spLocks/>
            </p:cNvSpPr>
            <p:nvPr/>
          </p:nvSpPr>
          <p:spPr bwMode="auto">
            <a:xfrm>
              <a:off x="1724025" y="2797175"/>
              <a:ext cx="596900" cy="514350"/>
            </a:xfrm>
            <a:custGeom>
              <a:avLst/>
              <a:gdLst>
                <a:gd name="T0" fmla="*/ 752 w 752"/>
                <a:gd name="T1" fmla="*/ 0 h 649"/>
                <a:gd name="T2" fmla="*/ 699 w 752"/>
                <a:gd name="T3" fmla="*/ 2 h 649"/>
                <a:gd name="T4" fmla="*/ 0 w 752"/>
                <a:gd name="T5" fmla="*/ 649 h 649"/>
                <a:gd name="T6" fmla="*/ 752 w 752"/>
                <a:gd name="T7" fmla="*/ 0 h 649"/>
              </a:gdLst>
              <a:ahLst/>
              <a:cxnLst>
                <a:cxn ang="0">
                  <a:pos x="T0" y="T1"/>
                </a:cxn>
                <a:cxn ang="0">
                  <a:pos x="T2" y="T3"/>
                </a:cxn>
                <a:cxn ang="0">
                  <a:pos x="T4" y="T5"/>
                </a:cxn>
                <a:cxn ang="0">
                  <a:pos x="T6" y="T7"/>
                </a:cxn>
              </a:cxnLst>
              <a:rect l="0" t="0" r="r" b="b"/>
              <a:pathLst>
                <a:path w="752" h="649">
                  <a:moveTo>
                    <a:pt x="752" y="0"/>
                  </a:moveTo>
                  <a:lnTo>
                    <a:pt x="699" y="2"/>
                  </a:lnTo>
                  <a:lnTo>
                    <a:pt x="0" y="649"/>
                  </a:lnTo>
                  <a:lnTo>
                    <a:pt x="752" y="0"/>
                  </a:lnTo>
                  <a:close/>
                </a:path>
              </a:pathLst>
            </a:custGeom>
            <a:solidFill>
              <a:srgbClr val="93D3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1"/>
            <p:cNvSpPr>
              <a:spLocks/>
            </p:cNvSpPr>
            <p:nvPr/>
          </p:nvSpPr>
          <p:spPr bwMode="auto">
            <a:xfrm>
              <a:off x="1689100" y="2800350"/>
              <a:ext cx="520700" cy="514350"/>
            </a:xfrm>
            <a:custGeom>
              <a:avLst/>
              <a:gdLst>
                <a:gd name="T0" fmla="*/ 656 w 656"/>
                <a:gd name="T1" fmla="*/ 0 h 648"/>
                <a:gd name="T2" fmla="*/ 617 w 656"/>
                <a:gd name="T3" fmla="*/ 2 h 648"/>
                <a:gd name="T4" fmla="*/ 0 w 656"/>
                <a:gd name="T5" fmla="*/ 648 h 648"/>
                <a:gd name="T6" fmla="*/ 656 w 656"/>
                <a:gd name="T7" fmla="*/ 0 h 648"/>
              </a:gdLst>
              <a:ahLst/>
              <a:cxnLst>
                <a:cxn ang="0">
                  <a:pos x="T0" y="T1"/>
                </a:cxn>
                <a:cxn ang="0">
                  <a:pos x="T2" y="T3"/>
                </a:cxn>
                <a:cxn ang="0">
                  <a:pos x="T4" y="T5"/>
                </a:cxn>
                <a:cxn ang="0">
                  <a:pos x="T6" y="T7"/>
                </a:cxn>
              </a:cxnLst>
              <a:rect l="0" t="0" r="r" b="b"/>
              <a:pathLst>
                <a:path w="656" h="648">
                  <a:moveTo>
                    <a:pt x="656" y="0"/>
                  </a:moveTo>
                  <a:lnTo>
                    <a:pt x="617" y="2"/>
                  </a:lnTo>
                  <a:lnTo>
                    <a:pt x="0" y="648"/>
                  </a:lnTo>
                  <a:lnTo>
                    <a:pt x="656" y="0"/>
                  </a:lnTo>
                  <a:close/>
                </a:path>
              </a:pathLst>
            </a:custGeom>
            <a:solidFill>
              <a:srgbClr val="93D3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2"/>
            <p:cNvSpPr>
              <a:spLocks/>
            </p:cNvSpPr>
            <p:nvPr/>
          </p:nvSpPr>
          <p:spPr bwMode="auto">
            <a:xfrm>
              <a:off x="1655763" y="2803525"/>
              <a:ext cx="454025" cy="514350"/>
            </a:xfrm>
            <a:custGeom>
              <a:avLst/>
              <a:gdLst>
                <a:gd name="T0" fmla="*/ 571 w 571"/>
                <a:gd name="T1" fmla="*/ 0 h 646"/>
                <a:gd name="T2" fmla="*/ 541 w 571"/>
                <a:gd name="T3" fmla="*/ 1 h 646"/>
                <a:gd name="T4" fmla="*/ 0 w 571"/>
                <a:gd name="T5" fmla="*/ 646 h 646"/>
                <a:gd name="T6" fmla="*/ 571 w 571"/>
                <a:gd name="T7" fmla="*/ 0 h 646"/>
              </a:gdLst>
              <a:ahLst/>
              <a:cxnLst>
                <a:cxn ang="0">
                  <a:pos x="T0" y="T1"/>
                </a:cxn>
                <a:cxn ang="0">
                  <a:pos x="T2" y="T3"/>
                </a:cxn>
                <a:cxn ang="0">
                  <a:pos x="T4" y="T5"/>
                </a:cxn>
                <a:cxn ang="0">
                  <a:pos x="T6" y="T7"/>
                </a:cxn>
              </a:cxnLst>
              <a:rect l="0" t="0" r="r" b="b"/>
              <a:pathLst>
                <a:path w="571" h="646">
                  <a:moveTo>
                    <a:pt x="571" y="0"/>
                  </a:moveTo>
                  <a:lnTo>
                    <a:pt x="541" y="1"/>
                  </a:lnTo>
                  <a:lnTo>
                    <a:pt x="0" y="646"/>
                  </a:lnTo>
                  <a:lnTo>
                    <a:pt x="571" y="0"/>
                  </a:lnTo>
                  <a:close/>
                </a:path>
              </a:pathLst>
            </a:custGeom>
            <a:solidFill>
              <a:srgbClr val="93D3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3"/>
            <p:cNvSpPr>
              <a:spLocks/>
            </p:cNvSpPr>
            <p:nvPr/>
          </p:nvSpPr>
          <p:spPr bwMode="auto">
            <a:xfrm>
              <a:off x="1587500" y="2743200"/>
              <a:ext cx="1517650" cy="1735138"/>
            </a:xfrm>
            <a:custGeom>
              <a:avLst/>
              <a:gdLst>
                <a:gd name="T0" fmla="*/ 1306 w 1913"/>
                <a:gd name="T1" fmla="*/ 17 h 2186"/>
                <a:gd name="T2" fmla="*/ 1300 w 1913"/>
                <a:gd name="T3" fmla="*/ 7 h 2186"/>
                <a:gd name="T4" fmla="*/ 1288 w 1913"/>
                <a:gd name="T5" fmla="*/ 1 h 2186"/>
                <a:gd name="T6" fmla="*/ 1274 w 1913"/>
                <a:gd name="T7" fmla="*/ 0 h 2186"/>
                <a:gd name="T8" fmla="*/ 1263 w 1913"/>
                <a:gd name="T9" fmla="*/ 4 h 2186"/>
                <a:gd name="T10" fmla="*/ 247 w 1913"/>
                <a:gd name="T11" fmla="*/ 702 h 2186"/>
                <a:gd name="T12" fmla="*/ 223 w 1913"/>
                <a:gd name="T13" fmla="*/ 710 h 2186"/>
                <a:gd name="T14" fmla="*/ 195 w 1913"/>
                <a:gd name="T15" fmla="*/ 718 h 2186"/>
                <a:gd name="T16" fmla="*/ 169 w 1913"/>
                <a:gd name="T17" fmla="*/ 725 h 2186"/>
                <a:gd name="T18" fmla="*/ 142 w 1913"/>
                <a:gd name="T19" fmla="*/ 729 h 2186"/>
                <a:gd name="T20" fmla="*/ 117 w 1913"/>
                <a:gd name="T21" fmla="*/ 732 h 2186"/>
                <a:gd name="T22" fmla="*/ 95 w 1913"/>
                <a:gd name="T23" fmla="*/ 732 h 2186"/>
                <a:gd name="T24" fmla="*/ 78 w 1913"/>
                <a:gd name="T25" fmla="*/ 728 h 2186"/>
                <a:gd name="T26" fmla="*/ 71 w 1913"/>
                <a:gd name="T27" fmla="*/ 725 h 2186"/>
                <a:gd name="T28" fmla="*/ 71 w 1913"/>
                <a:gd name="T29" fmla="*/ 723 h 2186"/>
                <a:gd name="T30" fmla="*/ 64 w 1913"/>
                <a:gd name="T31" fmla="*/ 711 h 2186"/>
                <a:gd name="T32" fmla="*/ 58 w 1913"/>
                <a:gd name="T33" fmla="*/ 697 h 2186"/>
                <a:gd name="T34" fmla="*/ 55 w 1913"/>
                <a:gd name="T35" fmla="*/ 690 h 2186"/>
                <a:gd name="T36" fmla="*/ 48 w 1913"/>
                <a:gd name="T37" fmla="*/ 682 h 2186"/>
                <a:gd name="T38" fmla="*/ 38 w 1913"/>
                <a:gd name="T39" fmla="*/ 677 h 2186"/>
                <a:gd name="T40" fmla="*/ 28 w 1913"/>
                <a:gd name="T41" fmla="*/ 676 h 2186"/>
                <a:gd name="T42" fmla="*/ 13 w 1913"/>
                <a:gd name="T43" fmla="*/ 682 h 2186"/>
                <a:gd name="T44" fmla="*/ 2 w 1913"/>
                <a:gd name="T45" fmla="*/ 699 h 2186"/>
                <a:gd name="T46" fmla="*/ 3 w 1913"/>
                <a:gd name="T47" fmla="*/ 723 h 2186"/>
                <a:gd name="T48" fmla="*/ 13 w 1913"/>
                <a:gd name="T49" fmla="*/ 748 h 2186"/>
                <a:gd name="T50" fmla="*/ 610 w 1913"/>
                <a:gd name="T51" fmla="*/ 2103 h 2186"/>
                <a:gd name="T52" fmla="*/ 629 w 1913"/>
                <a:gd name="T53" fmla="*/ 2136 h 2186"/>
                <a:gd name="T54" fmla="*/ 649 w 1913"/>
                <a:gd name="T55" fmla="*/ 2159 h 2186"/>
                <a:gd name="T56" fmla="*/ 672 w 1913"/>
                <a:gd name="T57" fmla="*/ 2173 h 2186"/>
                <a:gd name="T58" fmla="*/ 693 w 1913"/>
                <a:gd name="T59" fmla="*/ 2181 h 2186"/>
                <a:gd name="T60" fmla="*/ 725 w 1913"/>
                <a:gd name="T61" fmla="*/ 2186 h 2186"/>
                <a:gd name="T62" fmla="*/ 759 w 1913"/>
                <a:gd name="T63" fmla="*/ 2183 h 2186"/>
                <a:gd name="T64" fmla="*/ 790 w 1913"/>
                <a:gd name="T65" fmla="*/ 2175 h 2186"/>
                <a:gd name="T66" fmla="*/ 820 w 1913"/>
                <a:gd name="T67" fmla="*/ 2164 h 2186"/>
                <a:gd name="T68" fmla="*/ 846 w 1913"/>
                <a:gd name="T69" fmla="*/ 2151 h 2186"/>
                <a:gd name="T70" fmla="*/ 868 w 1913"/>
                <a:gd name="T71" fmla="*/ 2139 h 2186"/>
                <a:gd name="T72" fmla="*/ 885 w 1913"/>
                <a:gd name="T73" fmla="*/ 2128 h 2186"/>
                <a:gd name="T74" fmla="*/ 894 w 1913"/>
                <a:gd name="T75" fmla="*/ 2121 h 2186"/>
                <a:gd name="T76" fmla="*/ 1907 w 1913"/>
                <a:gd name="T77" fmla="*/ 1421 h 2186"/>
                <a:gd name="T78" fmla="*/ 1913 w 1913"/>
                <a:gd name="T79" fmla="*/ 1401 h 2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13" h="2186">
                  <a:moveTo>
                    <a:pt x="1911" y="1392"/>
                  </a:moveTo>
                  <a:lnTo>
                    <a:pt x="1306" y="17"/>
                  </a:lnTo>
                  <a:lnTo>
                    <a:pt x="1303" y="11"/>
                  </a:lnTo>
                  <a:lnTo>
                    <a:pt x="1300" y="7"/>
                  </a:lnTo>
                  <a:lnTo>
                    <a:pt x="1294" y="3"/>
                  </a:lnTo>
                  <a:lnTo>
                    <a:pt x="1288" y="1"/>
                  </a:lnTo>
                  <a:lnTo>
                    <a:pt x="1281" y="0"/>
                  </a:lnTo>
                  <a:lnTo>
                    <a:pt x="1274" y="0"/>
                  </a:lnTo>
                  <a:lnTo>
                    <a:pt x="1268" y="2"/>
                  </a:lnTo>
                  <a:lnTo>
                    <a:pt x="1263" y="4"/>
                  </a:lnTo>
                  <a:lnTo>
                    <a:pt x="259" y="697"/>
                  </a:lnTo>
                  <a:lnTo>
                    <a:pt x="247" y="702"/>
                  </a:lnTo>
                  <a:lnTo>
                    <a:pt x="236" y="705"/>
                  </a:lnTo>
                  <a:lnTo>
                    <a:pt x="223" y="710"/>
                  </a:lnTo>
                  <a:lnTo>
                    <a:pt x="209" y="714"/>
                  </a:lnTo>
                  <a:lnTo>
                    <a:pt x="195" y="718"/>
                  </a:lnTo>
                  <a:lnTo>
                    <a:pt x="182" y="721"/>
                  </a:lnTo>
                  <a:lnTo>
                    <a:pt x="169" y="725"/>
                  </a:lnTo>
                  <a:lnTo>
                    <a:pt x="155" y="727"/>
                  </a:lnTo>
                  <a:lnTo>
                    <a:pt x="142" y="729"/>
                  </a:lnTo>
                  <a:lnTo>
                    <a:pt x="129" y="730"/>
                  </a:lnTo>
                  <a:lnTo>
                    <a:pt x="117" y="732"/>
                  </a:lnTo>
                  <a:lnTo>
                    <a:pt x="106" y="732"/>
                  </a:lnTo>
                  <a:lnTo>
                    <a:pt x="95" y="732"/>
                  </a:lnTo>
                  <a:lnTo>
                    <a:pt x="86" y="730"/>
                  </a:lnTo>
                  <a:lnTo>
                    <a:pt x="78" y="728"/>
                  </a:lnTo>
                  <a:lnTo>
                    <a:pt x="71" y="725"/>
                  </a:lnTo>
                  <a:lnTo>
                    <a:pt x="71" y="725"/>
                  </a:lnTo>
                  <a:lnTo>
                    <a:pt x="71" y="723"/>
                  </a:lnTo>
                  <a:lnTo>
                    <a:pt x="71" y="723"/>
                  </a:lnTo>
                  <a:lnTo>
                    <a:pt x="70" y="723"/>
                  </a:lnTo>
                  <a:lnTo>
                    <a:pt x="64" y="711"/>
                  </a:lnTo>
                  <a:lnTo>
                    <a:pt x="60" y="702"/>
                  </a:lnTo>
                  <a:lnTo>
                    <a:pt x="58" y="697"/>
                  </a:lnTo>
                  <a:lnTo>
                    <a:pt x="57" y="695"/>
                  </a:lnTo>
                  <a:lnTo>
                    <a:pt x="55" y="690"/>
                  </a:lnTo>
                  <a:lnTo>
                    <a:pt x="51" y="685"/>
                  </a:lnTo>
                  <a:lnTo>
                    <a:pt x="48" y="682"/>
                  </a:lnTo>
                  <a:lnTo>
                    <a:pt x="43" y="680"/>
                  </a:lnTo>
                  <a:lnTo>
                    <a:pt x="38" y="677"/>
                  </a:lnTo>
                  <a:lnTo>
                    <a:pt x="33" y="676"/>
                  </a:lnTo>
                  <a:lnTo>
                    <a:pt x="28" y="676"/>
                  </a:lnTo>
                  <a:lnTo>
                    <a:pt x="22" y="677"/>
                  </a:lnTo>
                  <a:lnTo>
                    <a:pt x="13" y="682"/>
                  </a:lnTo>
                  <a:lnTo>
                    <a:pt x="6" y="690"/>
                  </a:lnTo>
                  <a:lnTo>
                    <a:pt x="2" y="699"/>
                  </a:lnTo>
                  <a:lnTo>
                    <a:pt x="0" y="710"/>
                  </a:lnTo>
                  <a:lnTo>
                    <a:pt x="3" y="723"/>
                  </a:lnTo>
                  <a:lnTo>
                    <a:pt x="7" y="736"/>
                  </a:lnTo>
                  <a:lnTo>
                    <a:pt x="13" y="748"/>
                  </a:lnTo>
                  <a:lnTo>
                    <a:pt x="20" y="758"/>
                  </a:lnTo>
                  <a:lnTo>
                    <a:pt x="610" y="2103"/>
                  </a:lnTo>
                  <a:lnTo>
                    <a:pt x="618" y="2121"/>
                  </a:lnTo>
                  <a:lnTo>
                    <a:pt x="629" y="2136"/>
                  </a:lnTo>
                  <a:lnTo>
                    <a:pt x="639" y="2149"/>
                  </a:lnTo>
                  <a:lnTo>
                    <a:pt x="649" y="2159"/>
                  </a:lnTo>
                  <a:lnTo>
                    <a:pt x="661" y="2167"/>
                  </a:lnTo>
                  <a:lnTo>
                    <a:pt x="672" y="2173"/>
                  </a:lnTo>
                  <a:lnTo>
                    <a:pt x="683" y="2178"/>
                  </a:lnTo>
                  <a:lnTo>
                    <a:pt x="693" y="2181"/>
                  </a:lnTo>
                  <a:lnTo>
                    <a:pt x="709" y="2185"/>
                  </a:lnTo>
                  <a:lnTo>
                    <a:pt x="725" y="2186"/>
                  </a:lnTo>
                  <a:lnTo>
                    <a:pt x="743" y="2186"/>
                  </a:lnTo>
                  <a:lnTo>
                    <a:pt x="759" y="2183"/>
                  </a:lnTo>
                  <a:lnTo>
                    <a:pt x="775" y="2180"/>
                  </a:lnTo>
                  <a:lnTo>
                    <a:pt x="790" y="2175"/>
                  </a:lnTo>
                  <a:lnTo>
                    <a:pt x="806" y="2170"/>
                  </a:lnTo>
                  <a:lnTo>
                    <a:pt x="820" y="2164"/>
                  </a:lnTo>
                  <a:lnTo>
                    <a:pt x="834" y="2158"/>
                  </a:lnTo>
                  <a:lnTo>
                    <a:pt x="846" y="2151"/>
                  </a:lnTo>
                  <a:lnTo>
                    <a:pt x="858" y="2144"/>
                  </a:lnTo>
                  <a:lnTo>
                    <a:pt x="868" y="2139"/>
                  </a:lnTo>
                  <a:lnTo>
                    <a:pt x="878" y="2133"/>
                  </a:lnTo>
                  <a:lnTo>
                    <a:pt x="885" y="2128"/>
                  </a:lnTo>
                  <a:lnTo>
                    <a:pt x="890" y="2124"/>
                  </a:lnTo>
                  <a:lnTo>
                    <a:pt x="894" y="2121"/>
                  </a:lnTo>
                  <a:lnTo>
                    <a:pt x="1900" y="1428"/>
                  </a:lnTo>
                  <a:lnTo>
                    <a:pt x="1907" y="1421"/>
                  </a:lnTo>
                  <a:lnTo>
                    <a:pt x="1912" y="1411"/>
                  </a:lnTo>
                  <a:lnTo>
                    <a:pt x="1913" y="1401"/>
                  </a:lnTo>
                  <a:lnTo>
                    <a:pt x="1911" y="13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4"/>
            <p:cNvSpPr>
              <a:spLocks/>
            </p:cNvSpPr>
            <p:nvPr/>
          </p:nvSpPr>
          <p:spPr bwMode="auto">
            <a:xfrm>
              <a:off x="1833563" y="2832100"/>
              <a:ext cx="1219200" cy="1570038"/>
            </a:xfrm>
            <a:custGeom>
              <a:avLst/>
              <a:gdLst>
                <a:gd name="T0" fmla="*/ 1537 w 1537"/>
                <a:gd name="T1" fmla="*/ 1319 h 1978"/>
                <a:gd name="T2" fmla="*/ 580 w 1537"/>
                <a:gd name="T3" fmla="*/ 1978 h 1978"/>
                <a:gd name="T4" fmla="*/ 0 w 1537"/>
                <a:gd name="T5" fmla="*/ 659 h 1978"/>
                <a:gd name="T6" fmla="*/ 958 w 1537"/>
                <a:gd name="T7" fmla="*/ 0 h 1978"/>
                <a:gd name="T8" fmla="*/ 1537 w 1537"/>
                <a:gd name="T9" fmla="*/ 1319 h 1978"/>
              </a:gdLst>
              <a:ahLst/>
              <a:cxnLst>
                <a:cxn ang="0">
                  <a:pos x="T0" y="T1"/>
                </a:cxn>
                <a:cxn ang="0">
                  <a:pos x="T2" y="T3"/>
                </a:cxn>
                <a:cxn ang="0">
                  <a:pos x="T4" y="T5"/>
                </a:cxn>
                <a:cxn ang="0">
                  <a:pos x="T6" y="T7"/>
                </a:cxn>
                <a:cxn ang="0">
                  <a:pos x="T8" y="T9"/>
                </a:cxn>
              </a:cxnLst>
              <a:rect l="0" t="0" r="r" b="b"/>
              <a:pathLst>
                <a:path w="1537" h="1978">
                  <a:moveTo>
                    <a:pt x="1537" y="1319"/>
                  </a:moveTo>
                  <a:lnTo>
                    <a:pt x="580" y="1978"/>
                  </a:lnTo>
                  <a:lnTo>
                    <a:pt x="0" y="659"/>
                  </a:lnTo>
                  <a:lnTo>
                    <a:pt x="958" y="0"/>
                  </a:lnTo>
                  <a:lnTo>
                    <a:pt x="1537" y="1319"/>
                  </a:lnTo>
                  <a:close/>
                </a:path>
              </a:pathLst>
            </a:custGeom>
            <a:solidFill>
              <a:srgbClr val="0099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5"/>
            <p:cNvSpPr>
              <a:spLocks/>
            </p:cNvSpPr>
            <p:nvPr/>
          </p:nvSpPr>
          <p:spPr bwMode="auto">
            <a:xfrm>
              <a:off x="1833563" y="2801938"/>
              <a:ext cx="1219200" cy="1063625"/>
            </a:xfrm>
            <a:custGeom>
              <a:avLst/>
              <a:gdLst>
                <a:gd name="T0" fmla="*/ 943 w 1537"/>
                <a:gd name="T1" fmla="*/ 57 h 1340"/>
                <a:gd name="T2" fmla="*/ 1507 w 1537"/>
                <a:gd name="T3" fmla="*/ 1340 h 1340"/>
                <a:gd name="T4" fmla="*/ 1537 w 1537"/>
                <a:gd name="T5" fmla="*/ 1319 h 1340"/>
                <a:gd name="T6" fmla="*/ 958 w 1537"/>
                <a:gd name="T7" fmla="*/ 0 h 1340"/>
                <a:gd name="T8" fmla="*/ 0 w 1537"/>
                <a:gd name="T9" fmla="*/ 659 h 1340"/>
                <a:gd name="T10" fmla="*/ 16 w 1537"/>
                <a:gd name="T11" fmla="*/ 696 h 1340"/>
                <a:gd name="T12" fmla="*/ 943 w 1537"/>
                <a:gd name="T13" fmla="*/ 57 h 1340"/>
              </a:gdLst>
              <a:ahLst/>
              <a:cxnLst>
                <a:cxn ang="0">
                  <a:pos x="T0" y="T1"/>
                </a:cxn>
                <a:cxn ang="0">
                  <a:pos x="T2" y="T3"/>
                </a:cxn>
                <a:cxn ang="0">
                  <a:pos x="T4" y="T5"/>
                </a:cxn>
                <a:cxn ang="0">
                  <a:pos x="T6" y="T7"/>
                </a:cxn>
                <a:cxn ang="0">
                  <a:pos x="T8" y="T9"/>
                </a:cxn>
                <a:cxn ang="0">
                  <a:pos x="T10" y="T11"/>
                </a:cxn>
                <a:cxn ang="0">
                  <a:pos x="T12" y="T13"/>
                </a:cxn>
              </a:cxnLst>
              <a:rect l="0" t="0" r="r" b="b"/>
              <a:pathLst>
                <a:path w="1537" h="1340">
                  <a:moveTo>
                    <a:pt x="943" y="57"/>
                  </a:moveTo>
                  <a:lnTo>
                    <a:pt x="1507" y="1340"/>
                  </a:lnTo>
                  <a:lnTo>
                    <a:pt x="1537" y="1319"/>
                  </a:lnTo>
                  <a:lnTo>
                    <a:pt x="958" y="0"/>
                  </a:lnTo>
                  <a:lnTo>
                    <a:pt x="0" y="659"/>
                  </a:lnTo>
                  <a:lnTo>
                    <a:pt x="16" y="696"/>
                  </a:lnTo>
                  <a:lnTo>
                    <a:pt x="943" y="57"/>
                  </a:lnTo>
                  <a:close/>
                </a:path>
              </a:pathLst>
            </a:custGeom>
            <a:solidFill>
              <a:srgbClr val="4CB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6"/>
            <p:cNvSpPr>
              <a:spLocks/>
            </p:cNvSpPr>
            <p:nvPr/>
          </p:nvSpPr>
          <p:spPr bwMode="auto">
            <a:xfrm>
              <a:off x="1666875" y="3346450"/>
              <a:ext cx="587375" cy="1085850"/>
            </a:xfrm>
            <a:custGeom>
              <a:avLst/>
              <a:gdLst>
                <a:gd name="T0" fmla="*/ 609 w 741"/>
                <a:gd name="T1" fmla="*/ 1365 h 1367"/>
                <a:gd name="T2" fmla="*/ 602 w 741"/>
                <a:gd name="T3" fmla="*/ 1362 h 1367"/>
                <a:gd name="T4" fmla="*/ 596 w 741"/>
                <a:gd name="T5" fmla="*/ 1359 h 1367"/>
                <a:gd name="T6" fmla="*/ 590 w 741"/>
                <a:gd name="T7" fmla="*/ 1354 h 1367"/>
                <a:gd name="T8" fmla="*/ 585 w 741"/>
                <a:gd name="T9" fmla="*/ 1350 h 1367"/>
                <a:gd name="T10" fmla="*/ 579 w 741"/>
                <a:gd name="T11" fmla="*/ 1344 h 1367"/>
                <a:gd name="T12" fmla="*/ 575 w 741"/>
                <a:gd name="T13" fmla="*/ 1337 h 1367"/>
                <a:gd name="T14" fmla="*/ 570 w 741"/>
                <a:gd name="T15" fmla="*/ 1329 h 1367"/>
                <a:gd name="T16" fmla="*/ 567 w 741"/>
                <a:gd name="T17" fmla="*/ 1320 h 1367"/>
                <a:gd name="T18" fmla="*/ 562 w 741"/>
                <a:gd name="T19" fmla="*/ 1308 h 1367"/>
                <a:gd name="T20" fmla="*/ 547 w 741"/>
                <a:gd name="T21" fmla="*/ 1277 h 1367"/>
                <a:gd name="T22" fmla="*/ 526 w 741"/>
                <a:gd name="T23" fmla="*/ 1228 h 1367"/>
                <a:gd name="T24" fmla="*/ 497 w 741"/>
                <a:gd name="T25" fmla="*/ 1162 h 1367"/>
                <a:gd name="T26" fmla="*/ 463 w 741"/>
                <a:gd name="T27" fmla="*/ 1084 h 1367"/>
                <a:gd name="T28" fmla="*/ 424 w 741"/>
                <a:gd name="T29" fmla="*/ 994 h 1367"/>
                <a:gd name="T30" fmla="*/ 380 w 741"/>
                <a:gd name="T31" fmla="*/ 896 h 1367"/>
                <a:gd name="T32" fmla="*/ 335 w 741"/>
                <a:gd name="T33" fmla="*/ 792 h 1367"/>
                <a:gd name="T34" fmla="*/ 288 w 741"/>
                <a:gd name="T35" fmla="*/ 685 h 1367"/>
                <a:gd name="T36" fmla="*/ 239 w 741"/>
                <a:gd name="T37" fmla="*/ 575 h 1367"/>
                <a:gd name="T38" fmla="*/ 192 w 741"/>
                <a:gd name="T39" fmla="*/ 468 h 1367"/>
                <a:gd name="T40" fmla="*/ 147 w 741"/>
                <a:gd name="T41" fmla="*/ 363 h 1367"/>
                <a:gd name="T42" fmla="*/ 103 w 741"/>
                <a:gd name="T43" fmla="*/ 265 h 1367"/>
                <a:gd name="T44" fmla="*/ 64 w 741"/>
                <a:gd name="T45" fmla="*/ 175 h 1367"/>
                <a:gd name="T46" fmla="*/ 29 w 741"/>
                <a:gd name="T47" fmla="*/ 96 h 1367"/>
                <a:gd name="T48" fmla="*/ 0 w 741"/>
                <a:gd name="T49" fmla="*/ 30 h 1367"/>
                <a:gd name="T50" fmla="*/ 21 w 741"/>
                <a:gd name="T51" fmla="*/ 30 h 1367"/>
                <a:gd name="T52" fmla="*/ 43 w 741"/>
                <a:gd name="T53" fmla="*/ 29 h 1367"/>
                <a:gd name="T54" fmla="*/ 65 w 741"/>
                <a:gd name="T55" fmla="*/ 26 h 1367"/>
                <a:gd name="T56" fmla="*/ 86 w 741"/>
                <a:gd name="T57" fmla="*/ 22 h 1367"/>
                <a:gd name="T58" fmla="*/ 107 w 741"/>
                <a:gd name="T59" fmla="*/ 16 h 1367"/>
                <a:gd name="T60" fmla="*/ 125 w 741"/>
                <a:gd name="T61" fmla="*/ 12 h 1367"/>
                <a:gd name="T62" fmla="*/ 143 w 741"/>
                <a:gd name="T63" fmla="*/ 6 h 1367"/>
                <a:gd name="T64" fmla="*/ 158 w 741"/>
                <a:gd name="T65" fmla="*/ 0 h 1367"/>
                <a:gd name="T66" fmla="*/ 741 w 741"/>
                <a:gd name="T67" fmla="*/ 1327 h 1367"/>
                <a:gd name="T68" fmla="*/ 727 w 741"/>
                <a:gd name="T69" fmla="*/ 1335 h 1367"/>
                <a:gd name="T70" fmla="*/ 712 w 741"/>
                <a:gd name="T71" fmla="*/ 1343 h 1367"/>
                <a:gd name="T72" fmla="*/ 694 w 741"/>
                <a:gd name="T73" fmla="*/ 1351 h 1367"/>
                <a:gd name="T74" fmla="*/ 677 w 741"/>
                <a:gd name="T75" fmla="*/ 1358 h 1367"/>
                <a:gd name="T76" fmla="*/ 660 w 741"/>
                <a:gd name="T77" fmla="*/ 1364 h 1367"/>
                <a:gd name="T78" fmla="*/ 643 w 741"/>
                <a:gd name="T79" fmla="*/ 1367 h 1367"/>
                <a:gd name="T80" fmla="*/ 625 w 741"/>
                <a:gd name="T81" fmla="*/ 1367 h 1367"/>
                <a:gd name="T82" fmla="*/ 609 w 741"/>
                <a:gd name="T83" fmla="*/ 1365 h 1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41" h="1367">
                  <a:moveTo>
                    <a:pt x="609" y="1365"/>
                  </a:moveTo>
                  <a:lnTo>
                    <a:pt x="602" y="1362"/>
                  </a:lnTo>
                  <a:lnTo>
                    <a:pt x="596" y="1359"/>
                  </a:lnTo>
                  <a:lnTo>
                    <a:pt x="590" y="1354"/>
                  </a:lnTo>
                  <a:lnTo>
                    <a:pt x="585" y="1350"/>
                  </a:lnTo>
                  <a:lnTo>
                    <a:pt x="579" y="1344"/>
                  </a:lnTo>
                  <a:lnTo>
                    <a:pt x="575" y="1337"/>
                  </a:lnTo>
                  <a:lnTo>
                    <a:pt x="570" y="1329"/>
                  </a:lnTo>
                  <a:lnTo>
                    <a:pt x="567" y="1320"/>
                  </a:lnTo>
                  <a:lnTo>
                    <a:pt x="562" y="1308"/>
                  </a:lnTo>
                  <a:lnTo>
                    <a:pt x="547" y="1277"/>
                  </a:lnTo>
                  <a:lnTo>
                    <a:pt x="526" y="1228"/>
                  </a:lnTo>
                  <a:lnTo>
                    <a:pt x="497" y="1162"/>
                  </a:lnTo>
                  <a:lnTo>
                    <a:pt x="463" y="1084"/>
                  </a:lnTo>
                  <a:lnTo>
                    <a:pt x="424" y="994"/>
                  </a:lnTo>
                  <a:lnTo>
                    <a:pt x="380" y="896"/>
                  </a:lnTo>
                  <a:lnTo>
                    <a:pt x="335" y="792"/>
                  </a:lnTo>
                  <a:lnTo>
                    <a:pt x="288" y="685"/>
                  </a:lnTo>
                  <a:lnTo>
                    <a:pt x="239" y="575"/>
                  </a:lnTo>
                  <a:lnTo>
                    <a:pt x="192" y="468"/>
                  </a:lnTo>
                  <a:lnTo>
                    <a:pt x="147" y="363"/>
                  </a:lnTo>
                  <a:lnTo>
                    <a:pt x="103" y="265"/>
                  </a:lnTo>
                  <a:lnTo>
                    <a:pt x="64" y="175"/>
                  </a:lnTo>
                  <a:lnTo>
                    <a:pt x="29" y="96"/>
                  </a:lnTo>
                  <a:lnTo>
                    <a:pt x="0" y="30"/>
                  </a:lnTo>
                  <a:lnTo>
                    <a:pt x="21" y="30"/>
                  </a:lnTo>
                  <a:lnTo>
                    <a:pt x="43" y="29"/>
                  </a:lnTo>
                  <a:lnTo>
                    <a:pt x="65" y="26"/>
                  </a:lnTo>
                  <a:lnTo>
                    <a:pt x="86" y="22"/>
                  </a:lnTo>
                  <a:lnTo>
                    <a:pt x="107" y="16"/>
                  </a:lnTo>
                  <a:lnTo>
                    <a:pt x="125" y="12"/>
                  </a:lnTo>
                  <a:lnTo>
                    <a:pt x="143" y="6"/>
                  </a:lnTo>
                  <a:lnTo>
                    <a:pt x="158" y="0"/>
                  </a:lnTo>
                  <a:lnTo>
                    <a:pt x="741" y="1327"/>
                  </a:lnTo>
                  <a:lnTo>
                    <a:pt x="727" y="1335"/>
                  </a:lnTo>
                  <a:lnTo>
                    <a:pt x="712" y="1343"/>
                  </a:lnTo>
                  <a:lnTo>
                    <a:pt x="694" y="1351"/>
                  </a:lnTo>
                  <a:lnTo>
                    <a:pt x="677" y="1358"/>
                  </a:lnTo>
                  <a:lnTo>
                    <a:pt x="660" y="1364"/>
                  </a:lnTo>
                  <a:lnTo>
                    <a:pt x="643" y="1367"/>
                  </a:lnTo>
                  <a:lnTo>
                    <a:pt x="625" y="1367"/>
                  </a:lnTo>
                  <a:lnTo>
                    <a:pt x="609" y="1365"/>
                  </a:lnTo>
                  <a:close/>
                </a:path>
              </a:pathLst>
            </a:custGeom>
            <a:solidFill>
              <a:srgbClr val="0099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7"/>
            <p:cNvSpPr>
              <a:spLocks/>
            </p:cNvSpPr>
            <p:nvPr/>
          </p:nvSpPr>
          <p:spPr bwMode="auto">
            <a:xfrm>
              <a:off x="1666875" y="3346450"/>
              <a:ext cx="508000" cy="1085850"/>
            </a:xfrm>
            <a:custGeom>
              <a:avLst/>
              <a:gdLst>
                <a:gd name="T0" fmla="*/ 624 w 641"/>
                <a:gd name="T1" fmla="*/ 1332 h 1367"/>
                <a:gd name="T2" fmla="*/ 588 w 641"/>
                <a:gd name="T3" fmla="*/ 1252 h 1367"/>
                <a:gd name="T4" fmla="*/ 525 w 641"/>
                <a:gd name="T5" fmla="*/ 1108 h 1367"/>
                <a:gd name="T6" fmla="*/ 443 w 641"/>
                <a:gd name="T7" fmla="*/ 920 h 1367"/>
                <a:gd name="T8" fmla="*/ 350 w 641"/>
                <a:gd name="T9" fmla="*/ 709 h 1367"/>
                <a:gd name="T10" fmla="*/ 255 w 641"/>
                <a:gd name="T11" fmla="*/ 492 h 1367"/>
                <a:gd name="T12" fmla="*/ 166 w 641"/>
                <a:gd name="T13" fmla="*/ 290 h 1367"/>
                <a:gd name="T14" fmla="*/ 92 w 641"/>
                <a:gd name="T15" fmla="*/ 120 h 1367"/>
                <a:gd name="T16" fmla="*/ 77 w 641"/>
                <a:gd name="T17" fmla="*/ 54 h 1367"/>
                <a:gd name="T18" fmla="*/ 105 w 641"/>
                <a:gd name="T19" fmla="*/ 53 h 1367"/>
                <a:gd name="T20" fmla="*/ 134 w 641"/>
                <a:gd name="T21" fmla="*/ 49 h 1367"/>
                <a:gd name="T22" fmla="*/ 162 w 641"/>
                <a:gd name="T23" fmla="*/ 43 h 1367"/>
                <a:gd name="T24" fmla="*/ 158 w 641"/>
                <a:gd name="T25" fmla="*/ 0 h 1367"/>
                <a:gd name="T26" fmla="*/ 125 w 641"/>
                <a:gd name="T27" fmla="*/ 12 h 1367"/>
                <a:gd name="T28" fmla="*/ 86 w 641"/>
                <a:gd name="T29" fmla="*/ 22 h 1367"/>
                <a:gd name="T30" fmla="*/ 43 w 641"/>
                <a:gd name="T31" fmla="*/ 29 h 1367"/>
                <a:gd name="T32" fmla="*/ 0 w 641"/>
                <a:gd name="T33" fmla="*/ 30 h 1367"/>
                <a:gd name="T34" fmla="*/ 64 w 641"/>
                <a:gd name="T35" fmla="*/ 175 h 1367"/>
                <a:gd name="T36" fmla="*/ 147 w 641"/>
                <a:gd name="T37" fmla="*/ 363 h 1367"/>
                <a:gd name="T38" fmla="*/ 239 w 641"/>
                <a:gd name="T39" fmla="*/ 575 h 1367"/>
                <a:gd name="T40" fmla="*/ 335 w 641"/>
                <a:gd name="T41" fmla="*/ 792 h 1367"/>
                <a:gd name="T42" fmla="*/ 424 w 641"/>
                <a:gd name="T43" fmla="*/ 994 h 1367"/>
                <a:gd name="T44" fmla="*/ 497 w 641"/>
                <a:gd name="T45" fmla="*/ 1162 h 1367"/>
                <a:gd name="T46" fmla="*/ 547 w 641"/>
                <a:gd name="T47" fmla="*/ 1277 h 1367"/>
                <a:gd name="T48" fmla="*/ 567 w 641"/>
                <a:gd name="T49" fmla="*/ 1320 h 1367"/>
                <a:gd name="T50" fmla="*/ 575 w 641"/>
                <a:gd name="T51" fmla="*/ 1337 h 1367"/>
                <a:gd name="T52" fmla="*/ 585 w 641"/>
                <a:gd name="T53" fmla="*/ 1350 h 1367"/>
                <a:gd name="T54" fmla="*/ 596 w 641"/>
                <a:gd name="T55" fmla="*/ 1359 h 1367"/>
                <a:gd name="T56" fmla="*/ 609 w 641"/>
                <a:gd name="T57" fmla="*/ 1365 h 1367"/>
                <a:gd name="T58" fmla="*/ 625 w 641"/>
                <a:gd name="T59" fmla="*/ 1367 h 1367"/>
                <a:gd name="T60" fmla="*/ 641 w 641"/>
                <a:gd name="T61" fmla="*/ 1367 h 1367"/>
                <a:gd name="T62" fmla="*/ 635 w 641"/>
                <a:gd name="T63" fmla="*/ 1355 h 1367"/>
                <a:gd name="T64" fmla="*/ 629 w 641"/>
                <a:gd name="T65" fmla="*/ 1344 h 1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41" h="1367">
                  <a:moveTo>
                    <a:pt x="629" y="1344"/>
                  </a:moveTo>
                  <a:lnTo>
                    <a:pt x="624" y="1332"/>
                  </a:lnTo>
                  <a:lnTo>
                    <a:pt x="610" y="1301"/>
                  </a:lnTo>
                  <a:lnTo>
                    <a:pt x="588" y="1252"/>
                  </a:lnTo>
                  <a:lnTo>
                    <a:pt x="560" y="1186"/>
                  </a:lnTo>
                  <a:lnTo>
                    <a:pt x="525" y="1108"/>
                  </a:lnTo>
                  <a:lnTo>
                    <a:pt x="486" y="1018"/>
                  </a:lnTo>
                  <a:lnTo>
                    <a:pt x="443" y="920"/>
                  </a:lnTo>
                  <a:lnTo>
                    <a:pt x="397" y="816"/>
                  </a:lnTo>
                  <a:lnTo>
                    <a:pt x="350" y="709"/>
                  </a:lnTo>
                  <a:lnTo>
                    <a:pt x="303" y="600"/>
                  </a:lnTo>
                  <a:lnTo>
                    <a:pt x="255" y="492"/>
                  </a:lnTo>
                  <a:lnTo>
                    <a:pt x="209" y="388"/>
                  </a:lnTo>
                  <a:lnTo>
                    <a:pt x="166" y="290"/>
                  </a:lnTo>
                  <a:lnTo>
                    <a:pt x="126" y="200"/>
                  </a:lnTo>
                  <a:lnTo>
                    <a:pt x="92" y="120"/>
                  </a:lnTo>
                  <a:lnTo>
                    <a:pt x="63" y="54"/>
                  </a:lnTo>
                  <a:lnTo>
                    <a:pt x="77" y="54"/>
                  </a:lnTo>
                  <a:lnTo>
                    <a:pt x="90" y="54"/>
                  </a:lnTo>
                  <a:lnTo>
                    <a:pt x="105" y="53"/>
                  </a:lnTo>
                  <a:lnTo>
                    <a:pt x="119" y="51"/>
                  </a:lnTo>
                  <a:lnTo>
                    <a:pt x="134" y="49"/>
                  </a:lnTo>
                  <a:lnTo>
                    <a:pt x="148" y="46"/>
                  </a:lnTo>
                  <a:lnTo>
                    <a:pt x="162" y="43"/>
                  </a:lnTo>
                  <a:lnTo>
                    <a:pt x="175" y="40"/>
                  </a:lnTo>
                  <a:lnTo>
                    <a:pt x="158" y="0"/>
                  </a:lnTo>
                  <a:lnTo>
                    <a:pt x="143" y="6"/>
                  </a:lnTo>
                  <a:lnTo>
                    <a:pt x="125" y="12"/>
                  </a:lnTo>
                  <a:lnTo>
                    <a:pt x="107" y="16"/>
                  </a:lnTo>
                  <a:lnTo>
                    <a:pt x="86" y="22"/>
                  </a:lnTo>
                  <a:lnTo>
                    <a:pt x="65" y="26"/>
                  </a:lnTo>
                  <a:lnTo>
                    <a:pt x="43" y="29"/>
                  </a:lnTo>
                  <a:lnTo>
                    <a:pt x="21" y="30"/>
                  </a:lnTo>
                  <a:lnTo>
                    <a:pt x="0" y="30"/>
                  </a:lnTo>
                  <a:lnTo>
                    <a:pt x="29" y="96"/>
                  </a:lnTo>
                  <a:lnTo>
                    <a:pt x="64" y="175"/>
                  </a:lnTo>
                  <a:lnTo>
                    <a:pt x="103" y="265"/>
                  </a:lnTo>
                  <a:lnTo>
                    <a:pt x="147" y="363"/>
                  </a:lnTo>
                  <a:lnTo>
                    <a:pt x="192" y="468"/>
                  </a:lnTo>
                  <a:lnTo>
                    <a:pt x="239" y="575"/>
                  </a:lnTo>
                  <a:lnTo>
                    <a:pt x="288" y="685"/>
                  </a:lnTo>
                  <a:lnTo>
                    <a:pt x="335" y="792"/>
                  </a:lnTo>
                  <a:lnTo>
                    <a:pt x="380" y="896"/>
                  </a:lnTo>
                  <a:lnTo>
                    <a:pt x="424" y="994"/>
                  </a:lnTo>
                  <a:lnTo>
                    <a:pt x="463" y="1084"/>
                  </a:lnTo>
                  <a:lnTo>
                    <a:pt x="497" y="1162"/>
                  </a:lnTo>
                  <a:lnTo>
                    <a:pt x="526" y="1228"/>
                  </a:lnTo>
                  <a:lnTo>
                    <a:pt x="547" y="1277"/>
                  </a:lnTo>
                  <a:lnTo>
                    <a:pt x="562" y="1308"/>
                  </a:lnTo>
                  <a:lnTo>
                    <a:pt x="567" y="1320"/>
                  </a:lnTo>
                  <a:lnTo>
                    <a:pt x="570" y="1329"/>
                  </a:lnTo>
                  <a:lnTo>
                    <a:pt x="575" y="1337"/>
                  </a:lnTo>
                  <a:lnTo>
                    <a:pt x="579" y="1344"/>
                  </a:lnTo>
                  <a:lnTo>
                    <a:pt x="585" y="1350"/>
                  </a:lnTo>
                  <a:lnTo>
                    <a:pt x="590" y="1354"/>
                  </a:lnTo>
                  <a:lnTo>
                    <a:pt x="596" y="1359"/>
                  </a:lnTo>
                  <a:lnTo>
                    <a:pt x="602" y="1362"/>
                  </a:lnTo>
                  <a:lnTo>
                    <a:pt x="609" y="1365"/>
                  </a:lnTo>
                  <a:lnTo>
                    <a:pt x="617" y="1366"/>
                  </a:lnTo>
                  <a:lnTo>
                    <a:pt x="625" y="1367"/>
                  </a:lnTo>
                  <a:lnTo>
                    <a:pt x="633" y="1367"/>
                  </a:lnTo>
                  <a:lnTo>
                    <a:pt x="641" y="1367"/>
                  </a:lnTo>
                  <a:lnTo>
                    <a:pt x="638" y="1361"/>
                  </a:lnTo>
                  <a:lnTo>
                    <a:pt x="635" y="1355"/>
                  </a:lnTo>
                  <a:lnTo>
                    <a:pt x="631" y="1350"/>
                  </a:lnTo>
                  <a:lnTo>
                    <a:pt x="629" y="1344"/>
                  </a:lnTo>
                  <a:close/>
                </a:path>
              </a:pathLst>
            </a:custGeom>
            <a:solidFill>
              <a:srgbClr val="006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8"/>
            <p:cNvSpPr>
              <a:spLocks/>
            </p:cNvSpPr>
            <p:nvPr/>
          </p:nvSpPr>
          <p:spPr bwMode="auto">
            <a:xfrm>
              <a:off x="1589088" y="2767013"/>
              <a:ext cx="444500" cy="560388"/>
            </a:xfrm>
            <a:custGeom>
              <a:avLst/>
              <a:gdLst>
                <a:gd name="T0" fmla="*/ 51 w 561"/>
                <a:gd name="T1" fmla="*/ 694 h 705"/>
                <a:gd name="T2" fmla="*/ 555 w 561"/>
                <a:gd name="T3" fmla="*/ 48 h 705"/>
                <a:gd name="T4" fmla="*/ 555 w 561"/>
                <a:gd name="T5" fmla="*/ 48 h 705"/>
                <a:gd name="T6" fmla="*/ 561 w 561"/>
                <a:gd name="T7" fmla="*/ 38 h 705"/>
                <a:gd name="T8" fmla="*/ 561 w 561"/>
                <a:gd name="T9" fmla="*/ 26 h 705"/>
                <a:gd name="T10" fmla="*/ 557 w 561"/>
                <a:gd name="T11" fmla="*/ 16 h 705"/>
                <a:gd name="T12" fmla="*/ 549 w 561"/>
                <a:gd name="T13" fmla="*/ 7 h 705"/>
                <a:gd name="T14" fmla="*/ 545 w 561"/>
                <a:gd name="T15" fmla="*/ 3 h 705"/>
                <a:gd name="T16" fmla="*/ 539 w 561"/>
                <a:gd name="T17" fmla="*/ 1 h 705"/>
                <a:gd name="T18" fmla="*/ 533 w 561"/>
                <a:gd name="T19" fmla="*/ 0 h 705"/>
                <a:gd name="T20" fmla="*/ 527 w 561"/>
                <a:gd name="T21" fmla="*/ 0 h 705"/>
                <a:gd name="T22" fmla="*/ 522 w 561"/>
                <a:gd name="T23" fmla="*/ 2 h 705"/>
                <a:gd name="T24" fmla="*/ 517 w 561"/>
                <a:gd name="T25" fmla="*/ 3 h 705"/>
                <a:gd name="T26" fmla="*/ 512 w 561"/>
                <a:gd name="T27" fmla="*/ 7 h 705"/>
                <a:gd name="T28" fmla="*/ 508 w 561"/>
                <a:gd name="T29" fmla="*/ 11 h 705"/>
                <a:gd name="T30" fmla="*/ 508 w 561"/>
                <a:gd name="T31" fmla="*/ 11 h 705"/>
                <a:gd name="T32" fmla="*/ 5 w 561"/>
                <a:gd name="T33" fmla="*/ 658 h 705"/>
                <a:gd name="T34" fmla="*/ 5 w 561"/>
                <a:gd name="T35" fmla="*/ 658 h 705"/>
                <a:gd name="T36" fmla="*/ 0 w 561"/>
                <a:gd name="T37" fmla="*/ 668 h 705"/>
                <a:gd name="T38" fmla="*/ 0 w 561"/>
                <a:gd name="T39" fmla="*/ 680 h 705"/>
                <a:gd name="T40" fmla="*/ 2 w 561"/>
                <a:gd name="T41" fmla="*/ 690 h 705"/>
                <a:gd name="T42" fmla="*/ 10 w 561"/>
                <a:gd name="T43" fmla="*/ 699 h 705"/>
                <a:gd name="T44" fmla="*/ 14 w 561"/>
                <a:gd name="T45" fmla="*/ 703 h 705"/>
                <a:gd name="T46" fmla="*/ 20 w 561"/>
                <a:gd name="T47" fmla="*/ 704 h 705"/>
                <a:gd name="T48" fmla="*/ 26 w 561"/>
                <a:gd name="T49" fmla="*/ 705 h 705"/>
                <a:gd name="T50" fmla="*/ 32 w 561"/>
                <a:gd name="T51" fmla="*/ 705 h 705"/>
                <a:gd name="T52" fmla="*/ 38 w 561"/>
                <a:gd name="T53" fmla="*/ 704 h 705"/>
                <a:gd name="T54" fmla="*/ 42 w 561"/>
                <a:gd name="T55" fmla="*/ 702 h 705"/>
                <a:gd name="T56" fmla="*/ 47 w 561"/>
                <a:gd name="T57" fmla="*/ 698 h 705"/>
                <a:gd name="T58" fmla="*/ 51 w 561"/>
                <a:gd name="T59" fmla="*/ 694 h 705"/>
                <a:gd name="T60" fmla="*/ 51 w 561"/>
                <a:gd name="T61" fmla="*/ 694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61" h="705">
                  <a:moveTo>
                    <a:pt x="51" y="694"/>
                  </a:moveTo>
                  <a:lnTo>
                    <a:pt x="555" y="48"/>
                  </a:lnTo>
                  <a:lnTo>
                    <a:pt x="555" y="48"/>
                  </a:lnTo>
                  <a:lnTo>
                    <a:pt x="561" y="38"/>
                  </a:lnTo>
                  <a:lnTo>
                    <a:pt x="561" y="26"/>
                  </a:lnTo>
                  <a:lnTo>
                    <a:pt x="557" y="16"/>
                  </a:lnTo>
                  <a:lnTo>
                    <a:pt x="549" y="7"/>
                  </a:lnTo>
                  <a:lnTo>
                    <a:pt x="545" y="3"/>
                  </a:lnTo>
                  <a:lnTo>
                    <a:pt x="539" y="1"/>
                  </a:lnTo>
                  <a:lnTo>
                    <a:pt x="533" y="0"/>
                  </a:lnTo>
                  <a:lnTo>
                    <a:pt x="527" y="0"/>
                  </a:lnTo>
                  <a:lnTo>
                    <a:pt x="522" y="2"/>
                  </a:lnTo>
                  <a:lnTo>
                    <a:pt x="517" y="3"/>
                  </a:lnTo>
                  <a:lnTo>
                    <a:pt x="512" y="7"/>
                  </a:lnTo>
                  <a:lnTo>
                    <a:pt x="508" y="11"/>
                  </a:lnTo>
                  <a:lnTo>
                    <a:pt x="508" y="11"/>
                  </a:lnTo>
                  <a:lnTo>
                    <a:pt x="5" y="658"/>
                  </a:lnTo>
                  <a:lnTo>
                    <a:pt x="5" y="658"/>
                  </a:lnTo>
                  <a:lnTo>
                    <a:pt x="0" y="668"/>
                  </a:lnTo>
                  <a:lnTo>
                    <a:pt x="0" y="680"/>
                  </a:lnTo>
                  <a:lnTo>
                    <a:pt x="2" y="690"/>
                  </a:lnTo>
                  <a:lnTo>
                    <a:pt x="10" y="699"/>
                  </a:lnTo>
                  <a:lnTo>
                    <a:pt x="14" y="703"/>
                  </a:lnTo>
                  <a:lnTo>
                    <a:pt x="20" y="704"/>
                  </a:lnTo>
                  <a:lnTo>
                    <a:pt x="26" y="705"/>
                  </a:lnTo>
                  <a:lnTo>
                    <a:pt x="32" y="705"/>
                  </a:lnTo>
                  <a:lnTo>
                    <a:pt x="38" y="704"/>
                  </a:lnTo>
                  <a:lnTo>
                    <a:pt x="42" y="702"/>
                  </a:lnTo>
                  <a:lnTo>
                    <a:pt x="47" y="698"/>
                  </a:lnTo>
                  <a:lnTo>
                    <a:pt x="51" y="694"/>
                  </a:lnTo>
                  <a:lnTo>
                    <a:pt x="51" y="6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8" name="Subtitle 2"/>
          <p:cNvSpPr txBox="1">
            <a:spLocks/>
          </p:cNvSpPr>
          <p:nvPr/>
        </p:nvSpPr>
        <p:spPr>
          <a:xfrm>
            <a:off x="1071213" y="5034280"/>
            <a:ext cx="2377440" cy="731520"/>
          </a:xfrm>
          <a:prstGeom prst="rect">
            <a:avLst/>
          </a:prstGeom>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400" b="1" dirty="0" smtClean="0">
                <a:solidFill>
                  <a:schemeClr val="accent5">
                    <a:lumMod val="50000"/>
                  </a:schemeClr>
                </a:solidFill>
              </a:rPr>
              <a:t>Generic</a:t>
            </a:r>
            <a:endParaRPr lang="en-US" sz="2400" b="1" dirty="0">
              <a:solidFill>
                <a:schemeClr val="accent5">
                  <a:lumMod val="50000"/>
                </a:schemeClr>
              </a:solidFill>
            </a:endParaRPr>
          </a:p>
        </p:txBody>
      </p:sp>
      <p:sp>
        <p:nvSpPr>
          <p:cNvPr id="2" name="Title 1"/>
          <p:cNvSpPr>
            <a:spLocks noGrp="1"/>
          </p:cNvSpPr>
          <p:nvPr>
            <p:ph type="title"/>
          </p:nvPr>
        </p:nvSpPr>
        <p:spPr/>
        <p:txBody>
          <a:bodyPr/>
          <a:lstStyle/>
          <a:p>
            <a:r>
              <a:rPr lang="en-US" dirty="0"/>
              <a:t>2.1 What is Open Pedagogy?</a:t>
            </a:r>
          </a:p>
        </p:txBody>
      </p:sp>
      <p:sp>
        <p:nvSpPr>
          <p:cNvPr id="22" name="Subtitle 2"/>
          <p:cNvSpPr txBox="1">
            <a:spLocks/>
          </p:cNvSpPr>
          <p:nvPr/>
        </p:nvSpPr>
        <p:spPr>
          <a:xfrm>
            <a:off x="5806377" y="5034280"/>
            <a:ext cx="2377440" cy="7315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400" b="1" dirty="0" smtClean="0">
                <a:solidFill>
                  <a:schemeClr val="accent5">
                    <a:lumMod val="50000"/>
                  </a:schemeClr>
                </a:solidFill>
              </a:rPr>
              <a:t>Personal</a:t>
            </a:r>
            <a:endParaRPr lang="en-US" sz="2400" b="1" dirty="0">
              <a:solidFill>
                <a:schemeClr val="accent5">
                  <a:lumMod val="50000"/>
                </a:schemeClr>
              </a:solidFill>
            </a:endParaRPr>
          </a:p>
        </p:txBody>
      </p:sp>
      <p:grpSp>
        <p:nvGrpSpPr>
          <p:cNvPr id="81" name="Group 80"/>
          <p:cNvGrpSpPr/>
          <p:nvPr/>
        </p:nvGrpSpPr>
        <p:grpSpPr>
          <a:xfrm>
            <a:off x="1430464" y="3156380"/>
            <a:ext cx="1658938" cy="1819275"/>
            <a:chOff x="1555750" y="2708275"/>
            <a:chExt cx="1658938" cy="1819275"/>
          </a:xfrm>
        </p:grpSpPr>
        <p:sp>
          <p:nvSpPr>
            <p:cNvPr id="82" name="AutoShape 5"/>
            <p:cNvSpPr>
              <a:spLocks noChangeAspect="1" noChangeArrowheads="1" noTextEdit="1"/>
            </p:cNvSpPr>
            <p:nvPr/>
          </p:nvSpPr>
          <p:spPr bwMode="auto">
            <a:xfrm>
              <a:off x="1555750" y="2708275"/>
              <a:ext cx="1658938"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7"/>
            <p:cNvSpPr>
              <a:spLocks/>
            </p:cNvSpPr>
            <p:nvPr/>
          </p:nvSpPr>
          <p:spPr bwMode="auto">
            <a:xfrm>
              <a:off x="1557338" y="2711450"/>
              <a:ext cx="1579563" cy="1798638"/>
            </a:xfrm>
            <a:custGeom>
              <a:avLst/>
              <a:gdLst>
                <a:gd name="T0" fmla="*/ 1382 w 1991"/>
                <a:gd name="T1" fmla="*/ 42 h 2267"/>
                <a:gd name="T2" fmla="*/ 1374 w 1991"/>
                <a:gd name="T3" fmla="*/ 29 h 2267"/>
                <a:gd name="T4" fmla="*/ 1365 w 1991"/>
                <a:gd name="T5" fmla="*/ 18 h 2267"/>
                <a:gd name="T6" fmla="*/ 1352 w 1991"/>
                <a:gd name="T7" fmla="*/ 9 h 2267"/>
                <a:gd name="T8" fmla="*/ 1337 w 1991"/>
                <a:gd name="T9" fmla="*/ 3 h 2267"/>
                <a:gd name="T10" fmla="*/ 1322 w 1991"/>
                <a:gd name="T11" fmla="*/ 0 h 2267"/>
                <a:gd name="T12" fmla="*/ 1307 w 1991"/>
                <a:gd name="T13" fmla="*/ 2 h 2267"/>
                <a:gd name="T14" fmla="*/ 1292 w 1991"/>
                <a:gd name="T15" fmla="*/ 6 h 2267"/>
                <a:gd name="T16" fmla="*/ 1279 w 1991"/>
                <a:gd name="T17" fmla="*/ 13 h 2267"/>
                <a:gd name="T18" fmla="*/ 1273 w 1991"/>
                <a:gd name="T19" fmla="*/ 17 h 2267"/>
                <a:gd name="T20" fmla="*/ 1256 w 1991"/>
                <a:gd name="T21" fmla="*/ 28 h 2267"/>
                <a:gd name="T22" fmla="*/ 1229 w 1991"/>
                <a:gd name="T23" fmla="*/ 48 h 2267"/>
                <a:gd name="T24" fmla="*/ 1193 w 1991"/>
                <a:gd name="T25" fmla="*/ 72 h 2267"/>
                <a:gd name="T26" fmla="*/ 635 w 1991"/>
                <a:gd name="T27" fmla="*/ 74 h 2267"/>
                <a:gd name="T28" fmla="*/ 624 w 1991"/>
                <a:gd name="T29" fmla="*/ 56 h 2267"/>
                <a:gd name="T30" fmla="*/ 610 w 1991"/>
                <a:gd name="T31" fmla="*/ 43 h 2267"/>
                <a:gd name="T32" fmla="*/ 597 w 1991"/>
                <a:gd name="T33" fmla="*/ 37 h 2267"/>
                <a:gd name="T34" fmla="*/ 585 w 1991"/>
                <a:gd name="T35" fmla="*/ 34 h 2267"/>
                <a:gd name="T36" fmla="*/ 571 w 1991"/>
                <a:gd name="T37" fmla="*/ 33 h 2267"/>
                <a:gd name="T38" fmla="*/ 556 w 1991"/>
                <a:gd name="T39" fmla="*/ 34 h 2267"/>
                <a:gd name="T40" fmla="*/ 542 w 1991"/>
                <a:gd name="T41" fmla="*/ 40 h 2267"/>
                <a:gd name="T42" fmla="*/ 529 w 1991"/>
                <a:gd name="T43" fmla="*/ 44 h 2267"/>
                <a:gd name="T44" fmla="*/ 14 w 1991"/>
                <a:gd name="T45" fmla="*/ 705 h 2267"/>
                <a:gd name="T46" fmla="*/ 14 w 1991"/>
                <a:gd name="T47" fmla="*/ 705 h 2267"/>
                <a:gd name="T48" fmla="*/ 14 w 1991"/>
                <a:gd name="T49" fmla="*/ 706 h 2267"/>
                <a:gd name="T50" fmla="*/ 4 w 1991"/>
                <a:gd name="T51" fmla="*/ 724 h 2267"/>
                <a:gd name="T52" fmla="*/ 0 w 1991"/>
                <a:gd name="T53" fmla="*/ 746 h 2267"/>
                <a:gd name="T54" fmla="*/ 0 w 1991"/>
                <a:gd name="T55" fmla="*/ 749 h 2267"/>
                <a:gd name="T56" fmla="*/ 0 w 1991"/>
                <a:gd name="T57" fmla="*/ 754 h 2267"/>
                <a:gd name="T58" fmla="*/ 0 w 1991"/>
                <a:gd name="T59" fmla="*/ 754 h 2267"/>
                <a:gd name="T60" fmla="*/ 0 w 1991"/>
                <a:gd name="T61" fmla="*/ 755 h 2267"/>
                <a:gd name="T62" fmla="*/ 0 w 1991"/>
                <a:gd name="T63" fmla="*/ 755 h 2267"/>
                <a:gd name="T64" fmla="*/ 0 w 1991"/>
                <a:gd name="T65" fmla="*/ 756 h 2267"/>
                <a:gd name="T66" fmla="*/ 8 w 1991"/>
                <a:gd name="T67" fmla="*/ 790 h 2267"/>
                <a:gd name="T68" fmla="*/ 24 w 1991"/>
                <a:gd name="T69" fmla="*/ 819 h 2267"/>
                <a:gd name="T70" fmla="*/ 625 w 1991"/>
                <a:gd name="T71" fmla="*/ 2184 h 2267"/>
                <a:gd name="T72" fmla="*/ 653 w 1991"/>
                <a:gd name="T73" fmla="*/ 2220 h 2267"/>
                <a:gd name="T74" fmla="*/ 683 w 1991"/>
                <a:gd name="T75" fmla="*/ 2244 h 2267"/>
                <a:gd name="T76" fmla="*/ 710 w 1991"/>
                <a:gd name="T77" fmla="*/ 2258 h 2267"/>
                <a:gd name="T78" fmla="*/ 740 w 1991"/>
                <a:gd name="T79" fmla="*/ 2265 h 2267"/>
                <a:gd name="T80" fmla="*/ 778 w 1991"/>
                <a:gd name="T81" fmla="*/ 2267 h 2267"/>
                <a:gd name="T82" fmla="*/ 816 w 1991"/>
                <a:gd name="T83" fmla="*/ 2261 h 2267"/>
                <a:gd name="T84" fmla="*/ 851 w 1991"/>
                <a:gd name="T85" fmla="*/ 2251 h 2267"/>
                <a:gd name="T86" fmla="*/ 883 w 1991"/>
                <a:gd name="T87" fmla="*/ 2238 h 2267"/>
                <a:gd name="T88" fmla="*/ 912 w 1991"/>
                <a:gd name="T89" fmla="*/ 2223 h 2267"/>
                <a:gd name="T90" fmla="*/ 934 w 1991"/>
                <a:gd name="T91" fmla="*/ 2209 h 2267"/>
                <a:gd name="T92" fmla="*/ 950 w 1991"/>
                <a:gd name="T93" fmla="*/ 2198 h 2267"/>
                <a:gd name="T94" fmla="*/ 1961 w 1991"/>
                <a:gd name="T95" fmla="*/ 1502 h 2267"/>
                <a:gd name="T96" fmla="*/ 1978 w 1991"/>
                <a:gd name="T97" fmla="*/ 1485 h 2267"/>
                <a:gd name="T98" fmla="*/ 1989 w 1991"/>
                <a:gd name="T99" fmla="*/ 1463 h 2267"/>
                <a:gd name="T100" fmla="*/ 1991 w 1991"/>
                <a:gd name="T101" fmla="*/ 1440 h 2267"/>
                <a:gd name="T102" fmla="*/ 1985 w 1991"/>
                <a:gd name="T103" fmla="*/ 1417 h 2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91" h="2267">
                  <a:moveTo>
                    <a:pt x="1985" y="1417"/>
                  </a:moveTo>
                  <a:lnTo>
                    <a:pt x="1382" y="42"/>
                  </a:lnTo>
                  <a:lnTo>
                    <a:pt x="1379" y="35"/>
                  </a:lnTo>
                  <a:lnTo>
                    <a:pt x="1374" y="29"/>
                  </a:lnTo>
                  <a:lnTo>
                    <a:pt x="1370" y="24"/>
                  </a:lnTo>
                  <a:lnTo>
                    <a:pt x="1365" y="18"/>
                  </a:lnTo>
                  <a:lnTo>
                    <a:pt x="1358" y="13"/>
                  </a:lnTo>
                  <a:lnTo>
                    <a:pt x="1352" y="9"/>
                  </a:lnTo>
                  <a:lnTo>
                    <a:pt x="1345" y="5"/>
                  </a:lnTo>
                  <a:lnTo>
                    <a:pt x="1337" y="3"/>
                  </a:lnTo>
                  <a:lnTo>
                    <a:pt x="1330" y="2"/>
                  </a:lnTo>
                  <a:lnTo>
                    <a:pt x="1322" y="0"/>
                  </a:lnTo>
                  <a:lnTo>
                    <a:pt x="1314" y="0"/>
                  </a:lnTo>
                  <a:lnTo>
                    <a:pt x="1307" y="2"/>
                  </a:lnTo>
                  <a:lnTo>
                    <a:pt x="1299" y="3"/>
                  </a:lnTo>
                  <a:lnTo>
                    <a:pt x="1292" y="6"/>
                  </a:lnTo>
                  <a:lnTo>
                    <a:pt x="1286" y="10"/>
                  </a:lnTo>
                  <a:lnTo>
                    <a:pt x="1279" y="13"/>
                  </a:lnTo>
                  <a:lnTo>
                    <a:pt x="1277" y="14"/>
                  </a:lnTo>
                  <a:lnTo>
                    <a:pt x="1273" y="17"/>
                  </a:lnTo>
                  <a:lnTo>
                    <a:pt x="1266" y="22"/>
                  </a:lnTo>
                  <a:lnTo>
                    <a:pt x="1256" y="28"/>
                  </a:lnTo>
                  <a:lnTo>
                    <a:pt x="1244" y="37"/>
                  </a:lnTo>
                  <a:lnTo>
                    <a:pt x="1229" y="48"/>
                  </a:lnTo>
                  <a:lnTo>
                    <a:pt x="1212" y="59"/>
                  </a:lnTo>
                  <a:lnTo>
                    <a:pt x="1193" y="72"/>
                  </a:lnTo>
                  <a:lnTo>
                    <a:pt x="640" y="85"/>
                  </a:lnTo>
                  <a:lnTo>
                    <a:pt x="635" y="74"/>
                  </a:lnTo>
                  <a:lnTo>
                    <a:pt x="631" y="64"/>
                  </a:lnTo>
                  <a:lnTo>
                    <a:pt x="624" y="56"/>
                  </a:lnTo>
                  <a:lnTo>
                    <a:pt x="616" y="48"/>
                  </a:lnTo>
                  <a:lnTo>
                    <a:pt x="610" y="43"/>
                  </a:lnTo>
                  <a:lnTo>
                    <a:pt x="604" y="40"/>
                  </a:lnTo>
                  <a:lnTo>
                    <a:pt x="597" y="37"/>
                  </a:lnTo>
                  <a:lnTo>
                    <a:pt x="592" y="35"/>
                  </a:lnTo>
                  <a:lnTo>
                    <a:pt x="585" y="34"/>
                  </a:lnTo>
                  <a:lnTo>
                    <a:pt x="578" y="33"/>
                  </a:lnTo>
                  <a:lnTo>
                    <a:pt x="571" y="33"/>
                  </a:lnTo>
                  <a:lnTo>
                    <a:pt x="564" y="33"/>
                  </a:lnTo>
                  <a:lnTo>
                    <a:pt x="556" y="34"/>
                  </a:lnTo>
                  <a:lnTo>
                    <a:pt x="549" y="36"/>
                  </a:lnTo>
                  <a:lnTo>
                    <a:pt x="542" y="40"/>
                  </a:lnTo>
                  <a:lnTo>
                    <a:pt x="535" y="44"/>
                  </a:lnTo>
                  <a:lnTo>
                    <a:pt x="529" y="44"/>
                  </a:lnTo>
                  <a:lnTo>
                    <a:pt x="14" y="705"/>
                  </a:lnTo>
                  <a:lnTo>
                    <a:pt x="14" y="705"/>
                  </a:lnTo>
                  <a:lnTo>
                    <a:pt x="14" y="705"/>
                  </a:lnTo>
                  <a:lnTo>
                    <a:pt x="14" y="705"/>
                  </a:lnTo>
                  <a:lnTo>
                    <a:pt x="14" y="706"/>
                  </a:lnTo>
                  <a:lnTo>
                    <a:pt x="14" y="706"/>
                  </a:lnTo>
                  <a:lnTo>
                    <a:pt x="8" y="715"/>
                  </a:lnTo>
                  <a:lnTo>
                    <a:pt x="4" y="724"/>
                  </a:lnTo>
                  <a:lnTo>
                    <a:pt x="1" y="734"/>
                  </a:lnTo>
                  <a:lnTo>
                    <a:pt x="0" y="746"/>
                  </a:lnTo>
                  <a:lnTo>
                    <a:pt x="0" y="748"/>
                  </a:lnTo>
                  <a:lnTo>
                    <a:pt x="0" y="749"/>
                  </a:lnTo>
                  <a:lnTo>
                    <a:pt x="0" y="752"/>
                  </a:lnTo>
                  <a:lnTo>
                    <a:pt x="0" y="754"/>
                  </a:lnTo>
                  <a:lnTo>
                    <a:pt x="0" y="754"/>
                  </a:lnTo>
                  <a:lnTo>
                    <a:pt x="0" y="754"/>
                  </a:lnTo>
                  <a:lnTo>
                    <a:pt x="0" y="755"/>
                  </a:lnTo>
                  <a:lnTo>
                    <a:pt x="0" y="755"/>
                  </a:lnTo>
                  <a:lnTo>
                    <a:pt x="0" y="755"/>
                  </a:lnTo>
                  <a:lnTo>
                    <a:pt x="0" y="755"/>
                  </a:lnTo>
                  <a:lnTo>
                    <a:pt x="0" y="755"/>
                  </a:lnTo>
                  <a:lnTo>
                    <a:pt x="0" y="756"/>
                  </a:lnTo>
                  <a:lnTo>
                    <a:pt x="2" y="774"/>
                  </a:lnTo>
                  <a:lnTo>
                    <a:pt x="8" y="790"/>
                  </a:lnTo>
                  <a:lnTo>
                    <a:pt x="15" y="805"/>
                  </a:lnTo>
                  <a:lnTo>
                    <a:pt x="24" y="819"/>
                  </a:lnTo>
                  <a:lnTo>
                    <a:pt x="613" y="2160"/>
                  </a:lnTo>
                  <a:lnTo>
                    <a:pt x="625" y="2184"/>
                  </a:lnTo>
                  <a:lnTo>
                    <a:pt x="638" y="2204"/>
                  </a:lnTo>
                  <a:lnTo>
                    <a:pt x="653" y="2220"/>
                  </a:lnTo>
                  <a:lnTo>
                    <a:pt x="668" y="2234"/>
                  </a:lnTo>
                  <a:lnTo>
                    <a:pt x="683" y="2244"/>
                  </a:lnTo>
                  <a:lnTo>
                    <a:pt x="696" y="2252"/>
                  </a:lnTo>
                  <a:lnTo>
                    <a:pt x="710" y="2258"/>
                  </a:lnTo>
                  <a:lnTo>
                    <a:pt x="722" y="2261"/>
                  </a:lnTo>
                  <a:lnTo>
                    <a:pt x="740" y="2265"/>
                  </a:lnTo>
                  <a:lnTo>
                    <a:pt x="760" y="2267"/>
                  </a:lnTo>
                  <a:lnTo>
                    <a:pt x="778" y="2267"/>
                  </a:lnTo>
                  <a:lnTo>
                    <a:pt x="798" y="2265"/>
                  </a:lnTo>
                  <a:lnTo>
                    <a:pt x="816" y="2261"/>
                  </a:lnTo>
                  <a:lnTo>
                    <a:pt x="834" y="2257"/>
                  </a:lnTo>
                  <a:lnTo>
                    <a:pt x="851" y="2251"/>
                  </a:lnTo>
                  <a:lnTo>
                    <a:pt x="868" y="2245"/>
                  </a:lnTo>
                  <a:lnTo>
                    <a:pt x="883" y="2238"/>
                  </a:lnTo>
                  <a:lnTo>
                    <a:pt x="898" y="2230"/>
                  </a:lnTo>
                  <a:lnTo>
                    <a:pt x="912" y="2223"/>
                  </a:lnTo>
                  <a:lnTo>
                    <a:pt x="924" y="2216"/>
                  </a:lnTo>
                  <a:lnTo>
                    <a:pt x="934" y="2209"/>
                  </a:lnTo>
                  <a:lnTo>
                    <a:pt x="943" y="2204"/>
                  </a:lnTo>
                  <a:lnTo>
                    <a:pt x="950" y="2198"/>
                  </a:lnTo>
                  <a:lnTo>
                    <a:pt x="956" y="2195"/>
                  </a:lnTo>
                  <a:lnTo>
                    <a:pt x="1961" y="1502"/>
                  </a:lnTo>
                  <a:lnTo>
                    <a:pt x="1970" y="1494"/>
                  </a:lnTo>
                  <a:lnTo>
                    <a:pt x="1978" y="1485"/>
                  </a:lnTo>
                  <a:lnTo>
                    <a:pt x="1984" y="1474"/>
                  </a:lnTo>
                  <a:lnTo>
                    <a:pt x="1989" y="1463"/>
                  </a:lnTo>
                  <a:lnTo>
                    <a:pt x="1991" y="1451"/>
                  </a:lnTo>
                  <a:lnTo>
                    <a:pt x="1991" y="1440"/>
                  </a:lnTo>
                  <a:lnTo>
                    <a:pt x="1990" y="1428"/>
                  </a:lnTo>
                  <a:lnTo>
                    <a:pt x="1985" y="1417"/>
                  </a:lnTo>
                  <a:close/>
                </a:path>
              </a:pathLst>
            </a:custGeom>
            <a:solidFill>
              <a:srgbClr val="93D3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8"/>
            <p:cNvSpPr>
              <a:spLocks/>
            </p:cNvSpPr>
            <p:nvPr/>
          </p:nvSpPr>
          <p:spPr bwMode="auto">
            <a:xfrm>
              <a:off x="1620838" y="2798763"/>
              <a:ext cx="925513" cy="614363"/>
            </a:xfrm>
            <a:custGeom>
              <a:avLst/>
              <a:gdLst>
                <a:gd name="T0" fmla="*/ 496 w 1166"/>
                <a:gd name="T1" fmla="*/ 15 h 774"/>
                <a:gd name="T2" fmla="*/ 1147 w 1166"/>
                <a:gd name="T3" fmla="*/ 0 h 774"/>
                <a:gd name="T4" fmla="*/ 1166 w 1166"/>
                <a:gd name="T5" fmla="*/ 280 h 774"/>
                <a:gd name="T6" fmla="*/ 456 w 1166"/>
                <a:gd name="T7" fmla="*/ 765 h 774"/>
                <a:gd name="T8" fmla="*/ 96 w 1166"/>
                <a:gd name="T9" fmla="*/ 774 h 774"/>
                <a:gd name="T10" fmla="*/ 0 w 1166"/>
                <a:gd name="T11" fmla="*/ 650 h 774"/>
                <a:gd name="T12" fmla="*/ 44 w 1166"/>
                <a:gd name="T13" fmla="*/ 568 h 774"/>
                <a:gd name="T14" fmla="*/ 496 w 1166"/>
                <a:gd name="T15" fmla="*/ 15 h 7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6" h="774">
                  <a:moveTo>
                    <a:pt x="496" y="15"/>
                  </a:moveTo>
                  <a:lnTo>
                    <a:pt x="1147" y="0"/>
                  </a:lnTo>
                  <a:lnTo>
                    <a:pt x="1166" y="280"/>
                  </a:lnTo>
                  <a:lnTo>
                    <a:pt x="456" y="765"/>
                  </a:lnTo>
                  <a:lnTo>
                    <a:pt x="96" y="774"/>
                  </a:lnTo>
                  <a:lnTo>
                    <a:pt x="0" y="650"/>
                  </a:lnTo>
                  <a:lnTo>
                    <a:pt x="44" y="568"/>
                  </a:lnTo>
                  <a:lnTo>
                    <a:pt x="496"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9"/>
            <p:cNvSpPr>
              <a:spLocks/>
            </p:cNvSpPr>
            <p:nvPr/>
          </p:nvSpPr>
          <p:spPr bwMode="auto">
            <a:xfrm>
              <a:off x="1757363" y="2794000"/>
              <a:ext cx="685800" cy="515938"/>
            </a:xfrm>
            <a:custGeom>
              <a:avLst/>
              <a:gdLst>
                <a:gd name="T0" fmla="*/ 863 w 863"/>
                <a:gd name="T1" fmla="*/ 0 h 650"/>
                <a:gd name="T2" fmla="*/ 791 w 863"/>
                <a:gd name="T3" fmla="*/ 2 h 650"/>
                <a:gd name="T4" fmla="*/ 0 w 863"/>
                <a:gd name="T5" fmla="*/ 650 h 650"/>
                <a:gd name="T6" fmla="*/ 863 w 863"/>
                <a:gd name="T7" fmla="*/ 0 h 650"/>
              </a:gdLst>
              <a:ahLst/>
              <a:cxnLst>
                <a:cxn ang="0">
                  <a:pos x="T0" y="T1"/>
                </a:cxn>
                <a:cxn ang="0">
                  <a:pos x="T2" y="T3"/>
                </a:cxn>
                <a:cxn ang="0">
                  <a:pos x="T4" y="T5"/>
                </a:cxn>
                <a:cxn ang="0">
                  <a:pos x="T6" y="T7"/>
                </a:cxn>
              </a:cxnLst>
              <a:rect l="0" t="0" r="r" b="b"/>
              <a:pathLst>
                <a:path w="863" h="650">
                  <a:moveTo>
                    <a:pt x="863" y="0"/>
                  </a:moveTo>
                  <a:lnTo>
                    <a:pt x="791" y="2"/>
                  </a:lnTo>
                  <a:lnTo>
                    <a:pt x="0" y="650"/>
                  </a:lnTo>
                  <a:lnTo>
                    <a:pt x="863" y="0"/>
                  </a:lnTo>
                  <a:close/>
                </a:path>
              </a:pathLst>
            </a:custGeom>
            <a:solidFill>
              <a:srgbClr val="93D3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10"/>
            <p:cNvSpPr>
              <a:spLocks/>
            </p:cNvSpPr>
            <p:nvPr/>
          </p:nvSpPr>
          <p:spPr bwMode="auto">
            <a:xfrm>
              <a:off x="1724025" y="2797175"/>
              <a:ext cx="596900" cy="514350"/>
            </a:xfrm>
            <a:custGeom>
              <a:avLst/>
              <a:gdLst>
                <a:gd name="T0" fmla="*/ 752 w 752"/>
                <a:gd name="T1" fmla="*/ 0 h 649"/>
                <a:gd name="T2" fmla="*/ 699 w 752"/>
                <a:gd name="T3" fmla="*/ 2 h 649"/>
                <a:gd name="T4" fmla="*/ 0 w 752"/>
                <a:gd name="T5" fmla="*/ 649 h 649"/>
                <a:gd name="T6" fmla="*/ 752 w 752"/>
                <a:gd name="T7" fmla="*/ 0 h 649"/>
              </a:gdLst>
              <a:ahLst/>
              <a:cxnLst>
                <a:cxn ang="0">
                  <a:pos x="T0" y="T1"/>
                </a:cxn>
                <a:cxn ang="0">
                  <a:pos x="T2" y="T3"/>
                </a:cxn>
                <a:cxn ang="0">
                  <a:pos x="T4" y="T5"/>
                </a:cxn>
                <a:cxn ang="0">
                  <a:pos x="T6" y="T7"/>
                </a:cxn>
              </a:cxnLst>
              <a:rect l="0" t="0" r="r" b="b"/>
              <a:pathLst>
                <a:path w="752" h="649">
                  <a:moveTo>
                    <a:pt x="752" y="0"/>
                  </a:moveTo>
                  <a:lnTo>
                    <a:pt x="699" y="2"/>
                  </a:lnTo>
                  <a:lnTo>
                    <a:pt x="0" y="649"/>
                  </a:lnTo>
                  <a:lnTo>
                    <a:pt x="752" y="0"/>
                  </a:lnTo>
                  <a:close/>
                </a:path>
              </a:pathLst>
            </a:custGeom>
            <a:solidFill>
              <a:srgbClr val="93D3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11"/>
            <p:cNvSpPr>
              <a:spLocks/>
            </p:cNvSpPr>
            <p:nvPr/>
          </p:nvSpPr>
          <p:spPr bwMode="auto">
            <a:xfrm>
              <a:off x="1689100" y="2800350"/>
              <a:ext cx="520700" cy="514350"/>
            </a:xfrm>
            <a:custGeom>
              <a:avLst/>
              <a:gdLst>
                <a:gd name="T0" fmla="*/ 656 w 656"/>
                <a:gd name="T1" fmla="*/ 0 h 648"/>
                <a:gd name="T2" fmla="*/ 617 w 656"/>
                <a:gd name="T3" fmla="*/ 2 h 648"/>
                <a:gd name="T4" fmla="*/ 0 w 656"/>
                <a:gd name="T5" fmla="*/ 648 h 648"/>
                <a:gd name="T6" fmla="*/ 656 w 656"/>
                <a:gd name="T7" fmla="*/ 0 h 648"/>
              </a:gdLst>
              <a:ahLst/>
              <a:cxnLst>
                <a:cxn ang="0">
                  <a:pos x="T0" y="T1"/>
                </a:cxn>
                <a:cxn ang="0">
                  <a:pos x="T2" y="T3"/>
                </a:cxn>
                <a:cxn ang="0">
                  <a:pos x="T4" y="T5"/>
                </a:cxn>
                <a:cxn ang="0">
                  <a:pos x="T6" y="T7"/>
                </a:cxn>
              </a:cxnLst>
              <a:rect l="0" t="0" r="r" b="b"/>
              <a:pathLst>
                <a:path w="656" h="648">
                  <a:moveTo>
                    <a:pt x="656" y="0"/>
                  </a:moveTo>
                  <a:lnTo>
                    <a:pt x="617" y="2"/>
                  </a:lnTo>
                  <a:lnTo>
                    <a:pt x="0" y="648"/>
                  </a:lnTo>
                  <a:lnTo>
                    <a:pt x="656" y="0"/>
                  </a:lnTo>
                  <a:close/>
                </a:path>
              </a:pathLst>
            </a:custGeom>
            <a:solidFill>
              <a:srgbClr val="93D3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12"/>
            <p:cNvSpPr>
              <a:spLocks/>
            </p:cNvSpPr>
            <p:nvPr/>
          </p:nvSpPr>
          <p:spPr bwMode="auto">
            <a:xfrm>
              <a:off x="1655763" y="2803525"/>
              <a:ext cx="454025" cy="514350"/>
            </a:xfrm>
            <a:custGeom>
              <a:avLst/>
              <a:gdLst>
                <a:gd name="T0" fmla="*/ 571 w 571"/>
                <a:gd name="T1" fmla="*/ 0 h 646"/>
                <a:gd name="T2" fmla="*/ 541 w 571"/>
                <a:gd name="T3" fmla="*/ 1 h 646"/>
                <a:gd name="T4" fmla="*/ 0 w 571"/>
                <a:gd name="T5" fmla="*/ 646 h 646"/>
                <a:gd name="T6" fmla="*/ 571 w 571"/>
                <a:gd name="T7" fmla="*/ 0 h 646"/>
              </a:gdLst>
              <a:ahLst/>
              <a:cxnLst>
                <a:cxn ang="0">
                  <a:pos x="T0" y="T1"/>
                </a:cxn>
                <a:cxn ang="0">
                  <a:pos x="T2" y="T3"/>
                </a:cxn>
                <a:cxn ang="0">
                  <a:pos x="T4" y="T5"/>
                </a:cxn>
                <a:cxn ang="0">
                  <a:pos x="T6" y="T7"/>
                </a:cxn>
              </a:cxnLst>
              <a:rect l="0" t="0" r="r" b="b"/>
              <a:pathLst>
                <a:path w="571" h="646">
                  <a:moveTo>
                    <a:pt x="571" y="0"/>
                  </a:moveTo>
                  <a:lnTo>
                    <a:pt x="541" y="1"/>
                  </a:lnTo>
                  <a:lnTo>
                    <a:pt x="0" y="646"/>
                  </a:lnTo>
                  <a:lnTo>
                    <a:pt x="571" y="0"/>
                  </a:lnTo>
                  <a:close/>
                </a:path>
              </a:pathLst>
            </a:custGeom>
            <a:solidFill>
              <a:srgbClr val="93D3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13"/>
            <p:cNvSpPr>
              <a:spLocks/>
            </p:cNvSpPr>
            <p:nvPr/>
          </p:nvSpPr>
          <p:spPr bwMode="auto">
            <a:xfrm>
              <a:off x="1587500" y="2743200"/>
              <a:ext cx="1517650" cy="1735138"/>
            </a:xfrm>
            <a:custGeom>
              <a:avLst/>
              <a:gdLst>
                <a:gd name="T0" fmla="*/ 1306 w 1913"/>
                <a:gd name="T1" fmla="*/ 17 h 2186"/>
                <a:gd name="T2" fmla="*/ 1300 w 1913"/>
                <a:gd name="T3" fmla="*/ 7 h 2186"/>
                <a:gd name="T4" fmla="*/ 1288 w 1913"/>
                <a:gd name="T5" fmla="*/ 1 h 2186"/>
                <a:gd name="T6" fmla="*/ 1274 w 1913"/>
                <a:gd name="T7" fmla="*/ 0 h 2186"/>
                <a:gd name="T8" fmla="*/ 1263 w 1913"/>
                <a:gd name="T9" fmla="*/ 4 h 2186"/>
                <a:gd name="T10" fmla="*/ 247 w 1913"/>
                <a:gd name="T11" fmla="*/ 702 h 2186"/>
                <a:gd name="T12" fmla="*/ 223 w 1913"/>
                <a:gd name="T13" fmla="*/ 710 h 2186"/>
                <a:gd name="T14" fmla="*/ 195 w 1913"/>
                <a:gd name="T15" fmla="*/ 718 h 2186"/>
                <a:gd name="T16" fmla="*/ 169 w 1913"/>
                <a:gd name="T17" fmla="*/ 725 h 2186"/>
                <a:gd name="T18" fmla="*/ 142 w 1913"/>
                <a:gd name="T19" fmla="*/ 729 h 2186"/>
                <a:gd name="T20" fmla="*/ 117 w 1913"/>
                <a:gd name="T21" fmla="*/ 732 h 2186"/>
                <a:gd name="T22" fmla="*/ 95 w 1913"/>
                <a:gd name="T23" fmla="*/ 732 h 2186"/>
                <a:gd name="T24" fmla="*/ 78 w 1913"/>
                <a:gd name="T25" fmla="*/ 728 h 2186"/>
                <a:gd name="T26" fmla="*/ 71 w 1913"/>
                <a:gd name="T27" fmla="*/ 725 h 2186"/>
                <a:gd name="T28" fmla="*/ 71 w 1913"/>
                <a:gd name="T29" fmla="*/ 723 h 2186"/>
                <a:gd name="T30" fmla="*/ 64 w 1913"/>
                <a:gd name="T31" fmla="*/ 711 h 2186"/>
                <a:gd name="T32" fmla="*/ 58 w 1913"/>
                <a:gd name="T33" fmla="*/ 697 h 2186"/>
                <a:gd name="T34" fmla="*/ 55 w 1913"/>
                <a:gd name="T35" fmla="*/ 690 h 2186"/>
                <a:gd name="T36" fmla="*/ 48 w 1913"/>
                <a:gd name="T37" fmla="*/ 682 h 2186"/>
                <a:gd name="T38" fmla="*/ 38 w 1913"/>
                <a:gd name="T39" fmla="*/ 677 h 2186"/>
                <a:gd name="T40" fmla="*/ 28 w 1913"/>
                <a:gd name="T41" fmla="*/ 676 h 2186"/>
                <a:gd name="T42" fmla="*/ 13 w 1913"/>
                <a:gd name="T43" fmla="*/ 682 h 2186"/>
                <a:gd name="T44" fmla="*/ 2 w 1913"/>
                <a:gd name="T45" fmla="*/ 699 h 2186"/>
                <a:gd name="T46" fmla="*/ 3 w 1913"/>
                <a:gd name="T47" fmla="*/ 723 h 2186"/>
                <a:gd name="T48" fmla="*/ 13 w 1913"/>
                <a:gd name="T49" fmla="*/ 748 h 2186"/>
                <a:gd name="T50" fmla="*/ 610 w 1913"/>
                <a:gd name="T51" fmla="*/ 2103 h 2186"/>
                <a:gd name="T52" fmla="*/ 629 w 1913"/>
                <a:gd name="T53" fmla="*/ 2136 h 2186"/>
                <a:gd name="T54" fmla="*/ 649 w 1913"/>
                <a:gd name="T55" fmla="*/ 2159 h 2186"/>
                <a:gd name="T56" fmla="*/ 672 w 1913"/>
                <a:gd name="T57" fmla="*/ 2173 h 2186"/>
                <a:gd name="T58" fmla="*/ 693 w 1913"/>
                <a:gd name="T59" fmla="*/ 2181 h 2186"/>
                <a:gd name="T60" fmla="*/ 725 w 1913"/>
                <a:gd name="T61" fmla="*/ 2186 h 2186"/>
                <a:gd name="T62" fmla="*/ 759 w 1913"/>
                <a:gd name="T63" fmla="*/ 2183 h 2186"/>
                <a:gd name="T64" fmla="*/ 790 w 1913"/>
                <a:gd name="T65" fmla="*/ 2175 h 2186"/>
                <a:gd name="T66" fmla="*/ 820 w 1913"/>
                <a:gd name="T67" fmla="*/ 2164 h 2186"/>
                <a:gd name="T68" fmla="*/ 846 w 1913"/>
                <a:gd name="T69" fmla="*/ 2151 h 2186"/>
                <a:gd name="T70" fmla="*/ 868 w 1913"/>
                <a:gd name="T71" fmla="*/ 2139 h 2186"/>
                <a:gd name="T72" fmla="*/ 885 w 1913"/>
                <a:gd name="T73" fmla="*/ 2128 h 2186"/>
                <a:gd name="T74" fmla="*/ 894 w 1913"/>
                <a:gd name="T75" fmla="*/ 2121 h 2186"/>
                <a:gd name="T76" fmla="*/ 1907 w 1913"/>
                <a:gd name="T77" fmla="*/ 1421 h 2186"/>
                <a:gd name="T78" fmla="*/ 1913 w 1913"/>
                <a:gd name="T79" fmla="*/ 1401 h 2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13" h="2186">
                  <a:moveTo>
                    <a:pt x="1911" y="1392"/>
                  </a:moveTo>
                  <a:lnTo>
                    <a:pt x="1306" y="17"/>
                  </a:lnTo>
                  <a:lnTo>
                    <a:pt x="1303" y="11"/>
                  </a:lnTo>
                  <a:lnTo>
                    <a:pt x="1300" y="7"/>
                  </a:lnTo>
                  <a:lnTo>
                    <a:pt x="1294" y="3"/>
                  </a:lnTo>
                  <a:lnTo>
                    <a:pt x="1288" y="1"/>
                  </a:lnTo>
                  <a:lnTo>
                    <a:pt x="1281" y="0"/>
                  </a:lnTo>
                  <a:lnTo>
                    <a:pt x="1274" y="0"/>
                  </a:lnTo>
                  <a:lnTo>
                    <a:pt x="1268" y="2"/>
                  </a:lnTo>
                  <a:lnTo>
                    <a:pt x="1263" y="4"/>
                  </a:lnTo>
                  <a:lnTo>
                    <a:pt x="259" y="697"/>
                  </a:lnTo>
                  <a:lnTo>
                    <a:pt x="247" y="702"/>
                  </a:lnTo>
                  <a:lnTo>
                    <a:pt x="236" y="705"/>
                  </a:lnTo>
                  <a:lnTo>
                    <a:pt x="223" y="710"/>
                  </a:lnTo>
                  <a:lnTo>
                    <a:pt x="209" y="714"/>
                  </a:lnTo>
                  <a:lnTo>
                    <a:pt x="195" y="718"/>
                  </a:lnTo>
                  <a:lnTo>
                    <a:pt x="182" y="721"/>
                  </a:lnTo>
                  <a:lnTo>
                    <a:pt x="169" y="725"/>
                  </a:lnTo>
                  <a:lnTo>
                    <a:pt x="155" y="727"/>
                  </a:lnTo>
                  <a:lnTo>
                    <a:pt x="142" y="729"/>
                  </a:lnTo>
                  <a:lnTo>
                    <a:pt x="129" y="730"/>
                  </a:lnTo>
                  <a:lnTo>
                    <a:pt x="117" y="732"/>
                  </a:lnTo>
                  <a:lnTo>
                    <a:pt x="106" y="732"/>
                  </a:lnTo>
                  <a:lnTo>
                    <a:pt x="95" y="732"/>
                  </a:lnTo>
                  <a:lnTo>
                    <a:pt x="86" y="730"/>
                  </a:lnTo>
                  <a:lnTo>
                    <a:pt x="78" y="728"/>
                  </a:lnTo>
                  <a:lnTo>
                    <a:pt x="71" y="725"/>
                  </a:lnTo>
                  <a:lnTo>
                    <a:pt x="71" y="725"/>
                  </a:lnTo>
                  <a:lnTo>
                    <a:pt x="71" y="723"/>
                  </a:lnTo>
                  <a:lnTo>
                    <a:pt x="71" y="723"/>
                  </a:lnTo>
                  <a:lnTo>
                    <a:pt x="70" y="723"/>
                  </a:lnTo>
                  <a:lnTo>
                    <a:pt x="64" y="711"/>
                  </a:lnTo>
                  <a:lnTo>
                    <a:pt x="60" y="702"/>
                  </a:lnTo>
                  <a:lnTo>
                    <a:pt x="58" y="697"/>
                  </a:lnTo>
                  <a:lnTo>
                    <a:pt x="57" y="695"/>
                  </a:lnTo>
                  <a:lnTo>
                    <a:pt x="55" y="690"/>
                  </a:lnTo>
                  <a:lnTo>
                    <a:pt x="51" y="685"/>
                  </a:lnTo>
                  <a:lnTo>
                    <a:pt x="48" y="682"/>
                  </a:lnTo>
                  <a:lnTo>
                    <a:pt x="43" y="680"/>
                  </a:lnTo>
                  <a:lnTo>
                    <a:pt x="38" y="677"/>
                  </a:lnTo>
                  <a:lnTo>
                    <a:pt x="33" y="676"/>
                  </a:lnTo>
                  <a:lnTo>
                    <a:pt x="28" y="676"/>
                  </a:lnTo>
                  <a:lnTo>
                    <a:pt x="22" y="677"/>
                  </a:lnTo>
                  <a:lnTo>
                    <a:pt x="13" y="682"/>
                  </a:lnTo>
                  <a:lnTo>
                    <a:pt x="6" y="690"/>
                  </a:lnTo>
                  <a:lnTo>
                    <a:pt x="2" y="699"/>
                  </a:lnTo>
                  <a:lnTo>
                    <a:pt x="0" y="710"/>
                  </a:lnTo>
                  <a:lnTo>
                    <a:pt x="3" y="723"/>
                  </a:lnTo>
                  <a:lnTo>
                    <a:pt x="7" y="736"/>
                  </a:lnTo>
                  <a:lnTo>
                    <a:pt x="13" y="748"/>
                  </a:lnTo>
                  <a:lnTo>
                    <a:pt x="20" y="758"/>
                  </a:lnTo>
                  <a:lnTo>
                    <a:pt x="610" y="2103"/>
                  </a:lnTo>
                  <a:lnTo>
                    <a:pt x="618" y="2121"/>
                  </a:lnTo>
                  <a:lnTo>
                    <a:pt x="629" y="2136"/>
                  </a:lnTo>
                  <a:lnTo>
                    <a:pt x="639" y="2149"/>
                  </a:lnTo>
                  <a:lnTo>
                    <a:pt x="649" y="2159"/>
                  </a:lnTo>
                  <a:lnTo>
                    <a:pt x="661" y="2167"/>
                  </a:lnTo>
                  <a:lnTo>
                    <a:pt x="672" y="2173"/>
                  </a:lnTo>
                  <a:lnTo>
                    <a:pt x="683" y="2178"/>
                  </a:lnTo>
                  <a:lnTo>
                    <a:pt x="693" y="2181"/>
                  </a:lnTo>
                  <a:lnTo>
                    <a:pt x="709" y="2185"/>
                  </a:lnTo>
                  <a:lnTo>
                    <a:pt x="725" y="2186"/>
                  </a:lnTo>
                  <a:lnTo>
                    <a:pt x="743" y="2186"/>
                  </a:lnTo>
                  <a:lnTo>
                    <a:pt x="759" y="2183"/>
                  </a:lnTo>
                  <a:lnTo>
                    <a:pt x="775" y="2180"/>
                  </a:lnTo>
                  <a:lnTo>
                    <a:pt x="790" y="2175"/>
                  </a:lnTo>
                  <a:lnTo>
                    <a:pt x="806" y="2170"/>
                  </a:lnTo>
                  <a:lnTo>
                    <a:pt x="820" y="2164"/>
                  </a:lnTo>
                  <a:lnTo>
                    <a:pt x="834" y="2158"/>
                  </a:lnTo>
                  <a:lnTo>
                    <a:pt x="846" y="2151"/>
                  </a:lnTo>
                  <a:lnTo>
                    <a:pt x="858" y="2144"/>
                  </a:lnTo>
                  <a:lnTo>
                    <a:pt x="868" y="2139"/>
                  </a:lnTo>
                  <a:lnTo>
                    <a:pt x="878" y="2133"/>
                  </a:lnTo>
                  <a:lnTo>
                    <a:pt x="885" y="2128"/>
                  </a:lnTo>
                  <a:lnTo>
                    <a:pt x="890" y="2124"/>
                  </a:lnTo>
                  <a:lnTo>
                    <a:pt x="894" y="2121"/>
                  </a:lnTo>
                  <a:lnTo>
                    <a:pt x="1900" y="1428"/>
                  </a:lnTo>
                  <a:lnTo>
                    <a:pt x="1907" y="1421"/>
                  </a:lnTo>
                  <a:lnTo>
                    <a:pt x="1912" y="1411"/>
                  </a:lnTo>
                  <a:lnTo>
                    <a:pt x="1913" y="1401"/>
                  </a:lnTo>
                  <a:lnTo>
                    <a:pt x="1911" y="13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14"/>
            <p:cNvSpPr>
              <a:spLocks/>
            </p:cNvSpPr>
            <p:nvPr/>
          </p:nvSpPr>
          <p:spPr bwMode="auto">
            <a:xfrm>
              <a:off x="1833563" y="2832100"/>
              <a:ext cx="1219200" cy="1570038"/>
            </a:xfrm>
            <a:custGeom>
              <a:avLst/>
              <a:gdLst>
                <a:gd name="T0" fmla="*/ 1537 w 1537"/>
                <a:gd name="T1" fmla="*/ 1319 h 1978"/>
                <a:gd name="T2" fmla="*/ 580 w 1537"/>
                <a:gd name="T3" fmla="*/ 1978 h 1978"/>
                <a:gd name="T4" fmla="*/ 0 w 1537"/>
                <a:gd name="T5" fmla="*/ 659 h 1978"/>
                <a:gd name="T6" fmla="*/ 958 w 1537"/>
                <a:gd name="T7" fmla="*/ 0 h 1978"/>
                <a:gd name="T8" fmla="*/ 1537 w 1537"/>
                <a:gd name="T9" fmla="*/ 1319 h 1978"/>
              </a:gdLst>
              <a:ahLst/>
              <a:cxnLst>
                <a:cxn ang="0">
                  <a:pos x="T0" y="T1"/>
                </a:cxn>
                <a:cxn ang="0">
                  <a:pos x="T2" y="T3"/>
                </a:cxn>
                <a:cxn ang="0">
                  <a:pos x="T4" y="T5"/>
                </a:cxn>
                <a:cxn ang="0">
                  <a:pos x="T6" y="T7"/>
                </a:cxn>
                <a:cxn ang="0">
                  <a:pos x="T8" y="T9"/>
                </a:cxn>
              </a:cxnLst>
              <a:rect l="0" t="0" r="r" b="b"/>
              <a:pathLst>
                <a:path w="1537" h="1978">
                  <a:moveTo>
                    <a:pt x="1537" y="1319"/>
                  </a:moveTo>
                  <a:lnTo>
                    <a:pt x="580" y="1978"/>
                  </a:lnTo>
                  <a:lnTo>
                    <a:pt x="0" y="659"/>
                  </a:lnTo>
                  <a:lnTo>
                    <a:pt x="958" y="0"/>
                  </a:lnTo>
                  <a:lnTo>
                    <a:pt x="1537" y="1319"/>
                  </a:lnTo>
                  <a:close/>
                </a:path>
              </a:pathLst>
            </a:custGeom>
            <a:solidFill>
              <a:srgbClr val="0099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15"/>
            <p:cNvSpPr>
              <a:spLocks/>
            </p:cNvSpPr>
            <p:nvPr/>
          </p:nvSpPr>
          <p:spPr bwMode="auto">
            <a:xfrm>
              <a:off x="1833563" y="2801938"/>
              <a:ext cx="1219200" cy="1063625"/>
            </a:xfrm>
            <a:custGeom>
              <a:avLst/>
              <a:gdLst>
                <a:gd name="T0" fmla="*/ 943 w 1537"/>
                <a:gd name="T1" fmla="*/ 57 h 1340"/>
                <a:gd name="T2" fmla="*/ 1507 w 1537"/>
                <a:gd name="T3" fmla="*/ 1340 h 1340"/>
                <a:gd name="T4" fmla="*/ 1537 w 1537"/>
                <a:gd name="T5" fmla="*/ 1319 h 1340"/>
                <a:gd name="T6" fmla="*/ 958 w 1537"/>
                <a:gd name="T7" fmla="*/ 0 h 1340"/>
                <a:gd name="T8" fmla="*/ 0 w 1537"/>
                <a:gd name="T9" fmla="*/ 659 h 1340"/>
                <a:gd name="T10" fmla="*/ 16 w 1537"/>
                <a:gd name="T11" fmla="*/ 696 h 1340"/>
                <a:gd name="T12" fmla="*/ 943 w 1537"/>
                <a:gd name="T13" fmla="*/ 57 h 1340"/>
              </a:gdLst>
              <a:ahLst/>
              <a:cxnLst>
                <a:cxn ang="0">
                  <a:pos x="T0" y="T1"/>
                </a:cxn>
                <a:cxn ang="0">
                  <a:pos x="T2" y="T3"/>
                </a:cxn>
                <a:cxn ang="0">
                  <a:pos x="T4" y="T5"/>
                </a:cxn>
                <a:cxn ang="0">
                  <a:pos x="T6" y="T7"/>
                </a:cxn>
                <a:cxn ang="0">
                  <a:pos x="T8" y="T9"/>
                </a:cxn>
                <a:cxn ang="0">
                  <a:pos x="T10" y="T11"/>
                </a:cxn>
                <a:cxn ang="0">
                  <a:pos x="T12" y="T13"/>
                </a:cxn>
              </a:cxnLst>
              <a:rect l="0" t="0" r="r" b="b"/>
              <a:pathLst>
                <a:path w="1537" h="1340">
                  <a:moveTo>
                    <a:pt x="943" y="57"/>
                  </a:moveTo>
                  <a:lnTo>
                    <a:pt x="1507" y="1340"/>
                  </a:lnTo>
                  <a:lnTo>
                    <a:pt x="1537" y="1319"/>
                  </a:lnTo>
                  <a:lnTo>
                    <a:pt x="958" y="0"/>
                  </a:lnTo>
                  <a:lnTo>
                    <a:pt x="0" y="659"/>
                  </a:lnTo>
                  <a:lnTo>
                    <a:pt x="16" y="696"/>
                  </a:lnTo>
                  <a:lnTo>
                    <a:pt x="943" y="57"/>
                  </a:lnTo>
                  <a:close/>
                </a:path>
              </a:pathLst>
            </a:custGeom>
            <a:solidFill>
              <a:srgbClr val="4CB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16"/>
            <p:cNvSpPr>
              <a:spLocks/>
            </p:cNvSpPr>
            <p:nvPr/>
          </p:nvSpPr>
          <p:spPr bwMode="auto">
            <a:xfrm>
              <a:off x="1666875" y="3346450"/>
              <a:ext cx="587375" cy="1085850"/>
            </a:xfrm>
            <a:custGeom>
              <a:avLst/>
              <a:gdLst>
                <a:gd name="T0" fmla="*/ 609 w 741"/>
                <a:gd name="T1" fmla="*/ 1365 h 1367"/>
                <a:gd name="T2" fmla="*/ 602 w 741"/>
                <a:gd name="T3" fmla="*/ 1362 h 1367"/>
                <a:gd name="T4" fmla="*/ 596 w 741"/>
                <a:gd name="T5" fmla="*/ 1359 h 1367"/>
                <a:gd name="T6" fmla="*/ 590 w 741"/>
                <a:gd name="T7" fmla="*/ 1354 h 1367"/>
                <a:gd name="T8" fmla="*/ 585 w 741"/>
                <a:gd name="T9" fmla="*/ 1350 h 1367"/>
                <a:gd name="T10" fmla="*/ 579 w 741"/>
                <a:gd name="T11" fmla="*/ 1344 h 1367"/>
                <a:gd name="T12" fmla="*/ 575 w 741"/>
                <a:gd name="T13" fmla="*/ 1337 h 1367"/>
                <a:gd name="T14" fmla="*/ 570 w 741"/>
                <a:gd name="T15" fmla="*/ 1329 h 1367"/>
                <a:gd name="T16" fmla="*/ 567 w 741"/>
                <a:gd name="T17" fmla="*/ 1320 h 1367"/>
                <a:gd name="T18" fmla="*/ 562 w 741"/>
                <a:gd name="T19" fmla="*/ 1308 h 1367"/>
                <a:gd name="T20" fmla="*/ 547 w 741"/>
                <a:gd name="T21" fmla="*/ 1277 h 1367"/>
                <a:gd name="T22" fmla="*/ 526 w 741"/>
                <a:gd name="T23" fmla="*/ 1228 h 1367"/>
                <a:gd name="T24" fmla="*/ 497 w 741"/>
                <a:gd name="T25" fmla="*/ 1162 h 1367"/>
                <a:gd name="T26" fmla="*/ 463 w 741"/>
                <a:gd name="T27" fmla="*/ 1084 h 1367"/>
                <a:gd name="T28" fmla="*/ 424 w 741"/>
                <a:gd name="T29" fmla="*/ 994 h 1367"/>
                <a:gd name="T30" fmla="*/ 380 w 741"/>
                <a:gd name="T31" fmla="*/ 896 h 1367"/>
                <a:gd name="T32" fmla="*/ 335 w 741"/>
                <a:gd name="T33" fmla="*/ 792 h 1367"/>
                <a:gd name="T34" fmla="*/ 288 w 741"/>
                <a:gd name="T35" fmla="*/ 685 h 1367"/>
                <a:gd name="T36" fmla="*/ 239 w 741"/>
                <a:gd name="T37" fmla="*/ 575 h 1367"/>
                <a:gd name="T38" fmla="*/ 192 w 741"/>
                <a:gd name="T39" fmla="*/ 468 h 1367"/>
                <a:gd name="T40" fmla="*/ 147 w 741"/>
                <a:gd name="T41" fmla="*/ 363 h 1367"/>
                <a:gd name="T42" fmla="*/ 103 w 741"/>
                <a:gd name="T43" fmla="*/ 265 h 1367"/>
                <a:gd name="T44" fmla="*/ 64 w 741"/>
                <a:gd name="T45" fmla="*/ 175 h 1367"/>
                <a:gd name="T46" fmla="*/ 29 w 741"/>
                <a:gd name="T47" fmla="*/ 96 h 1367"/>
                <a:gd name="T48" fmla="*/ 0 w 741"/>
                <a:gd name="T49" fmla="*/ 30 h 1367"/>
                <a:gd name="T50" fmla="*/ 21 w 741"/>
                <a:gd name="T51" fmla="*/ 30 h 1367"/>
                <a:gd name="T52" fmla="*/ 43 w 741"/>
                <a:gd name="T53" fmla="*/ 29 h 1367"/>
                <a:gd name="T54" fmla="*/ 65 w 741"/>
                <a:gd name="T55" fmla="*/ 26 h 1367"/>
                <a:gd name="T56" fmla="*/ 86 w 741"/>
                <a:gd name="T57" fmla="*/ 22 h 1367"/>
                <a:gd name="T58" fmla="*/ 107 w 741"/>
                <a:gd name="T59" fmla="*/ 16 h 1367"/>
                <a:gd name="T60" fmla="*/ 125 w 741"/>
                <a:gd name="T61" fmla="*/ 12 h 1367"/>
                <a:gd name="T62" fmla="*/ 143 w 741"/>
                <a:gd name="T63" fmla="*/ 6 h 1367"/>
                <a:gd name="T64" fmla="*/ 158 w 741"/>
                <a:gd name="T65" fmla="*/ 0 h 1367"/>
                <a:gd name="T66" fmla="*/ 741 w 741"/>
                <a:gd name="T67" fmla="*/ 1327 h 1367"/>
                <a:gd name="T68" fmla="*/ 727 w 741"/>
                <a:gd name="T69" fmla="*/ 1335 h 1367"/>
                <a:gd name="T70" fmla="*/ 712 w 741"/>
                <a:gd name="T71" fmla="*/ 1343 h 1367"/>
                <a:gd name="T72" fmla="*/ 694 w 741"/>
                <a:gd name="T73" fmla="*/ 1351 h 1367"/>
                <a:gd name="T74" fmla="*/ 677 w 741"/>
                <a:gd name="T75" fmla="*/ 1358 h 1367"/>
                <a:gd name="T76" fmla="*/ 660 w 741"/>
                <a:gd name="T77" fmla="*/ 1364 h 1367"/>
                <a:gd name="T78" fmla="*/ 643 w 741"/>
                <a:gd name="T79" fmla="*/ 1367 h 1367"/>
                <a:gd name="T80" fmla="*/ 625 w 741"/>
                <a:gd name="T81" fmla="*/ 1367 h 1367"/>
                <a:gd name="T82" fmla="*/ 609 w 741"/>
                <a:gd name="T83" fmla="*/ 1365 h 1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41" h="1367">
                  <a:moveTo>
                    <a:pt x="609" y="1365"/>
                  </a:moveTo>
                  <a:lnTo>
                    <a:pt x="602" y="1362"/>
                  </a:lnTo>
                  <a:lnTo>
                    <a:pt x="596" y="1359"/>
                  </a:lnTo>
                  <a:lnTo>
                    <a:pt x="590" y="1354"/>
                  </a:lnTo>
                  <a:lnTo>
                    <a:pt x="585" y="1350"/>
                  </a:lnTo>
                  <a:lnTo>
                    <a:pt x="579" y="1344"/>
                  </a:lnTo>
                  <a:lnTo>
                    <a:pt x="575" y="1337"/>
                  </a:lnTo>
                  <a:lnTo>
                    <a:pt x="570" y="1329"/>
                  </a:lnTo>
                  <a:lnTo>
                    <a:pt x="567" y="1320"/>
                  </a:lnTo>
                  <a:lnTo>
                    <a:pt x="562" y="1308"/>
                  </a:lnTo>
                  <a:lnTo>
                    <a:pt x="547" y="1277"/>
                  </a:lnTo>
                  <a:lnTo>
                    <a:pt x="526" y="1228"/>
                  </a:lnTo>
                  <a:lnTo>
                    <a:pt x="497" y="1162"/>
                  </a:lnTo>
                  <a:lnTo>
                    <a:pt x="463" y="1084"/>
                  </a:lnTo>
                  <a:lnTo>
                    <a:pt x="424" y="994"/>
                  </a:lnTo>
                  <a:lnTo>
                    <a:pt x="380" y="896"/>
                  </a:lnTo>
                  <a:lnTo>
                    <a:pt x="335" y="792"/>
                  </a:lnTo>
                  <a:lnTo>
                    <a:pt x="288" y="685"/>
                  </a:lnTo>
                  <a:lnTo>
                    <a:pt x="239" y="575"/>
                  </a:lnTo>
                  <a:lnTo>
                    <a:pt x="192" y="468"/>
                  </a:lnTo>
                  <a:lnTo>
                    <a:pt x="147" y="363"/>
                  </a:lnTo>
                  <a:lnTo>
                    <a:pt x="103" y="265"/>
                  </a:lnTo>
                  <a:lnTo>
                    <a:pt x="64" y="175"/>
                  </a:lnTo>
                  <a:lnTo>
                    <a:pt x="29" y="96"/>
                  </a:lnTo>
                  <a:lnTo>
                    <a:pt x="0" y="30"/>
                  </a:lnTo>
                  <a:lnTo>
                    <a:pt x="21" y="30"/>
                  </a:lnTo>
                  <a:lnTo>
                    <a:pt x="43" y="29"/>
                  </a:lnTo>
                  <a:lnTo>
                    <a:pt x="65" y="26"/>
                  </a:lnTo>
                  <a:lnTo>
                    <a:pt x="86" y="22"/>
                  </a:lnTo>
                  <a:lnTo>
                    <a:pt x="107" y="16"/>
                  </a:lnTo>
                  <a:lnTo>
                    <a:pt x="125" y="12"/>
                  </a:lnTo>
                  <a:lnTo>
                    <a:pt x="143" y="6"/>
                  </a:lnTo>
                  <a:lnTo>
                    <a:pt x="158" y="0"/>
                  </a:lnTo>
                  <a:lnTo>
                    <a:pt x="741" y="1327"/>
                  </a:lnTo>
                  <a:lnTo>
                    <a:pt x="727" y="1335"/>
                  </a:lnTo>
                  <a:lnTo>
                    <a:pt x="712" y="1343"/>
                  </a:lnTo>
                  <a:lnTo>
                    <a:pt x="694" y="1351"/>
                  </a:lnTo>
                  <a:lnTo>
                    <a:pt x="677" y="1358"/>
                  </a:lnTo>
                  <a:lnTo>
                    <a:pt x="660" y="1364"/>
                  </a:lnTo>
                  <a:lnTo>
                    <a:pt x="643" y="1367"/>
                  </a:lnTo>
                  <a:lnTo>
                    <a:pt x="625" y="1367"/>
                  </a:lnTo>
                  <a:lnTo>
                    <a:pt x="609" y="1365"/>
                  </a:lnTo>
                  <a:close/>
                </a:path>
              </a:pathLst>
            </a:custGeom>
            <a:solidFill>
              <a:srgbClr val="0099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17"/>
            <p:cNvSpPr>
              <a:spLocks/>
            </p:cNvSpPr>
            <p:nvPr/>
          </p:nvSpPr>
          <p:spPr bwMode="auto">
            <a:xfrm>
              <a:off x="1666875" y="3346450"/>
              <a:ext cx="508000" cy="1085850"/>
            </a:xfrm>
            <a:custGeom>
              <a:avLst/>
              <a:gdLst>
                <a:gd name="T0" fmla="*/ 624 w 641"/>
                <a:gd name="T1" fmla="*/ 1332 h 1367"/>
                <a:gd name="T2" fmla="*/ 588 w 641"/>
                <a:gd name="T3" fmla="*/ 1252 h 1367"/>
                <a:gd name="T4" fmla="*/ 525 w 641"/>
                <a:gd name="T5" fmla="*/ 1108 h 1367"/>
                <a:gd name="T6" fmla="*/ 443 w 641"/>
                <a:gd name="T7" fmla="*/ 920 h 1367"/>
                <a:gd name="T8" fmla="*/ 350 w 641"/>
                <a:gd name="T9" fmla="*/ 709 h 1367"/>
                <a:gd name="T10" fmla="*/ 255 w 641"/>
                <a:gd name="T11" fmla="*/ 492 h 1367"/>
                <a:gd name="T12" fmla="*/ 166 w 641"/>
                <a:gd name="T13" fmla="*/ 290 h 1367"/>
                <a:gd name="T14" fmla="*/ 92 w 641"/>
                <a:gd name="T15" fmla="*/ 120 h 1367"/>
                <a:gd name="T16" fmla="*/ 77 w 641"/>
                <a:gd name="T17" fmla="*/ 54 h 1367"/>
                <a:gd name="T18" fmla="*/ 105 w 641"/>
                <a:gd name="T19" fmla="*/ 53 h 1367"/>
                <a:gd name="T20" fmla="*/ 134 w 641"/>
                <a:gd name="T21" fmla="*/ 49 h 1367"/>
                <a:gd name="T22" fmla="*/ 162 w 641"/>
                <a:gd name="T23" fmla="*/ 43 h 1367"/>
                <a:gd name="T24" fmla="*/ 158 w 641"/>
                <a:gd name="T25" fmla="*/ 0 h 1367"/>
                <a:gd name="T26" fmla="*/ 125 w 641"/>
                <a:gd name="T27" fmla="*/ 12 h 1367"/>
                <a:gd name="T28" fmla="*/ 86 w 641"/>
                <a:gd name="T29" fmla="*/ 22 h 1367"/>
                <a:gd name="T30" fmla="*/ 43 w 641"/>
                <a:gd name="T31" fmla="*/ 29 h 1367"/>
                <a:gd name="T32" fmla="*/ 0 w 641"/>
                <a:gd name="T33" fmla="*/ 30 h 1367"/>
                <a:gd name="T34" fmla="*/ 64 w 641"/>
                <a:gd name="T35" fmla="*/ 175 h 1367"/>
                <a:gd name="T36" fmla="*/ 147 w 641"/>
                <a:gd name="T37" fmla="*/ 363 h 1367"/>
                <a:gd name="T38" fmla="*/ 239 w 641"/>
                <a:gd name="T39" fmla="*/ 575 h 1367"/>
                <a:gd name="T40" fmla="*/ 335 w 641"/>
                <a:gd name="T41" fmla="*/ 792 h 1367"/>
                <a:gd name="T42" fmla="*/ 424 w 641"/>
                <a:gd name="T43" fmla="*/ 994 h 1367"/>
                <a:gd name="T44" fmla="*/ 497 w 641"/>
                <a:gd name="T45" fmla="*/ 1162 h 1367"/>
                <a:gd name="T46" fmla="*/ 547 w 641"/>
                <a:gd name="T47" fmla="*/ 1277 h 1367"/>
                <a:gd name="T48" fmla="*/ 567 w 641"/>
                <a:gd name="T49" fmla="*/ 1320 h 1367"/>
                <a:gd name="T50" fmla="*/ 575 w 641"/>
                <a:gd name="T51" fmla="*/ 1337 h 1367"/>
                <a:gd name="T52" fmla="*/ 585 w 641"/>
                <a:gd name="T53" fmla="*/ 1350 h 1367"/>
                <a:gd name="T54" fmla="*/ 596 w 641"/>
                <a:gd name="T55" fmla="*/ 1359 h 1367"/>
                <a:gd name="T56" fmla="*/ 609 w 641"/>
                <a:gd name="T57" fmla="*/ 1365 h 1367"/>
                <a:gd name="T58" fmla="*/ 625 w 641"/>
                <a:gd name="T59" fmla="*/ 1367 h 1367"/>
                <a:gd name="T60" fmla="*/ 641 w 641"/>
                <a:gd name="T61" fmla="*/ 1367 h 1367"/>
                <a:gd name="T62" fmla="*/ 635 w 641"/>
                <a:gd name="T63" fmla="*/ 1355 h 1367"/>
                <a:gd name="T64" fmla="*/ 629 w 641"/>
                <a:gd name="T65" fmla="*/ 1344 h 1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41" h="1367">
                  <a:moveTo>
                    <a:pt x="629" y="1344"/>
                  </a:moveTo>
                  <a:lnTo>
                    <a:pt x="624" y="1332"/>
                  </a:lnTo>
                  <a:lnTo>
                    <a:pt x="610" y="1301"/>
                  </a:lnTo>
                  <a:lnTo>
                    <a:pt x="588" y="1252"/>
                  </a:lnTo>
                  <a:lnTo>
                    <a:pt x="560" y="1186"/>
                  </a:lnTo>
                  <a:lnTo>
                    <a:pt x="525" y="1108"/>
                  </a:lnTo>
                  <a:lnTo>
                    <a:pt x="486" y="1018"/>
                  </a:lnTo>
                  <a:lnTo>
                    <a:pt x="443" y="920"/>
                  </a:lnTo>
                  <a:lnTo>
                    <a:pt x="397" y="816"/>
                  </a:lnTo>
                  <a:lnTo>
                    <a:pt x="350" y="709"/>
                  </a:lnTo>
                  <a:lnTo>
                    <a:pt x="303" y="600"/>
                  </a:lnTo>
                  <a:lnTo>
                    <a:pt x="255" y="492"/>
                  </a:lnTo>
                  <a:lnTo>
                    <a:pt x="209" y="388"/>
                  </a:lnTo>
                  <a:lnTo>
                    <a:pt x="166" y="290"/>
                  </a:lnTo>
                  <a:lnTo>
                    <a:pt x="126" y="200"/>
                  </a:lnTo>
                  <a:lnTo>
                    <a:pt x="92" y="120"/>
                  </a:lnTo>
                  <a:lnTo>
                    <a:pt x="63" y="54"/>
                  </a:lnTo>
                  <a:lnTo>
                    <a:pt x="77" y="54"/>
                  </a:lnTo>
                  <a:lnTo>
                    <a:pt x="90" y="54"/>
                  </a:lnTo>
                  <a:lnTo>
                    <a:pt x="105" y="53"/>
                  </a:lnTo>
                  <a:lnTo>
                    <a:pt x="119" y="51"/>
                  </a:lnTo>
                  <a:lnTo>
                    <a:pt x="134" y="49"/>
                  </a:lnTo>
                  <a:lnTo>
                    <a:pt x="148" y="46"/>
                  </a:lnTo>
                  <a:lnTo>
                    <a:pt x="162" y="43"/>
                  </a:lnTo>
                  <a:lnTo>
                    <a:pt x="175" y="40"/>
                  </a:lnTo>
                  <a:lnTo>
                    <a:pt x="158" y="0"/>
                  </a:lnTo>
                  <a:lnTo>
                    <a:pt x="143" y="6"/>
                  </a:lnTo>
                  <a:lnTo>
                    <a:pt x="125" y="12"/>
                  </a:lnTo>
                  <a:lnTo>
                    <a:pt x="107" y="16"/>
                  </a:lnTo>
                  <a:lnTo>
                    <a:pt x="86" y="22"/>
                  </a:lnTo>
                  <a:lnTo>
                    <a:pt x="65" y="26"/>
                  </a:lnTo>
                  <a:lnTo>
                    <a:pt x="43" y="29"/>
                  </a:lnTo>
                  <a:lnTo>
                    <a:pt x="21" y="30"/>
                  </a:lnTo>
                  <a:lnTo>
                    <a:pt x="0" y="30"/>
                  </a:lnTo>
                  <a:lnTo>
                    <a:pt x="29" y="96"/>
                  </a:lnTo>
                  <a:lnTo>
                    <a:pt x="64" y="175"/>
                  </a:lnTo>
                  <a:lnTo>
                    <a:pt x="103" y="265"/>
                  </a:lnTo>
                  <a:lnTo>
                    <a:pt x="147" y="363"/>
                  </a:lnTo>
                  <a:lnTo>
                    <a:pt x="192" y="468"/>
                  </a:lnTo>
                  <a:lnTo>
                    <a:pt x="239" y="575"/>
                  </a:lnTo>
                  <a:lnTo>
                    <a:pt x="288" y="685"/>
                  </a:lnTo>
                  <a:lnTo>
                    <a:pt x="335" y="792"/>
                  </a:lnTo>
                  <a:lnTo>
                    <a:pt x="380" y="896"/>
                  </a:lnTo>
                  <a:lnTo>
                    <a:pt x="424" y="994"/>
                  </a:lnTo>
                  <a:lnTo>
                    <a:pt x="463" y="1084"/>
                  </a:lnTo>
                  <a:lnTo>
                    <a:pt x="497" y="1162"/>
                  </a:lnTo>
                  <a:lnTo>
                    <a:pt x="526" y="1228"/>
                  </a:lnTo>
                  <a:lnTo>
                    <a:pt x="547" y="1277"/>
                  </a:lnTo>
                  <a:lnTo>
                    <a:pt x="562" y="1308"/>
                  </a:lnTo>
                  <a:lnTo>
                    <a:pt x="567" y="1320"/>
                  </a:lnTo>
                  <a:lnTo>
                    <a:pt x="570" y="1329"/>
                  </a:lnTo>
                  <a:lnTo>
                    <a:pt x="575" y="1337"/>
                  </a:lnTo>
                  <a:lnTo>
                    <a:pt x="579" y="1344"/>
                  </a:lnTo>
                  <a:lnTo>
                    <a:pt x="585" y="1350"/>
                  </a:lnTo>
                  <a:lnTo>
                    <a:pt x="590" y="1354"/>
                  </a:lnTo>
                  <a:lnTo>
                    <a:pt x="596" y="1359"/>
                  </a:lnTo>
                  <a:lnTo>
                    <a:pt x="602" y="1362"/>
                  </a:lnTo>
                  <a:lnTo>
                    <a:pt x="609" y="1365"/>
                  </a:lnTo>
                  <a:lnTo>
                    <a:pt x="617" y="1366"/>
                  </a:lnTo>
                  <a:lnTo>
                    <a:pt x="625" y="1367"/>
                  </a:lnTo>
                  <a:lnTo>
                    <a:pt x="633" y="1367"/>
                  </a:lnTo>
                  <a:lnTo>
                    <a:pt x="641" y="1367"/>
                  </a:lnTo>
                  <a:lnTo>
                    <a:pt x="638" y="1361"/>
                  </a:lnTo>
                  <a:lnTo>
                    <a:pt x="635" y="1355"/>
                  </a:lnTo>
                  <a:lnTo>
                    <a:pt x="631" y="1350"/>
                  </a:lnTo>
                  <a:lnTo>
                    <a:pt x="629" y="1344"/>
                  </a:lnTo>
                  <a:close/>
                </a:path>
              </a:pathLst>
            </a:custGeom>
            <a:solidFill>
              <a:srgbClr val="006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18"/>
            <p:cNvSpPr>
              <a:spLocks/>
            </p:cNvSpPr>
            <p:nvPr/>
          </p:nvSpPr>
          <p:spPr bwMode="auto">
            <a:xfrm>
              <a:off x="1589088" y="2767013"/>
              <a:ext cx="444500" cy="560388"/>
            </a:xfrm>
            <a:custGeom>
              <a:avLst/>
              <a:gdLst>
                <a:gd name="T0" fmla="*/ 51 w 561"/>
                <a:gd name="T1" fmla="*/ 694 h 705"/>
                <a:gd name="T2" fmla="*/ 555 w 561"/>
                <a:gd name="T3" fmla="*/ 48 h 705"/>
                <a:gd name="T4" fmla="*/ 555 w 561"/>
                <a:gd name="T5" fmla="*/ 48 h 705"/>
                <a:gd name="T6" fmla="*/ 561 w 561"/>
                <a:gd name="T7" fmla="*/ 38 h 705"/>
                <a:gd name="T8" fmla="*/ 561 w 561"/>
                <a:gd name="T9" fmla="*/ 26 h 705"/>
                <a:gd name="T10" fmla="*/ 557 w 561"/>
                <a:gd name="T11" fmla="*/ 16 h 705"/>
                <a:gd name="T12" fmla="*/ 549 w 561"/>
                <a:gd name="T13" fmla="*/ 7 h 705"/>
                <a:gd name="T14" fmla="*/ 545 w 561"/>
                <a:gd name="T15" fmla="*/ 3 h 705"/>
                <a:gd name="T16" fmla="*/ 539 w 561"/>
                <a:gd name="T17" fmla="*/ 1 h 705"/>
                <a:gd name="T18" fmla="*/ 533 w 561"/>
                <a:gd name="T19" fmla="*/ 0 h 705"/>
                <a:gd name="T20" fmla="*/ 527 w 561"/>
                <a:gd name="T21" fmla="*/ 0 h 705"/>
                <a:gd name="T22" fmla="*/ 522 w 561"/>
                <a:gd name="T23" fmla="*/ 2 h 705"/>
                <a:gd name="T24" fmla="*/ 517 w 561"/>
                <a:gd name="T25" fmla="*/ 3 h 705"/>
                <a:gd name="T26" fmla="*/ 512 w 561"/>
                <a:gd name="T27" fmla="*/ 7 h 705"/>
                <a:gd name="T28" fmla="*/ 508 w 561"/>
                <a:gd name="T29" fmla="*/ 11 h 705"/>
                <a:gd name="T30" fmla="*/ 508 w 561"/>
                <a:gd name="T31" fmla="*/ 11 h 705"/>
                <a:gd name="T32" fmla="*/ 5 w 561"/>
                <a:gd name="T33" fmla="*/ 658 h 705"/>
                <a:gd name="T34" fmla="*/ 5 w 561"/>
                <a:gd name="T35" fmla="*/ 658 h 705"/>
                <a:gd name="T36" fmla="*/ 0 w 561"/>
                <a:gd name="T37" fmla="*/ 668 h 705"/>
                <a:gd name="T38" fmla="*/ 0 w 561"/>
                <a:gd name="T39" fmla="*/ 680 h 705"/>
                <a:gd name="T40" fmla="*/ 2 w 561"/>
                <a:gd name="T41" fmla="*/ 690 h 705"/>
                <a:gd name="T42" fmla="*/ 10 w 561"/>
                <a:gd name="T43" fmla="*/ 699 h 705"/>
                <a:gd name="T44" fmla="*/ 14 w 561"/>
                <a:gd name="T45" fmla="*/ 703 h 705"/>
                <a:gd name="T46" fmla="*/ 20 w 561"/>
                <a:gd name="T47" fmla="*/ 704 h 705"/>
                <a:gd name="T48" fmla="*/ 26 w 561"/>
                <a:gd name="T49" fmla="*/ 705 h 705"/>
                <a:gd name="T50" fmla="*/ 32 w 561"/>
                <a:gd name="T51" fmla="*/ 705 h 705"/>
                <a:gd name="T52" fmla="*/ 38 w 561"/>
                <a:gd name="T53" fmla="*/ 704 h 705"/>
                <a:gd name="T54" fmla="*/ 42 w 561"/>
                <a:gd name="T55" fmla="*/ 702 h 705"/>
                <a:gd name="T56" fmla="*/ 47 w 561"/>
                <a:gd name="T57" fmla="*/ 698 h 705"/>
                <a:gd name="T58" fmla="*/ 51 w 561"/>
                <a:gd name="T59" fmla="*/ 694 h 705"/>
                <a:gd name="T60" fmla="*/ 51 w 561"/>
                <a:gd name="T61" fmla="*/ 694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61" h="705">
                  <a:moveTo>
                    <a:pt x="51" y="694"/>
                  </a:moveTo>
                  <a:lnTo>
                    <a:pt x="555" y="48"/>
                  </a:lnTo>
                  <a:lnTo>
                    <a:pt x="555" y="48"/>
                  </a:lnTo>
                  <a:lnTo>
                    <a:pt x="561" y="38"/>
                  </a:lnTo>
                  <a:lnTo>
                    <a:pt x="561" y="26"/>
                  </a:lnTo>
                  <a:lnTo>
                    <a:pt x="557" y="16"/>
                  </a:lnTo>
                  <a:lnTo>
                    <a:pt x="549" y="7"/>
                  </a:lnTo>
                  <a:lnTo>
                    <a:pt x="545" y="3"/>
                  </a:lnTo>
                  <a:lnTo>
                    <a:pt x="539" y="1"/>
                  </a:lnTo>
                  <a:lnTo>
                    <a:pt x="533" y="0"/>
                  </a:lnTo>
                  <a:lnTo>
                    <a:pt x="527" y="0"/>
                  </a:lnTo>
                  <a:lnTo>
                    <a:pt x="522" y="2"/>
                  </a:lnTo>
                  <a:lnTo>
                    <a:pt x="517" y="3"/>
                  </a:lnTo>
                  <a:lnTo>
                    <a:pt x="512" y="7"/>
                  </a:lnTo>
                  <a:lnTo>
                    <a:pt x="508" y="11"/>
                  </a:lnTo>
                  <a:lnTo>
                    <a:pt x="508" y="11"/>
                  </a:lnTo>
                  <a:lnTo>
                    <a:pt x="5" y="658"/>
                  </a:lnTo>
                  <a:lnTo>
                    <a:pt x="5" y="658"/>
                  </a:lnTo>
                  <a:lnTo>
                    <a:pt x="0" y="668"/>
                  </a:lnTo>
                  <a:lnTo>
                    <a:pt x="0" y="680"/>
                  </a:lnTo>
                  <a:lnTo>
                    <a:pt x="2" y="690"/>
                  </a:lnTo>
                  <a:lnTo>
                    <a:pt x="10" y="699"/>
                  </a:lnTo>
                  <a:lnTo>
                    <a:pt x="14" y="703"/>
                  </a:lnTo>
                  <a:lnTo>
                    <a:pt x="20" y="704"/>
                  </a:lnTo>
                  <a:lnTo>
                    <a:pt x="26" y="705"/>
                  </a:lnTo>
                  <a:lnTo>
                    <a:pt x="32" y="705"/>
                  </a:lnTo>
                  <a:lnTo>
                    <a:pt x="38" y="704"/>
                  </a:lnTo>
                  <a:lnTo>
                    <a:pt x="42" y="702"/>
                  </a:lnTo>
                  <a:lnTo>
                    <a:pt x="47" y="698"/>
                  </a:lnTo>
                  <a:lnTo>
                    <a:pt x="51" y="694"/>
                  </a:lnTo>
                  <a:lnTo>
                    <a:pt x="51" y="6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9" name="TextBox 48"/>
          <p:cNvSpPr txBox="1"/>
          <p:nvPr/>
        </p:nvSpPr>
        <p:spPr>
          <a:xfrm rot="19944686">
            <a:off x="1933702" y="3753510"/>
            <a:ext cx="784098" cy="584775"/>
          </a:xfrm>
          <a:prstGeom prst="rect">
            <a:avLst/>
          </a:prstGeom>
          <a:solidFill>
            <a:schemeClr val="bg1">
              <a:lumMod val="95000"/>
            </a:schemeClr>
          </a:solidFill>
          <a:ln w="28575">
            <a:solidFill>
              <a:srgbClr val="000000"/>
            </a:solidFill>
          </a:ln>
        </p:spPr>
        <p:txBody>
          <a:bodyPr wrap="square" rtlCol="0">
            <a:spAutoFit/>
          </a:bodyPr>
          <a:lstStyle/>
          <a:p>
            <a:pPr algn="ctr"/>
            <a:r>
              <a:rPr lang="en-US" sz="1600" b="1" dirty="0" smtClean="0"/>
              <a:t>THE</a:t>
            </a:r>
          </a:p>
          <a:p>
            <a:pPr algn="ctr"/>
            <a:r>
              <a:rPr lang="en-US" sz="1600" b="1" dirty="0" smtClean="0"/>
              <a:t>GUIDE</a:t>
            </a:r>
            <a:endParaRPr lang="en-US" sz="1600" b="1" dirty="0"/>
          </a:p>
        </p:txBody>
      </p:sp>
      <p:sp>
        <p:nvSpPr>
          <p:cNvPr id="96" name="TextBox 95"/>
          <p:cNvSpPr txBox="1"/>
          <p:nvPr/>
        </p:nvSpPr>
        <p:spPr>
          <a:xfrm rot="19944686">
            <a:off x="6692888" y="3766487"/>
            <a:ext cx="784098" cy="584775"/>
          </a:xfrm>
          <a:prstGeom prst="rect">
            <a:avLst/>
          </a:prstGeom>
          <a:solidFill>
            <a:schemeClr val="bg1">
              <a:lumMod val="95000"/>
            </a:schemeClr>
          </a:solidFill>
          <a:ln w="28575">
            <a:solidFill>
              <a:srgbClr val="000000"/>
            </a:solidFill>
          </a:ln>
        </p:spPr>
        <p:txBody>
          <a:bodyPr wrap="square" rtlCol="0">
            <a:spAutoFit/>
          </a:bodyPr>
          <a:lstStyle/>
          <a:p>
            <a:pPr algn="ctr"/>
            <a:r>
              <a:rPr lang="en-US" sz="1600" b="1" dirty="0" smtClean="0"/>
              <a:t>MY GUIDE</a:t>
            </a:r>
            <a:endParaRPr lang="en-US" sz="1600" b="1" dirty="0"/>
          </a:p>
        </p:txBody>
      </p:sp>
      <p:sp>
        <p:nvSpPr>
          <p:cNvPr id="43" name="Right Arrow 42"/>
          <p:cNvSpPr/>
          <p:nvPr/>
        </p:nvSpPr>
        <p:spPr>
          <a:xfrm>
            <a:off x="4084858" y="3962082"/>
            <a:ext cx="1097280" cy="731520"/>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37" name="Title 1"/>
          <p:cNvSpPr txBox="1">
            <a:spLocks/>
          </p:cNvSpPr>
          <p:nvPr/>
        </p:nvSpPr>
        <p:spPr>
          <a:xfrm>
            <a:off x="685800" y="1723580"/>
            <a:ext cx="7772400" cy="110489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600" dirty="0">
                <a:latin typeface="+mn-lt"/>
                <a:ea typeface="+mn-ea"/>
                <a:cs typeface="+mn-cs"/>
              </a:rPr>
              <a:t>Sharing and adapting open educational resources is impacting teaching practice and student learning.</a:t>
            </a:r>
          </a:p>
        </p:txBody>
      </p:sp>
    </p:spTree>
    <p:extLst>
      <p:ext uri="{BB962C8B-B14F-4D97-AF65-F5344CB8AC3E}">
        <p14:creationId xmlns:p14="http://schemas.microsoft.com/office/powerpoint/2010/main" val="12147622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2.2 </a:t>
            </a:r>
            <a:r>
              <a:rPr lang="en-US" dirty="0"/>
              <a:t>What is Open Pedagogy?</a:t>
            </a:r>
          </a:p>
        </p:txBody>
      </p:sp>
      <p:grpSp>
        <p:nvGrpSpPr>
          <p:cNvPr id="3" name="Group 2"/>
          <p:cNvGrpSpPr/>
          <p:nvPr/>
        </p:nvGrpSpPr>
        <p:grpSpPr>
          <a:xfrm>
            <a:off x="685800" y="1917700"/>
            <a:ext cx="7772400" cy="3022600"/>
            <a:chOff x="685800" y="1498600"/>
            <a:chExt cx="7772400" cy="3022600"/>
          </a:xfrm>
        </p:grpSpPr>
        <p:sp>
          <p:nvSpPr>
            <p:cNvPr id="30" name="Subtitle 2"/>
            <p:cNvSpPr txBox="1">
              <a:spLocks/>
            </p:cNvSpPr>
            <p:nvPr/>
          </p:nvSpPr>
          <p:spPr>
            <a:xfrm>
              <a:off x="1226130" y="2689225"/>
              <a:ext cx="4933370" cy="381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600" dirty="0"/>
                <a:t>Student use of OER</a:t>
              </a:r>
            </a:p>
          </p:txBody>
        </p:sp>
        <p:sp>
          <p:nvSpPr>
            <p:cNvPr id="31" name="Subtitle 2"/>
            <p:cNvSpPr txBox="1">
              <a:spLocks/>
            </p:cNvSpPr>
            <p:nvPr/>
          </p:nvSpPr>
          <p:spPr>
            <a:xfrm>
              <a:off x="1226129" y="3422333"/>
              <a:ext cx="6990771" cy="381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600" dirty="0"/>
                <a:t>Student contribution to lesson development</a:t>
              </a:r>
            </a:p>
          </p:txBody>
        </p:sp>
        <p:sp>
          <p:nvSpPr>
            <p:cNvPr id="32" name="Subtitle 2"/>
            <p:cNvSpPr txBox="1">
              <a:spLocks/>
            </p:cNvSpPr>
            <p:nvPr/>
          </p:nvSpPr>
          <p:spPr>
            <a:xfrm>
              <a:off x="1249993" y="4140200"/>
              <a:ext cx="6611308" cy="381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600" dirty="0" smtClean="0"/>
                <a:t>Sharing </a:t>
              </a:r>
              <a:r>
                <a:rPr lang="en-US" sz="2600" dirty="0"/>
                <a:t>between students and teachers</a:t>
              </a:r>
            </a:p>
          </p:txBody>
        </p:sp>
        <p:sp>
          <p:nvSpPr>
            <p:cNvPr id="16" name="Title 1"/>
            <p:cNvSpPr txBox="1">
              <a:spLocks/>
            </p:cNvSpPr>
            <p:nvPr/>
          </p:nvSpPr>
          <p:spPr>
            <a:xfrm>
              <a:off x="685800" y="1498600"/>
              <a:ext cx="7772400" cy="110489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600" dirty="0">
                  <a:latin typeface="+mn-lt"/>
                  <a:ea typeface="+mn-ea"/>
                  <a:cs typeface="+mn-cs"/>
                </a:rPr>
                <a:t>To open your classroom with open pedagogy involves implementing strategies that require:</a:t>
              </a:r>
            </a:p>
          </p:txBody>
        </p:sp>
        <p:sp>
          <p:nvSpPr>
            <p:cNvPr id="17" name="Oval 16"/>
            <p:cNvSpPr/>
            <p:nvPr/>
          </p:nvSpPr>
          <p:spPr>
            <a:xfrm>
              <a:off x="1120531" y="2882265"/>
              <a:ext cx="91440" cy="9144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400"/>
            </a:p>
          </p:txBody>
        </p:sp>
        <p:sp>
          <p:nvSpPr>
            <p:cNvPr id="19" name="Oval 18"/>
            <p:cNvSpPr/>
            <p:nvPr/>
          </p:nvSpPr>
          <p:spPr>
            <a:xfrm>
              <a:off x="1085896" y="3615373"/>
              <a:ext cx="91440" cy="9144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400"/>
            </a:p>
          </p:txBody>
        </p:sp>
        <p:sp>
          <p:nvSpPr>
            <p:cNvPr id="20" name="Oval 19"/>
            <p:cNvSpPr/>
            <p:nvPr/>
          </p:nvSpPr>
          <p:spPr>
            <a:xfrm>
              <a:off x="1085896" y="4349634"/>
              <a:ext cx="91440" cy="9144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400"/>
            </a:p>
          </p:txBody>
        </p:sp>
      </p:grpSp>
    </p:spTree>
    <p:extLst>
      <p:ext uri="{BB962C8B-B14F-4D97-AF65-F5344CB8AC3E}">
        <p14:creationId xmlns:p14="http://schemas.microsoft.com/office/powerpoint/2010/main" val="22974648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2.3 </a:t>
            </a:r>
            <a:r>
              <a:rPr lang="en-US" dirty="0"/>
              <a:t>What is Open Pedagogy?</a:t>
            </a:r>
          </a:p>
        </p:txBody>
      </p:sp>
      <p:sp>
        <p:nvSpPr>
          <p:cNvPr id="40" name="Bloom's Taxonomy"/>
          <p:cNvSpPr txBox="1">
            <a:spLocks/>
          </p:cNvSpPr>
          <p:nvPr/>
        </p:nvSpPr>
        <p:spPr>
          <a:xfrm>
            <a:off x="3675017" y="4872581"/>
            <a:ext cx="41910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a:solidFill>
                  <a:schemeClr val="accent5">
                    <a:lumMod val="50000"/>
                  </a:schemeClr>
                </a:solidFill>
                <a:latin typeface="+mn-lt"/>
              </a:rPr>
              <a:t>OER Bloom‘s Taxonomy</a:t>
            </a:r>
          </a:p>
        </p:txBody>
      </p:sp>
      <p:sp>
        <p:nvSpPr>
          <p:cNvPr id="41" name="Shape 40"/>
          <p:cNvSpPr/>
          <p:nvPr/>
        </p:nvSpPr>
        <p:spPr>
          <a:xfrm rot="562113">
            <a:off x="2091478" y="2381761"/>
            <a:ext cx="5587182" cy="4692239"/>
          </a:xfrm>
          <a:prstGeom prst="swooshArrow">
            <a:avLst>
              <a:gd name="adj1" fmla="val 16310"/>
              <a:gd name="adj2" fmla="val 31370"/>
            </a:avLst>
          </a:prstGeom>
          <a:solidFill>
            <a:srgbClr val="31859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2" name="Oval 41"/>
          <p:cNvSpPr/>
          <p:nvPr/>
        </p:nvSpPr>
        <p:spPr>
          <a:xfrm>
            <a:off x="5349261" y="3629243"/>
            <a:ext cx="141093" cy="137160"/>
          </a:xfrm>
          <a:prstGeom prst="ellipse">
            <a:avLst/>
          </a:pr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43" name="Oval 42"/>
          <p:cNvSpPr/>
          <p:nvPr/>
        </p:nvSpPr>
        <p:spPr>
          <a:xfrm>
            <a:off x="6062773" y="3511739"/>
            <a:ext cx="141093" cy="169913"/>
          </a:xfrm>
          <a:prstGeom prst="ellipse">
            <a:avLst/>
          </a:pr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44" name="Oval 43"/>
          <p:cNvSpPr/>
          <p:nvPr/>
        </p:nvSpPr>
        <p:spPr>
          <a:xfrm>
            <a:off x="4724400" y="3831779"/>
            <a:ext cx="141093" cy="137160"/>
          </a:xfrm>
          <a:prstGeom prst="ellipse">
            <a:avLst/>
          </a:pr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45" name="Freeform 44"/>
          <p:cNvSpPr/>
          <p:nvPr/>
        </p:nvSpPr>
        <p:spPr>
          <a:xfrm>
            <a:off x="5476655" y="2583403"/>
            <a:ext cx="847945" cy="623537"/>
          </a:xfrm>
          <a:custGeom>
            <a:avLst/>
            <a:gdLst>
              <a:gd name="connsiteX0" fmla="*/ 0 w 2057222"/>
              <a:gd name="connsiteY0" fmla="*/ 0 h 808736"/>
              <a:gd name="connsiteX1" fmla="*/ 2057222 w 2057222"/>
              <a:gd name="connsiteY1" fmla="*/ 0 h 808736"/>
              <a:gd name="connsiteX2" fmla="*/ 2057222 w 2057222"/>
              <a:gd name="connsiteY2" fmla="*/ 808736 h 808736"/>
              <a:gd name="connsiteX3" fmla="*/ 0 w 2057222"/>
              <a:gd name="connsiteY3" fmla="*/ 808736 h 808736"/>
              <a:gd name="connsiteX4" fmla="*/ 0 w 2057222"/>
              <a:gd name="connsiteY4" fmla="*/ 0 h 8087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7222" h="808736">
                <a:moveTo>
                  <a:pt x="0" y="0"/>
                </a:moveTo>
                <a:lnTo>
                  <a:pt x="2057222" y="0"/>
                </a:lnTo>
                <a:lnTo>
                  <a:pt x="2057222" y="808736"/>
                </a:lnTo>
                <a:lnTo>
                  <a:pt x="0" y="80873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400" tIns="25400" rIns="25400" bIns="25400" numCol="1" spcCol="1270" anchor="b" anchorCtr="0">
            <a:noAutofit/>
          </a:bodyPr>
          <a:lstStyle/>
          <a:p>
            <a:pPr lvl="0" defTabSz="889000">
              <a:lnSpc>
                <a:spcPct val="90000"/>
              </a:lnSpc>
              <a:spcBef>
                <a:spcPct val="0"/>
              </a:spcBef>
              <a:spcAft>
                <a:spcPct val="35000"/>
              </a:spcAft>
            </a:pPr>
            <a:r>
              <a:rPr lang="en-US" sz="2000" b="1" dirty="0">
                <a:solidFill>
                  <a:schemeClr val="tx1">
                    <a:tint val="75000"/>
                  </a:schemeClr>
                </a:solidFill>
              </a:rPr>
              <a:t>Create</a:t>
            </a:r>
          </a:p>
        </p:txBody>
      </p:sp>
      <p:sp>
        <p:nvSpPr>
          <p:cNvPr id="46" name="Freeform 45"/>
          <p:cNvSpPr/>
          <p:nvPr/>
        </p:nvSpPr>
        <p:spPr>
          <a:xfrm>
            <a:off x="5029200" y="4028002"/>
            <a:ext cx="1067949" cy="433976"/>
          </a:xfrm>
          <a:custGeom>
            <a:avLst/>
            <a:gdLst>
              <a:gd name="connsiteX0" fmla="*/ 0 w 1971146"/>
              <a:gd name="connsiteY0" fmla="*/ 0 h 562872"/>
              <a:gd name="connsiteX1" fmla="*/ 1971146 w 1971146"/>
              <a:gd name="connsiteY1" fmla="*/ 0 h 562872"/>
              <a:gd name="connsiteX2" fmla="*/ 1971146 w 1971146"/>
              <a:gd name="connsiteY2" fmla="*/ 562872 h 562872"/>
              <a:gd name="connsiteX3" fmla="*/ 0 w 1971146"/>
              <a:gd name="connsiteY3" fmla="*/ 562872 h 562872"/>
              <a:gd name="connsiteX4" fmla="*/ 0 w 1971146"/>
              <a:gd name="connsiteY4" fmla="*/ 0 h 56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1146" h="562872">
                <a:moveTo>
                  <a:pt x="0" y="0"/>
                </a:moveTo>
                <a:lnTo>
                  <a:pt x="1971146" y="0"/>
                </a:lnTo>
                <a:lnTo>
                  <a:pt x="1971146" y="562872"/>
                </a:lnTo>
                <a:lnTo>
                  <a:pt x="0" y="56287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400" tIns="25400" rIns="25400" bIns="25400" numCol="1" spcCol="1270" anchor="ctr" anchorCtr="0">
            <a:noAutofit/>
          </a:bodyPr>
          <a:lstStyle/>
          <a:p>
            <a:pPr defTabSz="889000">
              <a:lnSpc>
                <a:spcPct val="90000"/>
              </a:lnSpc>
              <a:spcBef>
                <a:spcPct val="0"/>
              </a:spcBef>
              <a:spcAft>
                <a:spcPct val="35000"/>
              </a:spcAft>
            </a:pPr>
            <a:r>
              <a:rPr lang="en-US" sz="2000" b="1" dirty="0">
                <a:solidFill>
                  <a:schemeClr val="tx1">
                    <a:tint val="75000"/>
                  </a:schemeClr>
                </a:solidFill>
              </a:rPr>
              <a:t>Evaluate</a:t>
            </a:r>
          </a:p>
        </p:txBody>
      </p:sp>
      <p:sp>
        <p:nvSpPr>
          <p:cNvPr id="47" name="Freeform 46"/>
          <p:cNvSpPr/>
          <p:nvPr/>
        </p:nvSpPr>
        <p:spPr>
          <a:xfrm>
            <a:off x="3962400" y="4416232"/>
            <a:ext cx="1154636" cy="543307"/>
          </a:xfrm>
          <a:custGeom>
            <a:avLst/>
            <a:gdLst>
              <a:gd name="connsiteX0" fmla="*/ 0 w 2057222"/>
              <a:gd name="connsiteY0" fmla="*/ 0 h 808736"/>
              <a:gd name="connsiteX1" fmla="*/ 2057222 w 2057222"/>
              <a:gd name="connsiteY1" fmla="*/ 0 h 808736"/>
              <a:gd name="connsiteX2" fmla="*/ 2057222 w 2057222"/>
              <a:gd name="connsiteY2" fmla="*/ 808736 h 808736"/>
              <a:gd name="connsiteX3" fmla="*/ 0 w 2057222"/>
              <a:gd name="connsiteY3" fmla="*/ 808736 h 808736"/>
              <a:gd name="connsiteX4" fmla="*/ 0 w 2057222"/>
              <a:gd name="connsiteY4" fmla="*/ 0 h 8087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7222" h="808736">
                <a:moveTo>
                  <a:pt x="0" y="0"/>
                </a:moveTo>
                <a:lnTo>
                  <a:pt x="2057222" y="0"/>
                </a:lnTo>
                <a:lnTo>
                  <a:pt x="2057222" y="808736"/>
                </a:lnTo>
                <a:lnTo>
                  <a:pt x="0" y="80873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400" tIns="25400" rIns="25400" bIns="25400" numCol="1" spcCol="1270" anchor="ctr" anchorCtr="0">
            <a:noAutofit/>
          </a:bodyPr>
          <a:lstStyle/>
          <a:p>
            <a:pPr defTabSz="889000">
              <a:lnSpc>
                <a:spcPct val="90000"/>
              </a:lnSpc>
              <a:spcBef>
                <a:spcPct val="0"/>
              </a:spcBef>
              <a:spcAft>
                <a:spcPct val="35000"/>
              </a:spcAft>
            </a:pPr>
            <a:r>
              <a:rPr lang="en-US" sz="2000" b="1" dirty="0">
                <a:solidFill>
                  <a:schemeClr val="tx1">
                    <a:tint val="75000"/>
                  </a:schemeClr>
                </a:solidFill>
              </a:rPr>
              <a:t>Analyze</a:t>
            </a:r>
          </a:p>
        </p:txBody>
      </p:sp>
      <p:sp>
        <p:nvSpPr>
          <p:cNvPr id="48" name="Oval 47"/>
          <p:cNvSpPr/>
          <p:nvPr/>
        </p:nvSpPr>
        <p:spPr>
          <a:xfrm>
            <a:off x="3982015" y="4212779"/>
            <a:ext cx="141093" cy="137160"/>
          </a:xfrm>
          <a:prstGeom prst="ellipse">
            <a:avLst/>
          </a:pr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49" name="Freeform 48"/>
          <p:cNvSpPr/>
          <p:nvPr/>
        </p:nvSpPr>
        <p:spPr>
          <a:xfrm>
            <a:off x="2590799" y="4150210"/>
            <a:ext cx="961367" cy="623537"/>
          </a:xfrm>
          <a:custGeom>
            <a:avLst/>
            <a:gdLst>
              <a:gd name="connsiteX0" fmla="*/ 0 w 2057222"/>
              <a:gd name="connsiteY0" fmla="*/ 0 h 808736"/>
              <a:gd name="connsiteX1" fmla="*/ 2057222 w 2057222"/>
              <a:gd name="connsiteY1" fmla="*/ 0 h 808736"/>
              <a:gd name="connsiteX2" fmla="*/ 2057222 w 2057222"/>
              <a:gd name="connsiteY2" fmla="*/ 808736 h 808736"/>
              <a:gd name="connsiteX3" fmla="*/ 0 w 2057222"/>
              <a:gd name="connsiteY3" fmla="*/ 808736 h 808736"/>
              <a:gd name="connsiteX4" fmla="*/ 0 w 2057222"/>
              <a:gd name="connsiteY4" fmla="*/ 0 h 8087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7222" h="808736">
                <a:moveTo>
                  <a:pt x="0" y="0"/>
                </a:moveTo>
                <a:lnTo>
                  <a:pt x="2057222" y="0"/>
                </a:lnTo>
                <a:lnTo>
                  <a:pt x="2057222" y="808736"/>
                </a:lnTo>
                <a:lnTo>
                  <a:pt x="0" y="80873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400" tIns="25400" rIns="25400" bIns="25400" numCol="1" spcCol="1270" anchor="ctr" anchorCtr="0">
            <a:noAutofit/>
          </a:bodyPr>
          <a:lstStyle/>
          <a:p>
            <a:pPr lvl="0" algn="l" defTabSz="889000">
              <a:lnSpc>
                <a:spcPct val="90000"/>
              </a:lnSpc>
              <a:spcBef>
                <a:spcPct val="0"/>
              </a:spcBef>
              <a:spcAft>
                <a:spcPct val="35000"/>
              </a:spcAft>
            </a:pPr>
            <a:r>
              <a:rPr lang="en-US" sz="2000" b="1" dirty="0">
                <a:solidFill>
                  <a:schemeClr val="tx1">
                    <a:tint val="75000"/>
                  </a:schemeClr>
                </a:solidFill>
              </a:rPr>
              <a:t>Apply</a:t>
            </a:r>
          </a:p>
        </p:txBody>
      </p:sp>
      <p:sp>
        <p:nvSpPr>
          <p:cNvPr id="50" name="Freeform 49"/>
          <p:cNvSpPr/>
          <p:nvPr/>
        </p:nvSpPr>
        <p:spPr>
          <a:xfrm>
            <a:off x="3505200" y="3193002"/>
            <a:ext cx="1495594" cy="623537"/>
          </a:xfrm>
          <a:custGeom>
            <a:avLst/>
            <a:gdLst>
              <a:gd name="connsiteX0" fmla="*/ 0 w 3058033"/>
              <a:gd name="connsiteY0" fmla="*/ 0 h 808736"/>
              <a:gd name="connsiteX1" fmla="*/ 3058033 w 3058033"/>
              <a:gd name="connsiteY1" fmla="*/ 0 h 808736"/>
              <a:gd name="connsiteX2" fmla="*/ 3058033 w 3058033"/>
              <a:gd name="connsiteY2" fmla="*/ 808736 h 808736"/>
              <a:gd name="connsiteX3" fmla="*/ 0 w 3058033"/>
              <a:gd name="connsiteY3" fmla="*/ 808736 h 808736"/>
              <a:gd name="connsiteX4" fmla="*/ 0 w 3058033"/>
              <a:gd name="connsiteY4" fmla="*/ 0 h 8087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8033" h="808736">
                <a:moveTo>
                  <a:pt x="0" y="0"/>
                </a:moveTo>
                <a:lnTo>
                  <a:pt x="3058033" y="0"/>
                </a:lnTo>
                <a:lnTo>
                  <a:pt x="3058033" y="808736"/>
                </a:lnTo>
                <a:lnTo>
                  <a:pt x="0" y="80873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399" tIns="25400" rIns="25400" bIns="25399" numCol="1" spcCol="1270" anchor="ctr" anchorCtr="0">
            <a:noAutofit/>
          </a:bodyPr>
          <a:lstStyle/>
          <a:p>
            <a:pPr defTabSz="889000">
              <a:lnSpc>
                <a:spcPct val="90000"/>
              </a:lnSpc>
              <a:spcBef>
                <a:spcPct val="0"/>
              </a:spcBef>
              <a:spcAft>
                <a:spcPct val="35000"/>
              </a:spcAft>
            </a:pPr>
            <a:r>
              <a:rPr lang="en-US" sz="2000" b="1" dirty="0">
                <a:solidFill>
                  <a:schemeClr val="tx1">
                    <a:tint val="75000"/>
                  </a:schemeClr>
                </a:solidFill>
              </a:rPr>
              <a:t>Understand</a:t>
            </a:r>
          </a:p>
        </p:txBody>
      </p:sp>
      <p:sp>
        <p:nvSpPr>
          <p:cNvPr id="51" name="Freeform 50"/>
          <p:cNvSpPr/>
          <p:nvPr/>
        </p:nvSpPr>
        <p:spPr>
          <a:xfrm>
            <a:off x="1447800" y="4872581"/>
            <a:ext cx="1779854" cy="623537"/>
          </a:xfrm>
          <a:custGeom>
            <a:avLst/>
            <a:gdLst>
              <a:gd name="connsiteX0" fmla="*/ 0 w 2780030"/>
              <a:gd name="connsiteY0" fmla="*/ 0 h 808736"/>
              <a:gd name="connsiteX1" fmla="*/ 2780030 w 2780030"/>
              <a:gd name="connsiteY1" fmla="*/ 0 h 808736"/>
              <a:gd name="connsiteX2" fmla="*/ 2780030 w 2780030"/>
              <a:gd name="connsiteY2" fmla="*/ 808736 h 808736"/>
              <a:gd name="connsiteX3" fmla="*/ 0 w 2780030"/>
              <a:gd name="connsiteY3" fmla="*/ 808736 h 808736"/>
              <a:gd name="connsiteX4" fmla="*/ 0 w 2780030"/>
              <a:gd name="connsiteY4" fmla="*/ 0 h 8087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0030" h="808736">
                <a:moveTo>
                  <a:pt x="0" y="0"/>
                </a:moveTo>
                <a:lnTo>
                  <a:pt x="2780030" y="0"/>
                </a:lnTo>
                <a:lnTo>
                  <a:pt x="2780030" y="808736"/>
                </a:lnTo>
                <a:lnTo>
                  <a:pt x="0" y="80873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400" tIns="25400" rIns="25400" bIns="25400" numCol="1" spcCol="1270" anchor="t" anchorCtr="0">
            <a:noAutofit/>
          </a:bodyPr>
          <a:lstStyle/>
          <a:p>
            <a:pPr lvl="0" algn="l" defTabSz="889000">
              <a:lnSpc>
                <a:spcPct val="90000"/>
              </a:lnSpc>
              <a:spcBef>
                <a:spcPct val="0"/>
              </a:spcBef>
              <a:spcAft>
                <a:spcPct val="35000"/>
              </a:spcAft>
            </a:pPr>
            <a:r>
              <a:rPr lang="en-US" sz="2000" b="1" dirty="0">
                <a:solidFill>
                  <a:schemeClr val="tx1">
                    <a:tint val="75000"/>
                  </a:schemeClr>
                </a:solidFill>
              </a:rPr>
              <a:t>Remember</a:t>
            </a:r>
          </a:p>
        </p:txBody>
      </p:sp>
      <p:sp>
        <p:nvSpPr>
          <p:cNvPr id="52" name="Oval 51"/>
          <p:cNvSpPr/>
          <p:nvPr/>
        </p:nvSpPr>
        <p:spPr>
          <a:xfrm>
            <a:off x="3386790" y="4568633"/>
            <a:ext cx="110190" cy="110190"/>
          </a:xfrm>
          <a:prstGeom prst="ellipse">
            <a:avLst/>
          </a:pr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53" name="Oval 52"/>
          <p:cNvSpPr/>
          <p:nvPr/>
        </p:nvSpPr>
        <p:spPr>
          <a:xfrm>
            <a:off x="2895600" y="5020499"/>
            <a:ext cx="91440" cy="91440"/>
          </a:xfrm>
          <a:prstGeom prst="ellipse">
            <a:avLst/>
          </a:pr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54" name="Subtitle 2"/>
          <p:cNvSpPr txBox="1">
            <a:spLocks/>
          </p:cNvSpPr>
          <p:nvPr/>
        </p:nvSpPr>
        <p:spPr>
          <a:xfrm>
            <a:off x="789355" y="1554490"/>
            <a:ext cx="7570873" cy="157515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600" dirty="0"/>
              <a:t>Student</a:t>
            </a:r>
            <a:r>
              <a:rPr lang="en-US" sz="2600" b="1" dirty="0" smtClean="0">
                <a:solidFill>
                  <a:srgbClr val="31859C"/>
                </a:solidFill>
              </a:rPr>
              <a:t> </a:t>
            </a:r>
            <a:r>
              <a:rPr lang="en-US" sz="2600" b="1" i="1" dirty="0">
                <a:solidFill>
                  <a:schemeClr val="accent5">
                    <a:lumMod val="50000"/>
                  </a:schemeClr>
                </a:solidFill>
              </a:rPr>
              <a:t>reuse, revision, remix, </a:t>
            </a:r>
            <a:r>
              <a:rPr lang="en-US" sz="2600" dirty="0"/>
              <a:t>and</a:t>
            </a:r>
            <a:r>
              <a:rPr lang="en-US" sz="2600" b="1" dirty="0"/>
              <a:t> </a:t>
            </a:r>
            <a:r>
              <a:rPr lang="en-US" sz="2600" b="1" i="1" dirty="0">
                <a:solidFill>
                  <a:schemeClr val="accent5">
                    <a:lumMod val="50000"/>
                  </a:schemeClr>
                </a:solidFill>
              </a:rPr>
              <a:t>redistribution </a:t>
            </a:r>
            <a:r>
              <a:rPr lang="en-US" sz="2600" dirty="0"/>
              <a:t>of OER are associated with complex learning </a:t>
            </a:r>
            <a:r>
              <a:rPr lang="en-US" sz="2600" dirty="0" smtClean="0"/>
              <a:t>objectives. </a:t>
            </a:r>
            <a:endParaRPr lang="en-US" sz="2600" dirty="0"/>
          </a:p>
        </p:txBody>
      </p:sp>
    </p:spTree>
    <p:extLst>
      <p:ext uri="{BB962C8B-B14F-4D97-AF65-F5344CB8AC3E}">
        <p14:creationId xmlns:p14="http://schemas.microsoft.com/office/powerpoint/2010/main" val="28634162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loom's Taxonomy"/>
          <p:cNvSpPr txBox="1">
            <a:spLocks/>
          </p:cNvSpPr>
          <p:nvPr/>
        </p:nvSpPr>
        <p:spPr>
          <a:xfrm>
            <a:off x="3675017" y="4872581"/>
            <a:ext cx="41910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a:solidFill>
                  <a:schemeClr val="accent5">
                    <a:lumMod val="50000"/>
                  </a:schemeClr>
                </a:solidFill>
                <a:latin typeface="+mn-lt"/>
              </a:rPr>
              <a:t>OER Bloom‘s Taxonomy</a:t>
            </a:r>
          </a:p>
        </p:txBody>
      </p:sp>
      <p:sp>
        <p:nvSpPr>
          <p:cNvPr id="25" name="Shape 24"/>
          <p:cNvSpPr/>
          <p:nvPr/>
        </p:nvSpPr>
        <p:spPr>
          <a:xfrm rot="562113">
            <a:off x="2091478" y="2381761"/>
            <a:ext cx="5587182" cy="4692239"/>
          </a:xfrm>
          <a:prstGeom prst="swooshArrow">
            <a:avLst>
              <a:gd name="adj1" fmla="val 16310"/>
              <a:gd name="adj2" fmla="val 31370"/>
            </a:avLst>
          </a:prstGeom>
          <a:solidFill>
            <a:srgbClr val="31859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Oval 25"/>
          <p:cNvSpPr/>
          <p:nvPr/>
        </p:nvSpPr>
        <p:spPr>
          <a:xfrm>
            <a:off x="5349261" y="3629243"/>
            <a:ext cx="141093" cy="137160"/>
          </a:xfrm>
          <a:prstGeom prst="ellipse">
            <a:avLst/>
          </a:pr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27" name="Oval 26"/>
          <p:cNvSpPr/>
          <p:nvPr/>
        </p:nvSpPr>
        <p:spPr>
          <a:xfrm>
            <a:off x="6062773" y="3511739"/>
            <a:ext cx="141093" cy="169913"/>
          </a:xfrm>
          <a:prstGeom prst="ellipse">
            <a:avLst/>
          </a:pr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28" name="Oval 27"/>
          <p:cNvSpPr/>
          <p:nvPr/>
        </p:nvSpPr>
        <p:spPr>
          <a:xfrm>
            <a:off x="4724400" y="3831779"/>
            <a:ext cx="141093" cy="137160"/>
          </a:xfrm>
          <a:prstGeom prst="ellipse">
            <a:avLst/>
          </a:pr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29" name="Freeform 28"/>
          <p:cNvSpPr/>
          <p:nvPr/>
        </p:nvSpPr>
        <p:spPr>
          <a:xfrm>
            <a:off x="5476655" y="2583403"/>
            <a:ext cx="847945" cy="623537"/>
          </a:xfrm>
          <a:custGeom>
            <a:avLst/>
            <a:gdLst>
              <a:gd name="connsiteX0" fmla="*/ 0 w 2057222"/>
              <a:gd name="connsiteY0" fmla="*/ 0 h 808736"/>
              <a:gd name="connsiteX1" fmla="*/ 2057222 w 2057222"/>
              <a:gd name="connsiteY1" fmla="*/ 0 h 808736"/>
              <a:gd name="connsiteX2" fmla="*/ 2057222 w 2057222"/>
              <a:gd name="connsiteY2" fmla="*/ 808736 h 808736"/>
              <a:gd name="connsiteX3" fmla="*/ 0 w 2057222"/>
              <a:gd name="connsiteY3" fmla="*/ 808736 h 808736"/>
              <a:gd name="connsiteX4" fmla="*/ 0 w 2057222"/>
              <a:gd name="connsiteY4" fmla="*/ 0 h 8087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7222" h="808736">
                <a:moveTo>
                  <a:pt x="0" y="0"/>
                </a:moveTo>
                <a:lnTo>
                  <a:pt x="2057222" y="0"/>
                </a:lnTo>
                <a:lnTo>
                  <a:pt x="2057222" y="808736"/>
                </a:lnTo>
                <a:lnTo>
                  <a:pt x="0" y="80873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400" tIns="25400" rIns="25400" bIns="25400" numCol="1" spcCol="1270" anchor="b" anchorCtr="0">
            <a:noAutofit/>
          </a:bodyPr>
          <a:lstStyle/>
          <a:p>
            <a:pPr lvl="0" defTabSz="889000">
              <a:lnSpc>
                <a:spcPct val="90000"/>
              </a:lnSpc>
              <a:spcBef>
                <a:spcPct val="0"/>
              </a:spcBef>
              <a:spcAft>
                <a:spcPct val="35000"/>
              </a:spcAft>
            </a:pPr>
            <a:r>
              <a:rPr lang="en-US" sz="2000" b="1" dirty="0">
                <a:solidFill>
                  <a:schemeClr val="accent1">
                    <a:lumMod val="50000"/>
                  </a:schemeClr>
                </a:solidFill>
              </a:rPr>
              <a:t>Create</a:t>
            </a:r>
          </a:p>
        </p:txBody>
      </p:sp>
      <p:sp>
        <p:nvSpPr>
          <p:cNvPr id="30" name="Freeform 29"/>
          <p:cNvSpPr/>
          <p:nvPr/>
        </p:nvSpPr>
        <p:spPr>
          <a:xfrm>
            <a:off x="5029200" y="4028002"/>
            <a:ext cx="1067949" cy="433976"/>
          </a:xfrm>
          <a:custGeom>
            <a:avLst/>
            <a:gdLst>
              <a:gd name="connsiteX0" fmla="*/ 0 w 1971146"/>
              <a:gd name="connsiteY0" fmla="*/ 0 h 562872"/>
              <a:gd name="connsiteX1" fmla="*/ 1971146 w 1971146"/>
              <a:gd name="connsiteY1" fmla="*/ 0 h 562872"/>
              <a:gd name="connsiteX2" fmla="*/ 1971146 w 1971146"/>
              <a:gd name="connsiteY2" fmla="*/ 562872 h 562872"/>
              <a:gd name="connsiteX3" fmla="*/ 0 w 1971146"/>
              <a:gd name="connsiteY3" fmla="*/ 562872 h 562872"/>
              <a:gd name="connsiteX4" fmla="*/ 0 w 1971146"/>
              <a:gd name="connsiteY4" fmla="*/ 0 h 56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1146" h="562872">
                <a:moveTo>
                  <a:pt x="0" y="0"/>
                </a:moveTo>
                <a:lnTo>
                  <a:pt x="1971146" y="0"/>
                </a:lnTo>
                <a:lnTo>
                  <a:pt x="1971146" y="562872"/>
                </a:lnTo>
                <a:lnTo>
                  <a:pt x="0" y="56287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400" tIns="25400" rIns="25400" bIns="25400" numCol="1" spcCol="1270" anchor="ctr" anchorCtr="0">
            <a:noAutofit/>
          </a:bodyPr>
          <a:lstStyle/>
          <a:p>
            <a:pPr defTabSz="889000">
              <a:lnSpc>
                <a:spcPct val="90000"/>
              </a:lnSpc>
              <a:spcBef>
                <a:spcPct val="0"/>
              </a:spcBef>
              <a:spcAft>
                <a:spcPct val="35000"/>
              </a:spcAft>
            </a:pPr>
            <a:r>
              <a:rPr lang="en-US" sz="2000" b="1" dirty="0">
                <a:solidFill>
                  <a:schemeClr val="accent1">
                    <a:lumMod val="50000"/>
                  </a:schemeClr>
                </a:solidFill>
              </a:rPr>
              <a:t>Evaluate</a:t>
            </a:r>
          </a:p>
        </p:txBody>
      </p:sp>
      <p:sp>
        <p:nvSpPr>
          <p:cNvPr id="31" name="Freeform 30"/>
          <p:cNvSpPr/>
          <p:nvPr/>
        </p:nvSpPr>
        <p:spPr>
          <a:xfrm>
            <a:off x="3962400" y="4416232"/>
            <a:ext cx="1154636" cy="543307"/>
          </a:xfrm>
          <a:custGeom>
            <a:avLst/>
            <a:gdLst>
              <a:gd name="connsiteX0" fmla="*/ 0 w 2057222"/>
              <a:gd name="connsiteY0" fmla="*/ 0 h 808736"/>
              <a:gd name="connsiteX1" fmla="*/ 2057222 w 2057222"/>
              <a:gd name="connsiteY1" fmla="*/ 0 h 808736"/>
              <a:gd name="connsiteX2" fmla="*/ 2057222 w 2057222"/>
              <a:gd name="connsiteY2" fmla="*/ 808736 h 808736"/>
              <a:gd name="connsiteX3" fmla="*/ 0 w 2057222"/>
              <a:gd name="connsiteY3" fmla="*/ 808736 h 808736"/>
              <a:gd name="connsiteX4" fmla="*/ 0 w 2057222"/>
              <a:gd name="connsiteY4" fmla="*/ 0 h 8087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7222" h="808736">
                <a:moveTo>
                  <a:pt x="0" y="0"/>
                </a:moveTo>
                <a:lnTo>
                  <a:pt x="2057222" y="0"/>
                </a:lnTo>
                <a:lnTo>
                  <a:pt x="2057222" y="808736"/>
                </a:lnTo>
                <a:lnTo>
                  <a:pt x="0" y="80873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400" tIns="25400" rIns="25400" bIns="25400" numCol="1" spcCol="1270" anchor="ctr" anchorCtr="0">
            <a:noAutofit/>
          </a:bodyPr>
          <a:lstStyle/>
          <a:p>
            <a:pPr lvl="0" defTabSz="889000">
              <a:lnSpc>
                <a:spcPct val="90000"/>
              </a:lnSpc>
              <a:spcBef>
                <a:spcPct val="0"/>
              </a:spcBef>
              <a:spcAft>
                <a:spcPct val="35000"/>
              </a:spcAft>
            </a:pPr>
            <a:r>
              <a:rPr lang="en-US" sz="2000" b="1" dirty="0">
                <a:solidFill>
                  <a:schemeClr val="accent1">
                    <a:lumMod val="50000"/>
                  </a:schemeClr>
                </a:solidFill>
              </a:rPr>
              <a:t>Analyze</a:t>
            </a:r>
          </a:p>
        </p:txBody>
      </p:sp>
      <p:sp>
        <p:nvSpPr>
          <p:cNvPr id="32" name="Oval 31"/>
          <p:cNvSpPr/>
          <p:nvPr/>
        </p:nvSpPr>
        <p:spPr>
          <a:xfrm>
            <a:off x="3982015" y="4212779"/>
            <a:ext cx="141093" cy="137160"/>
          </a:xfrm>
          <a:prstGeom prst="ellipse">
            <a:avLst/>
          </a:pr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2590799" y="4150210"/>
            <a:ext cx="961367" cy="623537"/>
          </a:xfrm>
          <a:custGeom>
            <a:avLst/>
            <a:gdLst>
              <a:gd name="connsiteX0" fmla="*/ 0 w 2057222"/>
              <a:gd name="connsiteY0" fmla="*/ 0 h 808736"/>
              <a:gd name="connsiteX1" fmla="*/ 2057222 w 2057222"/>
              <a:gd name="connsiteY1" fmla="*/ 0 h 808736"/>
              <a:gd name="connsiteX2" fmla="*/ 2057222 w 2057222"/>
              <a:gd name="connsiteY2" fmla="*/ 808736 h 808736"/>
              <a:gd name="connsiteX3" fmla="*/ 0 w 2057222"/>
              <a:gd name="connsiteY3" fmla="*/ 808736 h 808736"/>
              <a:gd name="connsiteX4" fmla="*/ 0 w 2057222"/>
              <a:gd name="connsiteY4" fmla="*/ 0 h 8087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7222" h="808736">
                <a:moveTo>
                  <a:pt x="0" y="0"/>
                </a:moveTo>
                <a:lnTo>
                  <a:pt x="2057222" y="0"/>
                </a:lnTo>
                <a:lnTo>
                  <a:pt x="2057222" y="808736"/>
                </a:lnTo>
                <a:lnTo>
                  <a:pt x="0" y="80873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400" tIns="25400" rIns="25400" bIns="25400" numCol="1" spcCol="1270" anchor="ctr" anchorCtr="0">
            <a:noAutofit/>
          </a:bodyPr>
          <a:lstStyle/>
          <a:p>
            <a:pPr lvl="0" algn="l" defTabSz="889000">
              <a:lnSpc>
                <a:spcPct val="90000"/>
              </a:lnSpc>
              <a:spcBef>
                <a:spcPct val="0"/>
              </a:spcBef>
              <a:spcAft>
                <a:spcPct val="35000"/>
              </a:spcAft>
            </a:pPr>
            <a:r>
              <a:rPr lang="en-US" sz="2000" b="1" dirty="0">
                <a:solidFill>
                  <a:schemeClr val="tx1">
                    <a:tint val="75000"/>
                  </a:schemeClr>
                </a:solidFill>
              </a:rPr>
              <a:t>Apply</a:t>
            </a:r>
          </a:p>
        </p:txBody>
      </p:sp>
      <p:sp>
        <p:nvSpPr>
          <p:cNvPr id="34" name="Freeform 33"/>
          <p:cNvSpPr/>
          <p:nvPr/>
        </p:nvSpPr>
        <p:spPr>
          <a:xfrm>
            <a:off x="3505200" y="3193002"/>
            <a:ext cx="1495594" cy="623537"/>
          </a:xfrm>
          <a:custGeom>
            <a:avLst/>
            <a:gdLst>
              <a:gd name="connsiteX0" fmla="*/ 0 w 3058033"/>
              <a:gd name="connsiteY0" fmla="*/ 0 h 808736"/>
              <a:gd name="connsiteX1" fmla="*/ 3058033 w 3058033"/>
              <a:gd name="connsiteY1" fmla="*/ 0 h 808736"/>
              <a:gd name="connsiteX2" fmla="*/ 3058033 w 3058033"/>
              <a:gd name="connsiteY2" fmla="*/ 808736 h 808736"/>
              <a:gd name="connsiteX3" fmla="*/ 0 w 3058033"/>
              <a:gd name="connsiteY3" fmla="*/ 808736 h 808736"/>
              <a:gd name="connsiteX4" fmla="*/ 0 w 3058033"/>
              <a:gd name="connsiteY4" fmla="*/ 0 h 8087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8033" h="808736">
                <a:moveTo>
                  <a:pt x="0" y="0"/>
                </a:moveTo>
                <a:lnTo>
                  <a:pt x="3058033" y="0"/>
                </a:lnTo>
                <a:lnTo>
                  <a:pt x="3058033" y="808736"/>
                </a:lnTo>
                <a:lnTo>
                  <a:pt x="0" y="80873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399" tIns="25400" rIns="25400" bIns="25399" numCol="1" spcCol="1270" anchor="ctr" anchorCtr="0">
            <a:noAutofit/>
          </a:bodyPr>
          <a:lstStyle/>
          <a:p>
            <a:pPr defTabSz="889000">
              <a:lnSpc>
                <a:spcPct val="90000"/>
              </a:lnSpc>
              <a:spcBef>
                <a:spcPct val="0"/>
              </a:spcBef>
              <a:spcAft>
                <a:spcPct val="35000"/>
              </a:spcAft>
            </a:pPr>
            <a:r>
              <a:rPr lang="en-US" sz="2000" b="1" dirty="0">
                <a:solidFill>
                  <a:schemeClr val="accent1">
                    <a:lumMod val="50000"/>
                  </a:schemeClr>
                </a:solidFill>
              </a:rPr>
              <a:t>Understand</a:t>
            </a:r>
          </a:p>
        </p:txBody>
      </p:sp>
      <p:sp>
        <p:nvSpPr>
          <p:cNvPr id="35" name="Freeform 34"/>
          <p:cNvSpPr/>
          <p:nvPr/>
        </p:nvSpPr>
        <p:spPr>
          <a:xfrm>
            <a:off x="1447800" y="4872581"/>
            <a:ext cx="1779854" cy="623537"/>
          </a:xfrm>
          <a:custGeom>
            <a:avLst/>
            <a:gdLst>
              <a:gd name="connsiteX0" fmla="*/ 0 w 2780030"/>
              <a:gd name="connsiteY0" fmla="*/ 0 h 808736"/>
              <a:gd name="connsiteX1" fmla="*/ 2780030 w 2780030"/>
              <a:gd name="connsiteY1" fmla="*/ 0 h 808736"/>
              <a:gd name="connsiteX2" fmla="*/ 2780030 w 2780030"/>
              <a:gd name="connsiteY2" fmla="*/ 808736 h 808736"/>
              <a:gd name="connsiteX3" fmla="*/ 0 w 2780030"/>
              <a:gd name="connsiteY3" fmla="*/ 808736 h 808736"/>
              <a:gd name="connsiteX4" fmla="*/ 0 w 2780030"/>
              <a:gd name="connsiteY4" fmla="*/ 0 h 8087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0030" h="808736">
                <a:moveTo>
                  <a:pt x="0" y="0"/>
                </a:moveTo>
                <a:lnTo>
                  <a:pt x="2780030" y="0"/>
                </a:lnTo>
                <a:lnTo>
                  <a:pt x="2780030" y="808736"/>
                </a:lnTo>
                <a:lnTo>
                  <a:pt x="0" y="80873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400" tIns="25400" rIns="25400" bIns="25400" numCol="1" spcCol="1270" anchor="t" anchorCtr="0">
            <a:noAutofit/>
          </a:bodyPr>
          <a:lstStyle/>
          <a:p>
            <a:pPr lvl="0" algn="l" defTabSz="889000">
              <a:lnSpc>
                <a:spcPct val="90000"/>
              </a:lnSpc>
              <a:spcBef>
                <a:spcPct val="0"/>
              </a:spcBef>
              <a:spcAft>
                <a:spcPct val="35000"/>
              </a:spcAft>
            </a:pPr>
            <a:r>
              <a:rPr lang="en-US" sz="2000" b="1" dirty="0">
                <a:solidFill>
                  <a:schemeClr val="tx1">
                    <a:tint val="75000"/>
                  </a:schemeClr>
                </a:solidFill>
              </a:rPr>
              <a:t>Remember</a:t>
            </a:r>
          </a:p>
        </p:txBody>
      </p:sp>
      <p:sp>
        <p:nvSpPr>
          <p:cNvPr id="36" name="Oval 35"/>
          <p:cNvSpPr/>
          <p:nvPr/>
        </p:nvSpPr>
        <p:spPr>
          <a:xfrm>
            <a:off x="3386790" y="4568633"/>
            <a:ext cx="110190" cy="110190"/>
          </a:xfrm>
          <a:prstGeom prst="ellipse">
            <a:avLst/>
          </a:pr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37" name="Oval 36"/>
          <p:cNvSpPr/>
          <p:nvPr/>
        </p:nvSpPr>
        <p:spPr>
          <a:xfrm>
            <a:off x="2895600" y="5020499"/>
            <a:ext cx="91440" cy="91440"/>
          </a:xfrm>
          <a:prstGeom prst="ellipse">
            <a:avLst/>
          </a:pr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2" name="Title 1"/>
          <p:cNvSpPr>
            <a:spLocks noGrp="1"/>
          </p:cNvSpPr>
          <p:nvPr>
            <p:ph type="title"/>
          </p:nvPr>
        </p:nvSpPr>
        <p:spPr/>
        <p:txBody>
          <a:bodyPr/>
          <a:lstStyle/>
          <a:p>
            <a:r>
              <a:rPr lang="en-US" dirty="0" smtClean="0"/>
              <a:t>2.3 </a:t>
            </a:r>
            <a:r>
              <a:rPr lang="en-US" dirty="0"/>
              <a:t>What is Open Pedagogy?</a:t>
            </a:r>
          </a:p>
        </p:txBody>
      </p:sp>
      <p:sp>
        <p:nvSpPr>
          <p:cNvPr id="18" name="Subtitle 2"/>
          <p:cNvSpPr txBox="1">
            <a:spLocks/>
          </p:cNvSpPr>
          <p:nvPr/>
        </p:nvSpPr>
        <p:spPr>
          <a:xfrm>
            <a:off x="789355" y="1554490"/>
            <a:ext cx="7570873" cy="157515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600" dirty="0"/>
              <a:t>Student</a:t>
            </a:r>
            <a:r>
              <a:rPr lang="en-US" sz="2600" b="1" dirty="0" smtClean="0">
                <a:solidFill>
                  <a:srgbClr val="31859C"/>
                </a:solidFill>
              </a:rPr>
              <a:t> </a:t>
            </a:r>
            <a:r>
              <a:rPr lang="en-US" sz="2600" b="1" i="1" dirty="0">
                <a:solidFill>
                  <a:schemeClr val="accent5">
                    <a:lumMod val="50000"/>
                  </a:schemeClr>
                </a:solidFill>
              </a:rPr>
              <a:t>reuse, revision, remix, </a:t>
            </a:r>
            <a:r>
              <a:rPr lang="en-US" sz="2600" dirty="0"/>
              <a:t>and</a:t>
            </a:r>
            <a:r>
              <a:rPr lang="en-US" sz="2600" b="1" dirty="0"/>
              <a:t> </a:t>
            </a:r>
            <a:r>
              <a:rPr lang="en-US" sz="2600" b="1" i="1" dirty="0">
                <a:solidFill>
                  <a:schemeClr val="accent5">
                    <a:lumMod val="50000"/>
                  </a:schemeClr>
                </a:solidFill>
              </a:rPr>
              <a:t>redistribution </a:t>
            </a:r>
            <a:r>
              <a:rPr lang="en-US" sz="2600" dirty="0"/>
              <a:t>of OER are associated with complex learning </a:t>
            </a:r>
            <a:r>
              <a:rPr lang="en-US" sz="2600" dirty="0" smtClean="0"/>
              <a:t>objectives. </a:t>
            </a:r>
            <a:endParaRPr lang="en-US" sz="2600" dirty="0"/>
          </a:p>
        </p:txBody>
      </p:sp>
    </p:spTree>
    <p:extLst>
      <p:ext uri="{BB962C8B-B14F-4D97-AF65-F5344CB8AC3E}">
        <p14:creationId xmlns:p14="http://schemas.microsoft.com/office/powerpoint/2010/main" val="18635883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3.0 Open Pedagogy as an Instructional Approach</a:t>
            </a:r>
            <a:endParaRPr lang="en-US" dirty="0"/>
          </a:p>
        </p:txBody>
      </p:sp>
      <p:graphicFrame>
        <p:nvGraphicFramePr>
          <p:cNvPr id="4" name="Content Placeholder 4"/>
          <p:cNvGraphicFramePr>
            <a:graphicFrameLocks/>
          </p:cNvGraphicFramePr>
          <p:nvPr>
            <p:extLst>
              <p:ext uri="{D42A27DB-BD31-4B8C-83A1-F6EECF244321}">
                <p14:modId xmlns:p14="http://schemas.microsoft.com/office/powerpoint/2010/main" val="2447141332"/>
              </p:ext>
            </p:extLst>
          </p:nvPr>
        </p:nvGraphicFramePr>
        <p:xfrm>
          <a:off x="779418" y="1378137"/>
          <a:ext cx="7585165" cy="51728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631244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457200" y="1397970"/>
            <a:ext cx="8382000" cy="4948163"/>
            <a:chOff x="457200" y="993017"/>
            <a:chExt cx="8382000" cy="4948163"/>
          </a:xfrm>
        </p:grpSpPr>
        <p:sp>
          <p:nvSpPr>
            <p:cNvPr id="7" name="Rectangle 6"/>
            <p:cNvSpPr/>
            <p:nvPr/>
          </p:nvSpPr>
          <p:spPr>
            <a:xfrm>
              <a:off x="3572255" y="1152636"/>
              <a:ext cx="5266945" cy="4638563"/>
            </a:xfrm>
            <a:prstGeom prst="rect">
              <a:avLst/>
            </a:prstGeom>
            <a:no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1440" tIns="85195" rIns="108055" bIns="85196" numCol="1" spcCol="1270" anchor="t" anchorCtr="0">
              <a:noAutofit/>
            </a:bodyPr>
            <a:lstStyle/>
            <a:p>
              <a:pPr marL="0" lvl="1" defTabSz="533400">
                <a:lnSpc>
                  <a:spcPct val="90000"/>
                </a:lnSpc>
                <a:spcBef>
                  <a:spcPct val="0"/>
                </a:spcBef>
                <a:spcAft>
                  <a:spcPct val="15000"/>
                </a:spcAft>
              </a:pPr>
              <a:r>
                <a:rPr lang="en-US" sz="2600" dirty="0">
                  <a:solidFill>
                    <a:schemeClr val="tx1"/>
                  </a:solidFill>
                </a:rPr>
                <a:t>Open Pedagogical concepts are shared with well-known adult learning theories.</a:t>
              </a:r>
            </a:p>
            <a:p>
              <a:pPr marL="0" lvl="1" defTabSz="533400">
                <a:lnSpc>
                  <a:spcPct val="90000"/>
                </a:lnSpc>
                <a:spcBef>
                  <a:spcPct val="0"/>
                </a:spcBef>
                <a:spcAft>
                  <a:spcPct val="15000"/>
                </a:spcAft>
              </a:pPr>
              <a:endParaRPr lang="en-US" sz="2600" dirty="0">
                <a:solidFill>
                  <a:schemeClr val="tx1"/>
                </a:solidFill>
              </a:endParaRPr>
            </a:p>
            <a:p>
              <a:pPr marL="0" lvl="1" defTabSz="533400">
                <a:lnSpc>
                  <a:spcPct val="90000"/>
                </a:lnSpc>
                <a:spcBef>
                  <a:spcPct val="0"/>
                </a:spcBef>
                <a:spcAft>
                  <a:spcPct val="15000"/>
                </a:spcAft>
              </a:pPr>
              <a:r>
                <a:rPr lang="en-US" sz="2600" dirty="0">
                  <a:solidFill>
                    <a:schemeClr val="tx1"/>
                  </a:solidFill>
                </a:rPr>
                <a:t>Click to see how teaching practices in these adult learning theories are related to open pedagogy.</a:t>
              </a:r>
            </a:p>
            <a:p>
              <a:pPr marL="0" lvl="1" defTabSz="533400">
                <a:lnSpc>
                  <a:spcPct val="90000"/>
                </a:lnSpc>
                <a:spcBef>
                  <a:spcPct val="0"/>
                </a:spcBef>
                <a:spcAft>
                  <a:spcPct val="15000"/>
                </a:spcAft>
              </a:pPr>
              <a:endParaRPr lang="en-US" sz="2600" dirty="0">
                <a:solidFill>
                  <a:schemeClr val="tx1"/>
                </a:solidFill>
              </a:endParaRPr>
            </a:p>
            <a:p>
              <a:pPr marL="0" lvl="1" defTabSz="533400">
                <a:lnSpc>
                  <a:spcPct val="90000"/>
                </a:lnSpc>
                <a:spcBef>
                  <a:spcPct val="0"/>
                </a:spcBef>
                <a:spcAft>
                  <a:spcPct val="15000"/>
                </a:spcAft>
              </a:pPr>
              <a:r>
                <a:rPr lang="en-US" sz="2600" dirty="0">
                  <a:solidFill>
                    <a:schemeClr val="tx1"/>
                  </a:solidFill>
                </a:rPr>
                <a:t>Review</a:t>
              </a:r>
              <a:r>
                <a:rPr lang="en-US" sz="2600" dirty="0">
                  <a:solidFill>
                    <a:schemeClr val="accent5">
                      <a:lumMod val="50000"/>
                    </a:schemeClr>
                  </a:solidFill>
                </a:rPr>
                <a:t> </a:t>
              </a:r>
              <a:r>
                <a:rPr lang="en-US" sz="2600" dirty="0" smtClean="0">
                  <a:solidFill>
                    <a:schemeClr val="accent5">
                      <a:lumMod val="50000"/>
                    </a:schemeClr>
                  </a:solidFill>
                  <a:hlinkClick r:id="rId3"/>
                </a:rPr>
                <a:t>TEAL </a:t>
              </a:r>
              <a:r>
                <a:rPr lang="en-US" sz="2600" dirty="0">
                  <a:solidFill>
                    <a:schemeClr val="accent5">
                      <a:lumMod val="50000"/>
                    </a:schemeClr>
                  </a:solidFill>
                  <a:hlinkClick r:id="rId3"/>
                </a:rPr>
                <a:t>Fact </a:t>
              </a:r>
              <a:r>
                <a:rPr lang="en-US" sz="2600" dirty="0" smtClean="0">
                  <a:solidFill>
                    <a:schemeClr val="accent5">
                      <a:lumMod val="50000"/>
                    </a:schemeClr>
                  </a:solidFill>
                  <a:hlinkClick r:id="rId3"/>
                </a:rPr>
                <a:t>Sheet No. 11 </a:t>
              </a:r>
              <a:r>
                <a:rPr lang="en-US" sz="2600" dirty="0" smtClean="0">
                  <a:solidFill>
                    <a:schemeClr val="tx1"/>
                  </a:solidFill>
                </a:rPr>
                <a:t>to</a:t>
              </a:r>
              <a:r>
                <a:rPr lang="en-US" sz="2600" dirty="0" smtClean="0">
                  <a:solidFill>
                    <a:schemeClr val="accent5">
                      <a:lumMod val="50000"/>
                    </a:schemeClr>
                  </a:solidFill>
                </a:rPr>
                <a:t> </a:t>
              </a:r>
              <a:r>
                <a:rPr lang="en-US" sz="2600" dirty="0">
                  <a:solidFill>
                    <a:schemeClr val="tx1"/>
                  </a:solidFill>
                </a:rPr>
                <a:t>learn more about each of these theories.</a:t>
              </a:r>
            </a:p>
            <a:p>
              <a:pPr marL="0" lvl="1" defTabSz="533400">
                <a:lnSpc>
                  <a:spcPct val="90000"/>
                </a:lnSpc>
                <a:spcBef>
                  <a:spcPct val="0"/>
                </a:spcBef>
                <a:spcAft>
                  <a:spcPct val="15000"/>
                </a:spcAft>
              </a:pPr>
              <a:endParaRPr lang="en-US" sz="2600" dirty="0">
                <a:solidFill>
                  <a:schemeClr val="accent5">
                    <a:lumMod val="50000"/>
                  </a:schemeClr>
                </a:solidFill>
              </a:endParaRPr>
            </a:p>
            <a:p>
              <a:pPr marL="114300" lvl="1" indent="-114300" algn="l" defTabSz="533400">
                <a:lnSpc>
                  <a:spcPct val="90000"/>
                </a:lnSpc>
                <a:spcBef>
                  <a:spcPct val="0"/>
                </a:spcBef>
                <a:spcAft>
                  <a:spcPct val="15000"/>
                </a:spcAft>
                <a:buChar char="••"/>
              </a:pPr>
              <a:endParaRPr lang="en-US" sz="2400" kern="1200" dirty="0">
                <a:solidFill>
                  <a:schemeClr val="tx1"/>
                </a:solidFill>
              </a:endParaRPr>
            </a:p>
          </p:txBody>
        </p:sp>
        <p:sp>
          <p:nvSpPr>
            <p:cNvPr id="8" name="Freeform 7"/>
            <p:cNvSpPr/>
            <p:nvPr/>
          </p:nvSpPr>
          <p:spPr>
            <a:xfrm>
              <a:off x="457200" y="993017"/>
              <a:ext cx="2962656" cy="1596181"/>
            </a:xfrm>
            <a:custGeom>
              <a:avLst/>
              <a:gdLst>
                <a:gd name="connsiteX0" fmla="*/ 0 w 2962656"/>
                <a:gd name="connsiteY0" fmla="*/ 266035 h 1596181"/>
                <a:gd name="connsiteX1" fmla="*/ 266035 w 2962656"/>
                <a:gd name="connsiteY1" fmla="*/ 0 h 1596181"/>
                <a:gd name="connsiteX2" fmla="*/ 2696621 w 2962656"/>
                <a:gd name="connsiteY2" fmla="*/ 0 h 1596181"/>
                <a:gd name="connsiteX3" fmla="*/ 2962656 w 2962656"/>
                <a:gd name="connsiteY3" fmla="*/ 266035 h 1596181"/>
                <a:gd name="connsiteX4" fmla="*/ 2962656 w 2962656"/>
                <a:gd name="connsiteY4" fmla="*/ 1330146 h 1596181"/>
                <a:gd name="connsiteX5" fmla="*/ 2696621 w 2962656"/>
                <a:gd name="connsiteY5" fmla="*/ 1596181 h 1596181"/>
                <a:gd name="connsiteX6" fmla="*/ 266035 w 2962656"/>
                <a:gd name="connsiteY6" fmla="*/ 1596181 h 1596181"/>
                <a:gd name="connsiteX7" fmla="*/ 0 w 2962656"/>
                <a:gd name="connsiteY7" fmla="*/ 1330146 h 1596181"/>
                <a:gd name="connsiteX8" fmla="*/ 0 w 2962656"/>
                <a:gd name="connsiteY8" fmla="*/ 266035 h 1596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2656" h="1596181">
                  <a:moveTo>
                    <a:pt x="0" y="266035"/>
                  </a:moveTo>
                  <a:cubicBezTo>
                    <a:pt x="0" y="119108"/>
                    <a:pt x="119108" y="0"/>
                    <a:pt x="266035" y="0"/>
                  </a:cubicBezTo>
                  <a:lnTo>
                    <a:pt x="2696621" y="0"/>
                  </a:lnTo>
                  <a:cubicBezTo>
                    <a:pt x="2843548" y="0"/>
                    <a:pt x="2962656" y="119108"/>
                    <a:pt x="2962656" y="266035"/>
                  </a:cubicBezTo>
                  <a:lnTo>
                    <a:pt x="2962656" y="1330146"/>
                  </a:lnTo>
                  <a:cubicBezTo>
                    <a:pt x="2962656" y="1477073"/>
                    <a:pt x="2843548" y="1596181"/>
                    <a:pt x="2696621" y="1596181"/>
                  </a:cubicBezTo>
                  <a:lnTo>
                    <a:pt x="266035" y="1596181"/>
                  </a:lnTo>
                  <a:cubicBezTo>
                    <a:pt x="119108" y="1596181"/>
                    <a:pt x="0" y="1477073"/>
                    <a:pt x="0" y="1330146"/>
                  </a:cubicBezTo>
                  <a:lnTo>
                    <a:pt x="0" y="26603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6029" tIns="136974" rIns="196029" bIns="136974" numCol="1" spcCol="1270" anchor="ctr" anchorCtr="0">
              <a:noAutofit/>
            </a:bodyPr>
            <a:lstStyle/>
            <a:p>
              <a:pPr lvl="0" algn="ctr" defTabSz="1377950">
                <a:lnSpc>
                  <a:spcPct val="90000"/>
                </a:lnSpc>
                <a:spcBef>
                  <a:spcPct val="0"/>
                </a:spcBef>
                <a:spcAft>
                  <a:spcPct val="35000"/>
                </a:spcAft>
              </a:pPr>
              <a:r>
                <a:rPr lang="en-US" sz="3100" b="1" kern="1200" dirty="0" smtClean="0"/>
                <a:t>Andragogy</a:t>
              </a:r>
              <a:endParaRPr lang="en-US" sz="3100" b="1" kern="1200" dirty="0"/>
            </a:p>
          </p:txBody>
        </p:sp>
        <p:sp>
          <p:nvSpPr>
            <p:cNvPr id="9" name="Freeform 8"/>
            <p:cNvSpPr/>
            <p:nvPr/>
          </p:nvSpPr>
          <p:spPr>
            <a:xfrm>
              <a:off x="457200" y="2669009"/>
              <a:ext cx="2962656" cy="1596181"/>
            </a:xfrm>
            <a:custGeom>
              <a:avLst/>
              <a:gdLst>
                <a:gd name="connsiteX0" fmla="*/ 0 w 2962656"/>
                <a:gd name="connsiteY0" fmla="*/ 266035 h 1596181"/>
                <a:gd name="connsiteX1" fmla="*/ 266035 w 2962656"/>
                <a:gd name="connsiteY1" fmla="*/ 0 h 1596181"/>
                <a:gd name="connsiteX2" fmla="*/ 2696621 w 2962656"/>
                <a:gd name="connsiteY2" fmla="*/ 0 h 1596181"/>
                <a:gd name="connsiteX3" fmla="*/ 2962656 w 2962656"/>
                <a:gd name="connsiteY3" fmla="*/ 266035 h 1596181"/>
                <a:gd name="connsiteX4" fmla="*/ 2962656 w 2962656"/>
                <a:gd name="connsiteY4" fmla="*/ 1330146 h 1596181"/>
                <a:gd name="connsiteX5" fmla="*/ 2696621 w 2962656"/>
                <a:gd name="connsiteY5" fmla="*/ 1596181 h 1596181"/>
                <a:gd name="connsiteX6" fmla="*/ 266035 w 2962656"/>
                <a:gd name="connsiteY6" fmla="*/ 1596181 h 1596181"/>
                <a:gd name="connsiteX7" fmla="*/ 0 w 2962656"/>
                <a:gd name="connsiteY7" fmla="*/ 1330146 h 1596181"/>
                <a:gd name="connsiteX8" fmla="*/ 0 w 2962656"/>
                <a:gd name="connsiteY8" fmla="*/ 266035 h 1596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2656" h="1596181">
                  <a:moveTo>
                    <a:pt x="0" y="266035"/>
                  </a:moveTo>
                  <a:cubicBezTo>
                    <a:pt x="0" y="119108"/>
                    <a:pt x="119108" y="0"/>
                    <a:pt x="266035" y="0"/>
                  </a:cubicBezTo>
                  <a:lnTo>
                    <a:pt x="2696621" y="0"/>
                  </a:lnTo>
                  <a:cubicBezTo>
                    <a:pt x="2843548" y="0"/>
                    <a:pt x="2962656" y="119108"/>
                    <a:pt x="2962656" y="266035"/>
                  </a:cubicBezTo>
                  <a:lnTo>
                    <a:pt x="2962656" y="1330146"/>
                  </a:lnTo>
                  <a:cubicBezTo>
                    <a:pt x="2962656" y="1477073"/>
                    <a:pt x="2843548" y="1596181"/>
                    <a:pt x="2696621" y="1596181"/>
                  </a:cubicBezTo>
                  <a:lnTo>
                    <a:pt x="266035" y="1596181"/>
                  </a:lnTo>
                  <a:cubicBezTo>
                    <a:pt x="119108" y="1596181"/>
                    <a:pt x="0" y="1477073"/>
                    <a:pt x="0" y="1330146"/>
                  </a:cubicBezTo>
                  <a:lnTo>
                    <a:pt x="0" y="26603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6029" tIns="136974" rIns="196029" bIns="136974" numCol="1" spcCol="1270" anchor="ctr" anchorCtr="0">
              <a:noAutofit/>
            </a:bodyPr>
            <a:lstStyle/>
            <a:p>
              <a:pPr lvl="0" algn="ctr" defTabSz="1377950">
                <a:lnSpc>
                  <a:spcPct val="90000"/>
                </a:lnSpc>
                <a:spcBef>
                  <a:spcPct val="0"/>
                </a:spcBef>
                <a:spcAft>
                  <a:spcPct val="35000"/>
                </a:spcAft>
              </a:pPr>
              <a:r>
                <a:rPr lang="en-US" sz="3100" b="1" kern="1200" dirty="0" smtClean="0"/>
                <a:t>Transformative</a:t>
              </a:r>
            </a:p>
            <a:p>
              <a:pPr lvl="0" algn="ctr" defTabSz="1377950">
                <a:lnSpc>
                  <a:spcPct val="90000"/>
                </a:lnSpc>
                <a:spcBef>
                  <a:spcPct val="0"/>
                </a:spcBef>
                <a:spcAft>
                  <a:spcPct val="35000"/>
                </a:spcAft>
              </a:pPr>
              <a:r>
                <a:rPr lang="en-US" sz="3100" b="1" kern="1200" dirty="0" smtClean="0"/>
                <a:t>Learning</a:t>
              </a:r>
              <a:endParaRPr lang="en-US" sz="3100" b="1" kern="1200" dirty="0"/>
            </a:p>
          </p:txBody>
        </p:sp>
        <p:sp>
          <p:nvSpPr>
            <p:cNvPr id="10" name="Freeform 9"/>
            <p:cNvSpPr/>
            <p:nvPr/>
          </p:nvSpPr>
          <p:spPr>
            <a:xfrm>
              <a:off x="457200" y="4344999"/>
              <a:ext cx="2962656" cy="1596181"/>
            </a:xfrm>
            <a:custGeom>
              <a:avLst/>
              <a:gdLst>
                <a:gd name="connsiteX0" fmla="*/ 0 w 2962656"/>
                <a:gd name="connsiteY0" fmla="*/ 266035 h 1596181"/>
                <a:gd name="connsiteX1" fmla="*/ 266035 w 2962656"/>
                <a:gd name="connsiteY1" fmla="*/ 0 h 1596181"/>
                <a:gd name="connsiteX2" fmla="*/ 2696621 w 2962656"/>
                <a:gd name="connsiteY2" fmla="*/ 0 h 1596181"/>
                <a:gd name="connsiteX3" fmla="*/ 2962656 w 2962656"/>
                <a:gd name="connsiteY3" fmla="*/ 266035 h 1596181"/>
                <a:gd name="connsiteX4" fmla="*/ 2962656 w 2962656"/>
                <a:gd name="connsiteY4" fmla="*/ 1330146 h 1596181"/>
                <a:gd name="connsiteX5" fmla="*/ 2696621 w 2962656"/>
                <a:gd name="connsiteY5" fmla="*/ 1596181 h 1596181"/>
                <a:gd name="connsiteX6" fmla="*/ 266035 w 2962656"/>
                <a:gd name="connsiteY6" fmla="*/ 1596181 h 1596181"/>
                <a:gd name="connsiteX7" fmla="*/ 0 w 2962656"/>
                <a:gd name="connsiteY7" fmla="*/ 1330146 h 1596181"/>
                <a:gd name="connsiteX8" fmla="*/ 0 w 2962656"/>
                <a:gd name="connsiteY8" fmla="*/ 266035 h 1596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2656" h="1596181">
                  <a:moveTo>
                    <a:pt x="0" y="266035"/>
                  </a:moveTo>
                  <a:cubicBezTo>
                    <a:pt x="0" y="119108"/>
                    <a:pt x="119108" y="0"/>
                    <a:pt x="266035" y="0"/>
                  </a:cubicBezTo>
                  <a:lnTo>
                    <a:pt x="2696621" y="0"/>
                  </a:lnTo>
                  <a:cubicBezTo>
                    <a:pt x="2843548" y="0"/>
                    <a:pt x="2962656" y="119108"/>
                    <a:pt x="2962656" y="266035"/>
                  </a:cubicBezTo>
                  <a:lnTo>
                    <a:pt x="2962656" y="1330146"/>
                  </a:lnTo>
                  <a:cubicBezTo>
                    <a:pt x="2962656" y="1477073"/>
                    <a:pt x="2843548" y="1596181"/>
                    <a:pt x="2696621" y="1596181"/>
                  </a:cubicBezTo>
                  <a:lnTo>
                    <a:pt x="266035" y="1596181"/>
                  </a:lnTo>
                  <a:cubicBezTo>
                    <a:pt x="119108" y="1596181"/>
                    <a:pt x="0" y="1477073"/>
                    <a:pt x="0" y="1330146"/>
                  </a:cubicBezTo>
                  <a:lnTo>
                    <a:pt x="0" y="26603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6029" tIns="136974" rIns="196029" bIns="136974" numCol="1" spcCol="1270" anchor="ctr" anchorCtr="0">
              <a:noAutofit/>
            </a:bodyPr>
            <a:lstStyle/>
            <a:p>
              <a:pPr lvl="0" algn="ctr" defTabSz="1377950">
                <a:lnSpc>
                  <a:spcPct val="90000"/>
                </a:lnSpc>
                <a:spcBef>
                  <a:spcPct val="0"/>
                </a:spcBef>
                <a:spcAft>
                  <a:spcPct val="35000"/>
                </a:spcAft>
              </a:pPr>
              <a:r>
                <a:rPr lang="en-US" sz="3100" b="1" kern="1200" dirty="0" smtClean="0"/>
                <a:t>Self-Directed</a:t>
              </a:r>
            </a:p>
            <a:p>
              <a:pPr lvl="0" algn="ctr" defTabSz="1377950">
                <a:lnSpc>
                  <a:spcPct val="90000"/>
                </a:lnSpc>
                <a:spcBef>
                  <a:spcPct val="0"/>
                </a:spcBef>
                <a:spcAft>
                  <a:spcPct val="35000"/>
                </a:spcAft>
              </a:pPr>
              <a:r>
                <a:rPr lang="en-US" sz="3100" b="1" kern="1200" dirty="0" smtClean="0"/>
                <a:t>Learning</a:t>
              </a:r>
              <a:endParaRPr lang="en-US" sz="3100" b="1" kern="1200" dirty="0"/>
            </a:p>
          </p:txBody>
        </p:sp>
      </p:grpSp>
      <p:sp>
        <p:nvSpPr>
          <p:cNvPr id="2" name="Title 1"/>
          <p:cNvSpPr>
            <a:spLocks noGrp="1"/>
          </p:cNvSpPr>
          <p:nvPr>
            <p:ph type="title"/>
          </p:nvPr>
        </p:nvSpPr>
        <p:spPr/>
        <p:txBody>
          <a:bodyPr/>
          <a:lstStyle/>
          <a:p>
            <a:r>
              <a:rPr lang="en-US" dirty="0" smtClean="0"/>
              <a:t>3.1 Open Pedagogy and Adult Learning Theory</a:t>
            </a:r>
            <a:endParaRPr lang="en-US" dirty="0"/>
          </a:p>
        </p:txBody>
      </p:sp>
    </p:spTree>
    <p:extLst>
      <p:ext uri="{BB962C8B-B14F-4D97-AF65-F5344CB8AC3E}">
        <p14:creationId xmlns:p14="http://schemas.microsoft.com/office/powerpoint/2010/main" val="6017346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457200" y="1412118"/>
            <a:ext cx="8382000" cy="4948162"/>
            <a:chOff x="457200" y="993018"/>
            <a:chExt cx="8382000" cy="4948162"/>
          </a:xfrm>
        </p:grpSpPr>
        <p:sp>
          <p:nvSpPr>
            <p:cNvPr id="7" name="Rectangle 6"/>
            <p:cNvSpPr/>
            <p:nvPr/>
          </p:nvSpPr>
          <p:spPr>
            <a:xfrm>
              <a:off x="3572255" y="1152636"/>
              <a:ext cx="5266945" cy="4638563"/>
            </a:xfrm>
            <a:prstGeom prst="rect">
              <a:avLst/>
            </a:prstGeom>
            <a:no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5721" tIns="85195" rIns="108055" bIns="85196" numCol="1" spcCol="1270" anchor="t" anchorCtr="0">
              <a:noAutofit/>
            </a:bodyPr>
            <a:lstStyle/>
            <a:p>
              <a:pPr marL="0" lvl="1" defTabSz="533400">
                <a:lnSpc>
                  <a:spcPct val="90000"/>
                </a:lnSpc>
                <a:spcBef>
                  <a:spcPct val="0"/>
                </a:spcBef>
                <a:spcAft>
                  <a:spcPct val="15000"/>
                </a:spcAft>
              </a:pPr>
              <a:r>
                <a:rPr lang="en-US" sz="2600" b="1" u="sng" dirty="0">
                  <a:solidFill>
                    <a:schemeClr val="tx1"/>
                  </a:solidFill>
                </a:rPr>
                <a:t>Principles of Andragogy</a:t>
              </a:r>
            </a:p>
            <a:p>
              <a:pPr marL="0" lvl="1" defTabSz="533400">
                <a:lnSpc>
                  <a:spcPct val="90000"/>
                </a:lnSpc>
                <a:spcBef>
                  <a:spcPct val="0"/>
                </a:spcBef>
                <a:spcAft>
                  <a:spcPct val="15000"/>
                </a:spcAft>
              </a:pPr>
              <a:endParaRPr lang="en-US" sz="800" dirty="0" smtClean="0">
                <a:solidFill>
                  <a:schemeClr val="tx1"/>
                </a:solidFill>
              </a:endParaRPr>
            </a:p>
            <a:p>
              <a:pPr marL="0" lvl="1" defTabSz="533400">
                <a:lnSpc>
                  <a:spcPct val="90000"/>
                </a:lnSpc>
                <a:spcBef>
                  <a:spcPct val="0"/>
                </a:spcBef>
                <a:spcAft>
                  <a:spcPct val="15000"/>
                </a:spcAft>
              </a:pPr>
              <a:r>
                <a:rPr lang="en-US" sz="2600" dirty="0" smtClean="0">
                  <a:solidFill>
                    <a:schemeClr val="tx1"/>
                  </a:solidFill>
                </a:rPr>
                <a:t>Set </a:t>
              </a:r>
              <a:r>
                <a:rPr lang="en-US" sz="2600" dirty="0">
                  <a:solidFill>
                    <a:schemeClr val="tx1"/>
                  </a:solidFill>
                </a:rPr>
                <a:t>a cooperative climate for learning in the classroom.</a:t>
              </a:r>
            </a:p>
            <a:p>
              <a:pPr marL="0" lvl="1" defTabSz="533400">
                <a:lnSpc>
                  <a:spcPct val="90000"/>
                </a:lnSpc>
                <a:spcBef>
                  <a:spcPct val="0"/>
                </a:spcBef>
                <a:spcAft>
                  <a:spcPct val="15000"/>
                </a:spcAft>
              </a:pPr>
              <a:endParaRPr lang="en-US" sz="800" dirty="0">
                <a:solidFill>
                  <a:schemeClr val="tx1"/>
                </a:solidFill>
              </a:endParaRPr>
            </a:p>
            <a:p>
              <a:pPr marL="0" lvl="1" defTabSz="533400">
                <a:lnSpc>
                  <a:spcPct val="90000"/>
                </a:lnSpc>
                <a:spcBef>
                  <a:spcPct val="0"/>
                </a:spcBef>
                <a:spcAft>
                  <a:spcPct val="15000"/>
                </a:spcAft>
              </a:pPr>
              <a:r>
                <a:rPr lang="en-US" sz="2600" dirty="0">
                  <a:solidFill>
                    <a:schemeClr val="tx1"/>
                  </a:solidFill>
                </a:rPr>
                <a:t>Develop learning objectives based on the learner’s needs, interests, and skill levels</a:t>
              </a:r>
            </a:p>
            <a:p>
              <a:pPr marL="0" lvl="1" defTabSz="533400">
                <a:lnSpc>
                  <a:spcPct val="90000"/>
                </a:lnSpc>
                <a:spcBef>
                  <a:spcPct val="0"/>
                </a:spcBef>
                <a:spcAft>
                  <a:spcPct val="15000"/>
                </a:spcAft>
              </a:pPr>
              <a:endParaRPr lang="en-US" sz="800" dirty="0">
                <a:solidFill>
                  <a:schemeClr val="tx1"/>
                </a:solidFill>
              </a:endParaRPr>
            </a:p>
            <a:p>
              <a:pPr marL="0" lvl="1" defTabSz="533400">
                <a:lnSpc>
                  <a:spcPct val="90000"/>
                </a:lnSpc>
                <a:spcBef>
                  <a:spcPct val="0"/>
                </a:spcBef>
                <a:spcAft>
                  <a:spcPct val="15000"/>
                </a:spcAft>
              </a:pPr>
              <a:r>
                <a:rPr lang="en-US" sz="2600" dirty="0">
                  <a:solidFill>
                    <a:schemeClr val="tx1"/>
                  </a:solidFill>
                </a:rPr>
                <a:t>Work collaboratively with the learner to select methods, material, and resources for instruction</a:t>
              </a:r>
            </a:p>
            <a:p>
              <a:pPr marL="0" lvl="1" indent="-114300" defTabSz="533400">
                <a:lnSpc>
                  <a:spcPct val="90000"/>
                </a:lnSpc>
                <a:spcBef>
                  <a:spcPct val="0"/>
                </a:spcBef>
                <a:spcAft>
                  <a:spcPct val="15000"/>
                </a:spcAft>
                <a:buChar char="••"/>
              </a:pPr>
              <a:endParaRPr lang="en-US" sz="2600" dirty="0">
                <a:solidFill>
                  <a:schemeClr val="tx1"/>
                </a:solidFill>
              </a:endParaRPr>
            </a:p>
          </p:txBody>
        </p:sp>
        <p:sp>
          <p:nvSpPr>
            <p:cNvPr id="8" name="Freeform 7"/>
            <p:cNvSpPr/>
            <p:nvPr/>
          </p:nvSpPr>
          <p:spPr>
            <a:xfrm>
              <a:off x="457200" y="993018"/>
              <a:ext cx="2962656" cy="1596181"/>
            </a:xfrm>
            <a:custGeom>
              <a:avLst/>
              <a:gdLst>
                <a:gd name="connsiteX0" fmla="*/ 0 w 2962656"/>
                <a:gd name="connsiteY0" fmla="*/ 266035 h 1596181"/>
                <a:gd name="connsiteX1" fmla="*/ 266035 w 2962656"/>
                <a:gd name="connsiteY1" fmla="*/ 0 h 1596181"/>
                <a:gd name="connsiteX2" fmla="*/ 2696621 w 2962656"/>
                <a:gd name="connsiteY2" fmla="*/ 0 h 1596181"/>
                <a:gd name="connsiteX3" fmla="*/ 2962656 w 2962656"/>
                <a:gd name="connsiteY3" fmla="*/ 266035 h 1596181"/>
                <a:gd name="connsiteX4" fmla="*/ 2962656 w 2962656"/>
                <a:gd name="connsiteY4" fmla="*/ 1330146 h 1596181"/>
                <a:gd name="connsiteX5" fmla="*/ 2696621 w 2962656"/>
                <a:gd name="connsiteY5" fmla="*/ 1596181 h 1596181"/>
                <a:gd name="connsiteX6" fmla="*/ 266035 w 2962656"/>
                <a:gd name="connsiteY6" fmla="*/ 1596181 h 1596181"/>
                <a:gd name="connsiteX7" fmla="*/ 0 w 2962656"/>
                <a:gd name="connsiteY7" fmla="*/ 1330146 h 1596181"/>
                <a:gd name="connsiteX8" fmla="*/ 0 w 2962656"/>
                <a:gd name="connsiteY8" fmla="*/ 266035 h 1596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2656" h="1596181">
                  <a:moveTo>
                    <a:pt x="0" y="266035"/>
                  </a:moveTo>
                  <a:cubicBezTo>
                    <a:pt x="0" y="119108"/>
                    <a:pt x="119108" y="0"/>
                    <a:pt x="266035" y="0"/>
                  </a:cubicBezTo>
                  <a:lnTo>
                    <a:pt x="2696621" y="0"/>
                  </a:lnTo>
                  <a:cubicBezTo>
                    <a:pt x="2843548" y="0"/>
                    <a:pt x="2962656" y="119108"/>
                    <a:pt x="2962656" y="266035"/>
                  </a:cubicBezTo>
                  <a:lnTo>
                    <a:pt x="2962656" y="1330146"/>
                  </a:lnTo>
                  <a:cubicBezTo>
                    <a:pt x="2962656" y="1477073"/>
                    <a:pt x="2843548" y="1596181"/>
                    <a:pt x="2696621" y="1596181"/>
                  </a:cubicBezTo>
                  <a:lnTo>
                    <a:pt x="266035" y="1596181"/>
                  </a:lnTo>
                  <a:cubicBezTo>
                    <a:pt x="119108" y="1596181"/>
                    <a:pt x="0" y="1477073"/>
                    <a:pt x="0" y="1330146"/>
                  </a:cubicBezTo>
                  <a:lnTo>
                    <a:pt x="0" y="266035"/>
                  </a:lnTo>
                  <a:close/>
                </a:path>
              </a:pathLst>
            </a:custGeom>
            <a:solidFill>
              <a:schemeClr val="accent3">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6029" tIns="136974" rIns="196029" bIns="136974" numCol="1" spcCol="1270" anchor="ctr" anchorCtr="0">
              <a:noAutofit/>
            </a:bodyPr>
            <a:lstStyle/>
            <a:p>
              <a:pPr lvl="0" algn="ctr" defTabSz="1377950">
                <a:lnSpc>
                  <a:spcPct val="90000"/>
                </a:lnSpc>
                <a:spcBef>
                  <a:spcPct val="0"/>
                </a:spcBef>
                <a:spcAft>
                  <a:spcPct val="35000"/>
                </a:spcAft>
              </a:pPr>
              <a:r>
                <a:rPr lang="en-US" sz="3100" kern="1200" dirty="0" smtClean="0"/>
                <a:t>Andragogy</a:t>
              </a:r>
              <a:endParaRPr lang="en-US" sz="3100" kern="1200" dirty="0"/>
            </a:p>
          </p:txBody>
        </p:sp>
        <p:sp>
          <p:nvSpPr>
            <p:cNvPr id="9" name="Freeform 8"/>
            <p:cNvSpPr/>
            <p:nvPr/>
          </p:nvSpPr>
          <p:spPr>
            <a:xfrm>
              <a:off x="457200" y="2669009"/>
              <a:ext cx="2962656" cy="1596181"/>
            </a:xfrm>
            <a:custGeom>
              <a:avLst/>
              <a:gdLst>
                <a:gd name="connsiteX0" fmla="*/ 0 w 2962656"/>
                <a:gd name="connsiteY0" fmla="*/ 266035 h 1596181"/>
                <a:gd name="connsiteX1" fmla="*/ 266035 w 2962656"/>
                <a:gd name="connsiteY1" fmla="*/ 0 h 1596181"/>
                <a:gd name="connsiteX2" fmla="*/ 2696621 w 2962656"/>
                <a:gd name="connsiteY2" fmla="*/ 0 h 1596181"/>
                <a:gd name="connsiteX3" fmla="*/ 2962656 w 2962656"/>
                <a:gd name="connsiteY3" fmla="*/ 266035 h 1596181"/>
                <a:gd name="connsiteX4" fmla="*/ 2962656 w 2962656"/>
                <a:gd name="connsiteY4" fmla="*/ 1330146 h 1596181"/>
                <a:gd name="connsiteX5" fmla="*/ 2696621 w 2962656"/>
                <a:gd name="connsiteY5" fmla="*/ 1596181 h 1596181"/>
                <a:gd name="connsiteX6" fmla="*/ 266035 w 2962656"/>
                <a:gd name="connsiteY6" fmla="*/ 1596181 h 1596181"/>
                <a:gd name="connsiteX7" fmla="*/ 0 w 2962656"/>
                <a:gd name="connsiteY7" fmla="*/ 1330146 h 1596181"/>
                <a:gd name="connsiteX8" fmla="*/ 0 w 2962656"/>
                <a:gd name="connsiteY8" fmla="*/ 266035 h 1596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2656" h="1596181">
                  <a:moveTo>
                    <a:pt x="0" y="266035"/>
                  </a:moveTo>
                  <a:cubicBezTo>
                    <a:pt x="0" y="119108"/>
                    <a:pt x="119108" y="0"/>
                    <a:pt x="266035" y="0"/>
                  </a:cubicBezTo>
                  <a:lnTo>
                    <a:pt x="2696621" y="0"/>
                  </a:lnTo>
                  <a:cubicBezTo>
                    <a:pt x="2843548" y="0"/>
                    <a:pt x="2962656" y="119108"/>
                    <a:pt x="2962656" y="266035"/>
                  </a:cubicBezTo>
                  <a:lnTo>
                    <a:pt x="2962656" y="1330146"/>
                  </a:lnTo>
                  <a:cubicBezTo>
                    <a:pt x="2962656" y="1477073"/>
                    <a:pt x="2843548" y="1596181"/>
                    <a:pt x="2696621" y="1596181"/>
                  </a:cubicBezTo>
                  <a:lnTo>
                    <a:pt x="266035" y="1596181"/>
                  </a:lnTo>
                  <a:cubicBezTo>
                    <a:pt x="119108" y="1596181"/>
                    <a:pt x="0" y="1477073"/>
                    <a:pt x="0" y="1330146"/>
                  </a:cubicBezTo>
                  <a:lnTo>
                    <a:pt x="0" y="26603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6029" tIns="136974" rIns="196029" bIns="136974" numCol="1" spcCol="1270" anchor="ctr" anchorCtr="0">
              <a:noAutofit/>
            </a:bodyPr>
            <a:lstStyle/>
            <a:p>
              <a:pPr lvl="0" algn="ctr" defTabSz="1377950">
                <a:lnSpc>
                  <a:spcPct val="90000"/>
                </a:lnSpc>
                <a:spcBef>
                  <a:spcPct val="0"/>
                </a:spcBef>
                <a:spcAft>
                  <a:spcPct val="35000"/>
                </a:spcAft>
              </a:pPr>
              <a:r>
                <a:rPr lang="en-US" sz="3100" kern="1200" dirty="0" smtClean="0"/>
                <a:t>Transformative</a:t>
              </a:r>
            </a:p>
            <a:p>
              <a:pPr lvl="0" algn="ctr" defTabSz="1377950">
                <a:lnSpc>
                  <a:spcPct val="90000"/>
                </a:lnSpc>
                <a:spcBef>
                  <a:spcPct val="0"/>
                </a:spcBef>
                <a:spcAft>
                  <a:spcPct val="35000"/>
                </a:spcAft>
              </a:pPr>
              <a:r>
                <a:rPr lang="en-US" sz="3100" kern="1200" dirty="0" smtClean="0"/>
                <a:t>Learning</a:t>
              </a:r>
              <a:endParaRPr lang="en-US" sz="3100" kern="1200" dirty="0"/>
            </a:p>
          </p:txBody>
        </p:sp>
        <p:sp>
          <p:nvSpPr>
            <p:cNvPr id="10" name="Freeform 9"/>
            <p:cNvSpPr/>
            <p:nvPr/>
          </p:nvSpPr>
          <p:spPr>
            <a:xfrm>
              <a:off x="457200" y="4344999"/>
              <a:ext cx="2962656" cy="1596181"/>
            </a:xfrm>
            <a:custGeom>
              <a:avLst/>
              <a:gdLst>
                <a:gd name="connsiteX0" fmla="*/ 0 w 2962656"/>
                <a:gd name="connsiteY0" fmla="*/ 266035 h 1596181"/>
                <a:gd name="connsiteX1" fmla="*/ 266035 w 2962656"/>
                <a:gd name="connsiteY1" fmla="*/ 0 h 1596181"/>
                <a:gd name="connsiteX2" fmla="*/ 2696621 w 2962656"/>
                <a:gd name="connsiteY2" fmla="*/ 0 h 1596181"/>
                <a:gd name="connsiteX3" fmla="*/ 2962656 w 2962656"/>
                <a:gd name="connsiteY3" fmla="*/ 266035 h 1596181"/>
                <a:gd name="connsiteX4" fmla="*/ 2962656 w 2962656"/>
                <a:gd name="connsiteY4" fmla="*/ 1330146 h 1596181"/>
                <a:gd name="connsiteX5" fmla="*/ 2696621 w 2962656"/>
                <a:gd name="connsiteY5" fmla="*/ 1596181 h 1596181"/>
                <a:gd name="connsiteX6" fmla="*/ 266035 w 2962656"/>
                <a:gd name="connsiteY6" fmla="*/ 1596181 h 1596181"/>
                <a:gd name="connsiteX7" fmla="*/ 0 w 2962656"/>
                <a:gd name="connsiteY7" fmla="*/ 1330146 h 1596181"/>
                <a:gd name="connsiteX8" fmla="*/ 0 w 2962656"/>
                <a:gd name="connsiteY8" fmla="*/ 266035 h 1596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2656" h="1596181">
                  <a:moveTo>
                    <a:pt x="0" y="266035"/>
                  </a:moveTo>
                  <a:cubicBezTo>
                    <a:pt x="0" y="119108"/>
                    <a:pt x="119108" y="0"/>
                    <a:pt x="266035" y="0"/>
                  </a:cubicBezTo>
                  <a:lnTo>
                    <a:pt x="2696621" y="0"/>
                  </a:lnTo>
                  <a:cubicBezTo>
                    <a:pt x="2843548" y="0"/>
                    <a:pt x="2962656" y="119108"/>
                    <a:pt x="2962656" y="266035"/>
                  </a:cubicBezTo>
                  <a:lnTo>
                    <a:pt x="2962656" y="1330146"/>
                  </a:lnTo>
                  <a:cubicBezTo>
                    <a:pt x="2962656" y="1477073"/>
                    <a:pt x="2843548" y="1596181"/>
                    <a:pt x="2696621" y="1596181"/>
                  </a:cubicBezTo>
                  <a:lnTo>
                    <a:pt x="266035" y="1596181"/>
                  </a:lnTo>
                  <a:cubicBezTo>
                    <a:pt x="119108" y="1596181"/>
                    <a:pt x="0" y="1477073"/>
                    <a:pt x="0" y="1330146"/>
                  </a:cubicBezTo>
                  <a:lnTo>
                    <a:pt x="0" y="26603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6029" tIns="136974" rIns="196029" bIns="136974" numCol="1" spcCol="1270" anchor="ctr" anchorCtr="0">
              <a:noAutofit/>
            </a:bodyPr>
            <a:lstStyle/>
            <a:p>
              <a:pPr lvl="0" algn="ctr" defTabSz="1377950">
                <a:lnSpc>
                  <a:spcPct val="90000"/>
                </a:lnSpc>
                <a:spcBef>
                  <a:spcPct val="0"/>
                </a:spcBef>
                <a:spcAft>
                  <a:spcPct val="35000"/>
                </a:spcAft>
              </a:pPr>
              <a:r>
                <a:rPr lang="en-US" sz="3100" kern="1200" dirty="0" smtClean="0"/>
                <a:t>Self-Directed</a:t>
              </a:r>
            </a:p>
            <a:p>
              <a:pPr lvl="0" algn="ctr" defTabSz="1377950">
                <a:lnSpc>
                  <a:spcPct val="90000"/>
                </a:lnSpc>
                <a:spcBef>
                  <a:spcPct val="0"/>
                </a:spcBef>
                <a:spcAft>
                  <a:spcPct val="35000"/>
                </a:spcAft>
              </a:pPr>
              <a:r>
                <a:rPr lang="en-US" sz="3100" kern="1200" dirty="0" smtClean="0"/>
                <a:t>Learning</a:t>
              </a:r>
              <a:endParaRPr lang="en-US" sz="3100" kern="1200" dirty="0"/>
            </a:p>
          </p:txBody>
        </p:sp>
      </p:grpSp>
      <p:sp>
        <p:nvSpPr>
          <p:cNvPr id="2" name="Title 1"/>
          <p:cNvSpPr>
            <a:spLocks noGrp="1"/>
          </p:cNvSpPr>
          <p:nvPr>
            <p:ph type="title"/>
          </p:nvPr>
        </p:nvSpPr>
        <p:spPr/>
        <p:txBody>
          <a:bodyPr/>
          <a:lstStyle/>
          <a:p>
            <a:r>
              <a:rPr lang="en-US" dirty="0" smtClean="0"/>
              <a:t>3.1 </a:t>
            </a:r>
            <a:r>
              <a:rPr lang="en-US" dirty="0"/>
              <a:t>Open Pedagogy and Adult Learning Theory</a:t>
            </a:r>
          </a:p>
        </p:txBody>
      </p:sp>
      <p:sp>
        <p:nvSpPr>
          <p:cNvPr id="11" name="Rectangle 10"/>
          <p:cNvSpPr/>
          <p:nvPr/>
        </p:nvSpPr>
        <p:spPr>
          <a:xfrm>
            <a:off x="4267200" y="6340068"/>
            <a:ext cx="4572000" cy="307777"/>
          </a:xfrm>
          <a:prstGeom prst="rect">
            <a:avLst/>
          </a:prstGeom>
        </p:spPr>
        <p:txBody>
          <a:bodyPr>
            <a:spAutoFit/>
          </a:bodyPr>
          <a:lstStyle/>
          <a:p>
            <a:pPr algn="r"/>
            <a:r>
              <a:rPr lang="en-US" sz="1400" b="1" dirty="0">
                <a:solidFill>
                  <a:schemeClr val="accent5">
                    <a:lumMod val="75000"/>
                  </a:schemeClr>
                </a:solidFill>
                <a:hlinkClick r:id="rId3"/>
              </a:rPr>
              <a:t>TEAL Center Fact Sheet No. 11: Adult Learning Theories</a:t>
            </a:r>
            <a:endParaRPr lang="en-US" sz="1400" b="1" dirty="0">
              <a:solidFill>
                <a:schemeClr val="accent5">
                  <a:lumMod val="75000"/>
                </a:schemeClr>
              </a:solidFill>
            </a:endParaRPr>
          </a:p>
        </p:txBody>
      </p:sp>
    </p:spTree>
    <p:extLst>
      <p:ext uri="{BB962C8B-B14F-4D97-AF65-F5344CB8AC3E}">
        <p14:creationId xmlns:p14="http://schemas.microsoft.com/office/powerpoint/2010/main" val="11679442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457200" y="1399419"/>
            <a:ext cx="8382000" cy="4948162"/>
            <a:chOff x="457200" y="993018"/>
            <a:chExt cx="8382000" cy="4948162"/>
          </a:xfrm>
        </p:grpSpPr>
        <p:sp>
          <p:nvSpPr>
            <p:cNvPr id="7" name="Rectangle 6"/>
            <p:cNvSpPr/>
            <p:nvPr/>
          </p:nvSpPr>
          <p:spPr>
            <a:xfrm>
              <a:off x="3572255" y="1152636"/>
              <a:ext cx="5266945" cy="4638563"/>
            </a:xfrm>
            <a:prstGeom prst="rect">
              <a:avLst/>
            </a:prstGeom>
            <a:no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5721" tIns="85195" rIns="108055" bIns="85196" numCol="1" spcCol="1270" anchor="t" anchorCtr="0">
              <a:noAutofit/>
            </a:bodyPr>
            <a:lstStyle/>
            <a:p>
              <a:r>
                <a:rPr lang="en-US" sz="2600" b="1" u="sng" dirty="0">
                  <a:solidFill>
                    <a:schemeClr val="tx1"/>
                  </a:solidFill>
                </a:rPr>
                <a:t>Principles of Transformative Learning</a:t>
              </a:r>
            </a:p>
            <a:p>
              <a:pPr lvl="0"/>
              <a:endParaRPr lang="en-US" sz="800" dirty="0" smtClean="0">
                <a:solidFill>
                  <a:schemeClr val="tx1"/>
                </a:solidFill>
              </a:endParaRPr>
            </a:p>
            <a:p>
              <a:pPr lvl="0"/>
              <a:r>
                <a:rPr lang="en-US" sz="2600" dirty="0" smtClean="0">
                  <a:solidFill>
                    <a:schemeClr val="tx1"/>
                  </a:solidFill>
                </a:rPr>
                <a:t>Develop </a:t>
              </a:r>
              <a:r>
                <a:rPr lang="en-US" sz="2600" dirty="0">
                  <a:solidFill>
                    <a:schemeClr val="tx1"/>
                  </a:solidFill>
                </a:rPr>
                <a:t>and use learning activities that explore and expose different points of view</a:t>
              </a:r>
            </a:p>
            <a:p>
              <a:pPr lvl="0"/>
              <a:endParaRPr lang="en-US" sz="800" dirty="0">
                <a:solidFill>
                  <a:schemeClr val="tx1"/>
                </a:solidFill>
              </a:endParaRPr>
            </a:p>
            <a:p>
              <a:pPr lvl="0"/>
              <a:r>
                <a:rPr lang="en-US" sz="2600" dirty="0">
                  <a:solidFill>
                    <a:schemeClr val="tx1"/>
                  </a:solidFill>
                </a:rPr>
                <a:t>Promote student autonomy, participation and collaboration</a:t>
              </a:r>
            </a:p>
            <a:p>
              <a:pPr lvl="0"/>
              <a:endParaRPr lang="en-US" sz="800" dirty="0">
                <a:solidFill>
                  <a:schemeClr val="tx1"/>
                </a:solidFill>
              </a:endParaRPr>
            </a:p>
            <a:p>
              <a:pPr lvl="0"/>
              <a:r>
                <a:rPr lang="en-US" sz="2600" dirty="0">
                  <a:solidFill>
                    <a:schemeClr val="tx1"/>
                  </a:solidFill>
                </a:rPr>
                <a:t>Explore alternative perspectives and engage in problem-solving and critical reflection</a:t>
              </a:r>
            </a:p>
          </p:txBody>
        </p:sp>
        <p:sp>
          <p:nvSpPr>
            <p:cNvPr id="8" name="Freeform 7"/>
            <p:cNvSpPr/>
            <p:nvPr/>
          </p:nvSpPr>
          <p:spPr>
            <a:xfrm>
              <a:off x="457200" y="993018"/>
              <a:ext cx="2962656" cy="1596181"/>
            </a:xfrm>
            <a:custGeom>
              <a:avLst/>
              <a:gdLst>
                <a:gd name="connsiteX0" fmla="*/ 0 w 2962656"/>
                <a:gd name="connsiteY0" fmla="*/ 266035 h 1596181"/>
                <a:gd name="connsiteX1" fmla="*/ 266035 w 2962656"/>
                <a:gd name="connsiteY1" fmla="*/ 0 h 1596181"/>
                <a:gd name="connsiteX2" fmla="*/ 2696621 w 2962656"/>
                <a:gd name="connsiteY2" fmla="*/ 0 h 1596181"/>
                <a:gd name="connsiteX3" fmla="*/ 2962656 w 2962656"/>
                <a:gd name="connsiteY3" fmla="*/ 266035 h 1596181"/>
                <a:gd name="connsiteX4" fmla="*/ 2962656 w 2962656"/>
                <a:gd name="connsiteY4" fmla="*/ 1330146 h 1596181"/>
                <a:gd name="connsiteX5" fmla="*/ 2696621 w 2962656"/>
                <a:gd name="connsiteY5" fmla="*/ 1596181 h 1596181"/>
                <a:gd name="connsiteX6" fmla="*/ 266035 w 2962656"/>
                <a:gd name="connsiteY6" fmla="*/ 1596181 h 1596181"/>
                <a:gd name="connsiteX7" fmla="*/ 0 w 2962656"/>
                <a:gd name="connsiteY7" fmla="*/ 1330146 h 1596181"/>
                <a:gd name="connsiteX8" fmla="*/ 0 w 2962656"/>
                <a:gd name="connsiteY8" fmla="*/ 266035 h 1596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2656" h="1596181">
                  <a:moveTo>
                    <a:pt x="0" y="266035"/>
                  </a:moveTo>
                  <a:cubicBezTo>
                    <a:pt x="0" y="119108"/>
                    <a:pt x="119108" y="0"/>
                    <a:pt x="266035" y="0"/>
                  </a:cubicBezTo>
                  <a:lnTo>
                    <a:pt x="2696621" y="0"/>
                  </a:lnTo>
                  <a:cubicBezTo>
                    <a:pt x="2843548" y="0"/>
                    <a:pt x="2962656" y="119108"/>
                    <a:pt x="2962656" y="266035"/>
                  </a:cubicBezTo>
                  <a:lnTo>
                    <a:pt x="2962656" y="1330146"/>
                  </a:lnTo>
                  <a:cubicBezTo>
                    <a:pt x="2962656" y="1477073"/>
                    <a:pt x="2843548" y="1596181"/>
                    <a:pt x="2696621" y="1596181"/>
                  </a:cubicBezTo>
                  <a:lnTo>
                    <a:pt x="266035" y="1596181"/>
                  </a:lnTo>
                  <a:cubicBezTo>
                    <a:pt x="119108" y="1596181"/>
                    <a:pt x="0" y="1477073"/>
                    <a:pt x="0" y="1330146"/>
                  </a:cubicBezTo>
                  <a:lnTo>
                    <a:pt x="0" y="26603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6029" tIns="136974" rIns="196029" bIns="136974" numCol="1" spcCol="1270" anchor="ctr" anchorCtr="0">
              <a:noAutofit/>
            </a:bodyPr>
            <a:lstStyle/>
            <a:p>
              <a:pPr algn="ctr" defTabSz="1377950">
                <a:lnSpc>
                  <a:spcPct val="90000"/>
                </a:lnSpc>
                <a:spcBef>
                  <a:spcPct val="0"/>
                </a:spcBef>
                <a:spcAft>
                  <a:spcPct val="35000"/>
                </a:spcAft>
              </a:pPr>
              <a:r>
                <a:rPr lang="en-US" sz="3100" dirty="0"/>
                <a:t>Andragogy</a:t>
              </a:r>
            </a:p>
          </p:txBody>
        </p:sp>
        <p:sp>
          <p:nvSpPr>
            <p:cNvPr id="9" name="Freeform 8"/>
            <p:cNvSpPr/>
            <p:nvPr/>
          </p:nvSpPr>
          <p:spPr>
            <a:xfrm>
              <a:off x="457200" y="2669009"/>
              <a:ext cx="2962656" cy="1596181"/>
            </a:xfrm>
            <a:custGeom>
              <a:avLst/>
              <a:gdLst>
                <a:gd name="connsiteX0" fmla="*/ 0 w 2962656"/>
                <a:gd name="connsiteY0" fmla="*/ 266035 h 1596181"/>
                <a:gd name="connsiteX1" fmla="*/ 266035 w 2962656"/>
                <a:gd name="connsiteY1" fmla="*/ 0 h 1596181"/>
                <a:gd name="connsiteX2" fmla="*/ 2696621 w 2962656"/>
                <a:gd name="connsiteY2" fmla="*/ 0 h 1596181"/>
                <a:gd name="connsiteX3" fmla="*/ 2962656 w 2962656"/>
                <a:gd name="connsiteY3" fmla="*/ 266035 h 1596181"/>
                <a:gd name="connsiteX4" fmla="*/ 2962656 w 2962656"/>
                <a:gd name="connsiteY4" fmla="*/ 1330146 h 1596181"/>
                <a:gd name="connsiteX5" fmla="*/ 2696621 w 2962656"/>
                <a:gd name="connsiteY5" fmla="*/ 1596181 h 1596181"/>
                <a:gd name="connsiteX6" fmla="*/ 266035 w 2962656"/>
                <a:gd name="connsiteY6" fmla="*/ 1596181 h 1596181"/>
                <a:gd name="connsiteX7" fmla="*/ 0 w 2962656"/>
                <a:gd name="connsiteY7" fmla="*/ 1330146 h 1596181"/>
                <a:gd name="connsiteX8" fmla="*/ 0 w 2962656"/>
                <a:gd name="connsiteY8" fmla="*/ 266035 h 1596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2656" h="1596181">
                  <a:moveTo>
                    <a:pt x="0" y="266035"/>
                  </a:moveTo>
                  <a:cubicBezTo>
                    <a:pt x="0" y="119108"/>
                    <a:pt x="119108" y="0"/>
                    <a:pt x="266035" y="0"/>
                  </a:cubicBezTo>
                  <a:lnTo>
                    <a:pt x="2696621" y="0"/>
                  </a:lnTo>
                  <a:cubicBezTo>
                    <a:pt x="2843548" y="0"/>
                    <a:pt x="2962656" y="119108"/>
                    <a:pt x="2962656" y="266035"/>
                  </a:cubicBezTo>
                  <a:lnTo>
                    <a:pt x="2962656" y="1330146"/>
                  </a:lnTo>
                  <a:cubicBezTo>
                    <a:pt x="2962656" y="1477073"/>
                    <a:pt x="2843548" y="1596181"/>
                    <a:pt x="2696621" y="1596181"/>
                  </a:cubicBezTo>
                  <a:lnTo>
                    <a:pt x="266035" y="1596181"/>
                  </a:lnTo>
                  <a:cubicBezTo>
                    <a:pt x="119108" y="1596181"/>
                    <a:pt x="0" y="1477073"/>
                    <a:pt x="0" y="1330146"/>
                  </a:cubicBezTo>
                  <a:lnTo>
                    <a:pt x="0" y="266035"/>
                  </a:lnTo>
                  <a:close/>
                </a:path>
              </a:pathLst>
            </a:custGeom>
            <a:solidFill>
              <a:schemeClr val="accent3">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6029" tIns="136974" rIns="196029" bIns="136974" numCol="1" spcCol="1270" anchor="ctr" anchorCtr="0">
              <a:noAutofit/>
            </a:bodyPr>
            <a:lstStyle/>
            <a:p>
              <a:pPr algn="ctr" defTabSz="1377950">
                <a:lnSpc>
                  <a:spcPct val="90000"/>
                </a:lnSpc>
                <a:spcBef>
                  <a:spcPct val="0"/>
                </a:spcBef>
                <a:spcAft>
                  <a:spcPct val="35000"/>
                </a:spcAft>
              </a:pPr>
              <a:r>
                <a:rPr lang="en-US" sz="3100" dirty="0"/>
                <a:t>Transformative</a:t>
              </a:r>
            </a:p>
            <a:p>
              <a:pPr algn="ctr" defTabSz="1377950">
                <a:lnSpc>
                  <a:spcPct val="90000"/>
                </a:lnSpc>
                <a:spcBef>
                  <a:spcPct val="0"/>
                </a:spcBef>
                <a:spcAft>
                  <a:spcPct val="35000"/>
                </a:spcAft>
              </a:pPr>
              <a:r>
                <a:rPr lang="en-US" sz="3100" dirty="0"/>
                <a:t>Learning</a:t>
              </a:r>
            </a:p>
          </p:txBody>
        </p:sp>
        <p:sp>
          <p:nvSpPr>
            <p:cNvPr id="10" name="Freeform 9"/>
            <p:cNvSpPr/>
            <p:nvPr/>
          </p:nvSpPr>
          <p:spPr>
            <a:xfrm>
              <a:off x="457200" y="4344999"/>
              <a:ext cx="2962656" cy="1596181"/>
            </a:xfrm>
            <a:custGeom>
              <a:avLst/>
              <a:gdLst>
                <a:gd name="connsiteX0" fmla="*/ 0 w 2962656"/>
                <a:gd name="connsiteY0" fmla="*/ 266035 h 1596181"/>
                <a:gd name="connsiteX1" fmla="*/ 266035 w 2962656"/>
                <a:gd name="connsiteY1" fmla="*/ 0 h 1596181"/>
                <a:gd name="connsiteX2" fmla="*/ 2696621 w 2962656"/>
                <a:gd name="connsiteY2" fmla="*/ 0 h 1596181"/>
                <a:gd name="connsiteX3" fmla="*/ 2962656 w 2962656"/>
                <a:gd name="connsiteY3" fmla="*/ 266035 h 1596181"/>
                <a:gd name="connsiteX4" fmla="*/ 2962656 w 2962656"/>
                <a:gd name="connsiteY4" fmla="*/ 1330146 h 1596181"/>
                <a:gd name="connsiteX5" fmla="*/ 2696621 w 2962656"/>
                <a:gd name="connsiteY5" fmla="*/ 1596181 h 1596181"/>
                <a:gd name="connsiteX6" fmla="*/ 266035 w 2962656"/>
                <a:gd name="connsiteY6" fmla="*/ 1596181 h 1596181"/>
                <a:gd name="connsiteX7" fmla="*/ 0 w 2962656"/>
                <a:gd name="connsiteY7" fmla="*/ 1330146 h 1596181"/>
                <a:gd name="connsiteX8" fmla="*/ 0 w 2962656"/>
                <a:gd name="connsiteY8" fmla="*/ 266035 h 1596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2656" h="1596181">
                  <a:moveTo>
                    <a:pt x="0" y="266035"/>
                  </a:moveTo>
                  <a:cubicBezTo>
                    <a:pt x="0" y="119108"/>
                    <a:pt x="119108" y="0"/>
                    <a:pt x="266035" y="0"/>
                  </a:cubicBezTo>
                  <a:lnTo>
                    <a:pt x="2696621" y="0"/>
                  </a:lnTo>
                  <a:cubicBezTo>
                    <a:pt x="2843548" y="0"/>
                    <a:pt x="2962656" y="119108"/>
                    <a:pt x="2962656" y="266035"/>
                  </a:cubicBezTo>
                  <a:lnTo>
                    <a:pt x="2962656" y="1330146"/>
                  </a:lnTo>
                  <a:cubicBezTo>
                    <a:pt x="2962656" y="1477073"/>
                    <a:pt x="2843548" y="1596181"/>
                    <a:pt x="2696621" y="1596181"/>
                  </a:cubicBezTo>
                  <a:lnTo>
                    <a:pt x="266035" y="1596181"/>
                  </a:lnTo>
                  <a:cubicBezTo>
                    <a:pt x="119108" y="1596181"/>
                    <a:pt x="0" y="1477073"/>
                    <a:pt x="0" y="1330146"/>
                  </a:cubicBezTo>
                  <a:lnTo>
                    <a:pt x="0" y="26603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6029" tIns="136974" rIns="196029" bIns="136974" numCol="1" spcCol="1270" anchor="ctr" anchorCtr="0">
              <a:noAutofit/>
            </a:bodyPr>
            <a:lstStyle/>
            <a:p>
              <a:pPr lvl="0" algn="ctr" defTabSz="1377950">
                <a:lnSpc>
                  <a:spcPct val="90000"/>
                </a:lnSpc>
                <a:spcBef>
                  <a:spcPct val="0"/>
                </a:spcBef>
                <a:spcAft>
                  <a:spcPct val="35000"/>
                </a:spcAft>
              </a:pPr>
              <a:r>
                <a:rPr lang="en-US" sz="3100" kern="1200" dirty="0" smtClean="0"/>
                <a:t>Self-Directed</a:t>
              </a:r>
            </a:p>
            <a:p>
              <a:pPr lvl="0" algn="ctr" defTabSz="1377950">
                <a:lnSpc>
                  <a:spcPct val="90000"/>
                </a:lnSpc>
                <a:spcBef>
                  <a:spcPct val="0"/>
                </a:spcBef>
                <a:spcAft>
                  <a:spcPct val="35000"/>
                </a:spcAft>
              </a:pPr>
              <a:r>
                <a:rPr lang="en-US" sz="3100" kern="1200" dirty="0" smtClean="0"/>
                <a:t>Learning</a:t>
              </a:r>
              <a:endParaRPr lang="en-US" sz="3100" kern="1200" dirty="0"/>
            </a:p>
          </p:txBody>
        </p:sp>
      </p:grpSp>
      <p:sp>
        <p:nvSpPr>
          <p:cNvPr id="2" name="Title 1"/>
          <p:cNvSpPr>
            <a:spLocks noGrp="1"/>
          </p:cNvSpPr>
          <p:nvPr>
            <p:ph type="title"/>
          </p:nvPr>
        </p:nvSpPr>
        <p:spPr/>
        <p:txBody>
          <a:bodyPr/>
          <a:lstStyle/>
          <a:p>
            <a:r>
              <a:rPr lang="en-US" dirty="0" smtClean="0"/>
              <a:t>3.1 </a:t>
            </a:r>
            <a:r>
              <a:rPr lang="en-US" dirty="0"/>
              <a:t>Open Pedagogy and Adult Learning Theory</a:t>
            </a:r>
          </a:p>
        </p:txBody>
      </p:sp>
      <p:sp>
        <p:nvSpPr>
          <p:cNvPr id="11" name="Rectangle 10"/>
          <p:cNvSpPr/>
          <p:nvPr/>
        </p:nvSpPr>
        <p:spPr>
          <a:xfrm>
            <a:off x="4267200" y="6340068"/>
            <a:ext cx="4572000" cy="307777"/>
          </a:xfrm>
          <a:prstGeom prst="rect">
            <a:avLst/>
          </a:prstGeom>
        </p:spPr>
        <p:txBody>
          <a:bodyPr>
            <a:spAutoFit/>
          </a:bodyPr>
          <a:lstStyle/>
          <a:p>
            <a:pPr algn="r"/>
            <a:r>
              <a:rPr lang="en-US" sz="1400" b="1" dirty="0">
                <a:solidFill>
                  <a:schemeClr val="accent5">
                    <a:lumMod val="75000"/>
                  </a:schemeClr>
                </a:solidFill>
                <a:hlinkClick r:id="rId3"/>
              </a:rPr>
              <a:t>TEAL Center Fact Sheet No. 11: Adult Learning Theories</a:t>
            </a:r>
            <a:endParaRPr lang="en-US" sz="1400" b="1" dirty="0">
              <a:solidFill>
                <a:schemeClr val="accent5">
                  <a:lumMod val="75000"/>
                </a:schemeClr>
              </a:solidFill>
            </a:endParaRPr>
          </a:p>
        </p:txBody>
      </p:sp>
    </p:spTree>
    <p:extLst>
      <p:ext uri="{BB962C8B-B14F-4D97-AF65-F5344CB8AC3E}">
        <p14:creationId xmlns:p14="http://schemas.microsoft.com/office/powerpoint/2010/main" val="6895166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457200" y="1386718"/>
            <a:ext cx="8382000" cy="4948162"/>
            <a:chOff x="457200" y="993018"/>
            <a:chExt cx="8382000" cy="4948162"/>
          </a:xfrm>
        </p:grpSpPr>
        <p:sp>
          <p:nvSpPr>
            <p:cNvPr id="7" name="Rectangle 6"/>
            <p:cNvSpPr/>
            <p:nvPr/>
          </p:nvSpPr>
          <p:spPr>
            <a:xfrm>
              <a:off x="3572255" y="1152636"/>
              <a:ext cx="5266945" cy="4638563"/>
            </a:xfrm>
            <a:prstGeom prst="rect">
              <a:avLst/>
            </a:prstGeom>
            <a:no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5721" tIns="85195" rIns="108055" bIns="85196" numCol="1" spcCol="1270" anchor="t" anchorCtr="0">
              <a:noAutofit/>
            </a:bodyPr>
            <a:lstStyle/>
            <a:p>
              <a:pPr marL="0" lvl="1" defTabSz="533400">
                <a:lnSpc>
                  <a:spcPct val="90000"/>
                </a:lnSpc>
                <a:spcBef>
                  <a:spcPct val="0"/>
                </a:spcBef>
                <a:spcAft>
                  <a:spcPct val="15000"/>
                </a:spcAft>
              </a:pPr>
              <a:r>
                <a:rPr lang="en-US" sz="2600" b="1" u="sng" dirty="0">
                  <a:solidFill>
                    <a:schemeClr val="tx1"/>
                  </a:solidFill>
                </a:rPr>
                <a:t>Principles of Self-Directed Learning</a:t>
              </a:r>
            </a:p>
            <a:p>
              <a:pPr marL="0" lvl="1" defTabSz="533400">
                <a:lnSpc>
                  <a:spcPct val="90000"/>
                </a:lnSpc>
                <a:spcBef>
                  <a:spcPct val="0"/>
                </a:spcBef>
                <a:spcAft>
                  <a:spcPct val="15000"/>
                </a:spcAft>
              </a:pPr>
              <a:endParaRPr lang="en-US" sz="800" dirty="0">
                <a:solidFill>
                  <a:schemeClr val="tx1"/>
                </a:solidFill>
              </a:endParaRPr>
            </a:p>
            <a:p>
              <a:pPr marL="0" lvl="1" defTabSz="533400">
                <a:lnSpc>
                  <a:spcPct val="90000"/>
                </a:lnSpc>
                <a:spcBef>
                  <a:spcPct val="0"/>
                </a:spcBef>
                <a:spcAft>
                  <a:spcPct val="15000"/>
                </a:spcAft>
              </a:pPr>
              <a:r>
                <a:rPr lang="en-US" sz="2600" dirty="0">
                  <a:solidFill>
                    <a:schemeClr val="tx1"/>
                  </a:solidFill>
                </a:rPr>
                <a:t>Help learners develop strategies for decision-making and self-evaluation of work</a:t>
              </a:r>
            </a:p>
            <a:p>
              <a:pPr marL="0" lvl="1" defTabSz="533400">
                <a:lnSpc>
                  <a:spcPct val="90000"/>
                </a:lnSpc>
                <a:spcBef>
                  <a:spcPct val="0"/>
                </a:spcBef>
                <a:spcAft>
                  <a:spcPct val="15000"/>
                </a:spcAft>
              </a:pPr>
              <a:endParaRPr lang="en-US" sz="800" dirty="0">
                <a:solidFill>
                  <a:schemeClr val="tx1"/>
                </a:solidFill>
              </a:endParaRPr>
            </a:p>
            <a:p>
              <a:pPr marL="0" lvl="1" defTabSz="533400">
                <a:lnSpc>
                  <a:spcPct val="90000"/>
                </a:lnSpc>
                <a:spcBef>
                  <a:spcPct val="0"/>
                </a:spcBef>
                <a:spcAft>
                  <a:spcPct val="15000"/>
                </a:spcAft>
              </a:pPr>
              <a:r>
                <a:rPr lang="en-US" sz="2600" dirty="0">
                  <a:solidFill>
                    <a:schemeClr val="tx1"/>
                  </a:solidFill>
                </a:rPr>
                <a:t>Help learners assess their skill level and  their needs in order to determine learning objectives</a:t>
              </a:r>
            </a:p>
            <a:p>
              <a:pPr marL="0" lvl="1" defTabSz="533400">
                <a:lnSpc>
                  <a:spcPct val="90000"/>
                </a:lnSpc>
                <a:spcBef>
                  <a:spcPct val="0"/>
                </a:spcBef>
                <a:spcAft>
                  <a:spcPct val="15000"/>
                </a:spcAft>
              </a:pPr>
              <a:endParaRPr lang="en-US" sz="800" dirty="0">
                <a:solidFill>
                  <a:schemeClr val="tx1"/>
                </a:solidFill>
              </a:endParaRPr>
            </a:p>
            <a:p>
              <a:pPr marL="0" lvl="1" defTabSz="533400">
                <a:lnSpc>
                  <a:spcPct val="90000"/>
                </a:lnSpc>
                <a:spcBef>
                  <a:spcPct val="0"/>
                </a:spcBef>
                <a:spcAft>
                  <a:spcPct val="15000"/>
                </a:spcAft>
              </a:pPr>
              <a:r>
                <a:rPr lang="en-US" sz="2600" dirty="0">
                  <a:solidFill>
                    <a:schemeClr val="tx1"/>
                  </a:solidFill>
                </a:rPr>
                <a:t>Help learners to match appropriate resources and methods to the learning goal</a:t>
              </a:r>
            </a:p>
          </p:txBody>
        </p:sp>
        <p:sp>
          <p:nvSpPr>
            <p:cNvPr id="8" name="Freeform 7"/>
            <p:cNvSpPr/>
            <p:nvPr/>
          </p:nvSpPr>
          <p:spPr>
            <a:xfrm>
              <a:off x="457200" y="993018"/>
              <a:ext cx="2962656" cy="1596181"/>
            </a:xfrm>
            <a:custGeom>
              <a:avLst/>
              <a:gdLst>
                <a:gd name="connsiteX0" fmla="*/ 0 w 2962656"/>
                <a:gd name="connsiteY0" fmla="*/ 266035 h 1596181"/>
                <a:gd name="connsiteX1" fmla="*/ 266035 w 2962656"/>
                <a:gd name="connsiteY1" fmla="*/ 0 h 1596181"/>
                <a:gd name="connsiteX2" fmla="*/ 2696621 w 2962656"/>
                <a:gd name="connsiteY2" fmla="*/ 0 h 1596181"/>
                <a:gd name="connsiteX3" fmla="*/ 2962656 w 2962656"/>
                <a:gd name="connsiteY3" fmla="*/ 266035 h 1596181"/>
                <a:gd name="connsiteX4" fmla="*/ 2962656 w 2962656"/>
                <a:gd name="connsiteY4" fmla="*/ 1330146 h 1596181"/>
                <a:gd name="connsiteX5" fmla="*/ 2696621 w 2962656"/>
                <a:gd name="connsiteY5" fmla="*/ 1596181 h 1596181"/>
                <a:gd name="connsiteX6" fmla="*/ 266035 w 2962656"/>
                <a:gd name="connsiteY6" fmla="*/ 1596181 h 1596181"/>
                <a:gd name="connsiteX7" fmla="*/ 0 w 2962656"/>
                <a:gd name="connsiteY7" fmla="*/ 1330146 h 1596181"/>
                <a:gd name="connsiteX8" fmla="*/ 0 w 2962656"/>
                <a:gd name="connsiteY8" fmla="*/ 266035 h 1596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2656" h="1596181">
                  <a:moveTo>
                    <a:pt x="0" y="266035"/>
                  </a:moveTo>
                  <a:cubicBezTo>
                    <a:pt x="0" y="119108"/>
                    <a:pt x="119108" y="0"/>
                    <a:pt x="266035" y="0"/>
                  </a:cubicBezTo>
                  <a:lnTo>
                    <a:pt x="2696621" y="0"/>
                  </a:lnTo>
                  <a:cubicBezTo>
                    <a:pt x="2843548" y="0"/>
                    <a:pt x="2962656" y="119108"/>
                    <a:pt x="2962656" y="266035"/>
                  </a:cubicBezTo>
                  <a:lnTo>
                    <a:pt x="2962656" y="1330146"/>
                  </a:lnTo>
                  <a:cubicBezTo>
                    <a:pt x="2962656" y="1477073"/>
                    <a:pt x="2843548" y="1596181"/>
                    <a:pt x="2696621" y="1596181"/>
                  </a:cubicBezTo>
                  <a:lnTo>
                    <a:pt x="266035" y="1596181"/>
                  </a:lnTo>
                  <a:cubicBezTo>
                    <a:pt x="119108" y="1596181"/>
                    <a:pt x="0" y="1477073"/>
                    <a:pt x="0" y="1330146"/>
                  </a:cubicBezTo>
                  <a:lnTo>
                    <a:pt x="0" y="26603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6029" tIns="136974" rIns="196029" bIns="136974" numCol="1" spcCol="1270" anchor="ctr" anchorCtr="0">
              <a:noAutofit/>
            </a:bodyPr>
            <a:lstStyle/>
            <a:p>
              <a:pPr algn="ctr" defTabSz="1377950">
                <a:lnSpc>
                  <a:spcPct val="90000"/>
                </a:lnSpc>
                <a:spcBef>
                  <a:spcPct val="0"/>
                </a:spcBef>
                <a:spcAft>
                  <a:spcPct val="35000"/>
                </a:spcAft>
              </a:pPr>
              <a:r>
                <a:rPr lang="en-US" sz="3100" dirty="0"/>
                <a:t>Andragogy</a:t>
              </a:r>
            </a:p>
          </p:txBody>
        </p:sp>
        <p:sp>
          <p:nvSpPr>
            <p:cNvPr id="9" name="Freeform 8"/>
            <p:cNvSpPr/>
            <p:nvPr/>
          </p:nvSpPr>
          <p:spPr>
            <a:xfrm>
              <a:off x="457200" y="2669009"/>
              <a:ext cx="2962656" cy="1596181"/>
            </a:xfrm>
            <a:custGeom>
              <a:avLst/>
              <a:gdLst>
                <a:gd name="connsiteX0" fmla="*/ 0 w 2962656"/>
                <a:gd name="connsiteY0" fmla="*/ 266035 h 1596181"/>
                <a:gd name="connsiteX1" fmla="*/ 266035 w 2962656"/>
                <a:gd name="connsiteY1" fmla="*/ 0 h 1596181"/>
                <a:gd name="connsiteX2" fmla="*/ 2696621 w 2962656"/>
                <a:gd name="connsiteY2" fmla="*/ 0 h 1596181"/>
                <a:gd name="connsiteX3" fmla="*/ 2962656 w 2962656"/>
                <a:gd name="connsiteY3" fmla="*/ 266035 h 1596181"/>
                <a:gd name="connsiteX4" fmla="*/ 2962656 w 2962656"/>
                <a:gd name="connsiteY4" fmla="*/ 1330146 h 1596181"/>
                <a:gd name="connsiteX5" fmla="*/ 2696621 w 2962656"/>
                <a:gd name="connsiteY5" fmla="*/ 1596181 h 1596181"/>
                <a:gd name="connsiteX6" fmla="*/ 266035 w 2962656"/>
                <a:gd name="connsiteY6" fmla="*/ 1596181 h 1596181"/>
                <a:gd name="connsiteX7" fmla="*/ 0 w 2962656"/>
                <a:gd name="connsiteY7" fmla="*/ 1330146 h 1596181"/>
                <a:gd name="connsiteX8" fmla="*/ 0 w 2962656"/>
                <a:gd name="connsiteY8" fmla="*/ 266035 h 1596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2656" h="1596181">
                  <a:moveTo>
                    <a:pt x="0" y="266035"/>
                  </a:moveTo>
                  <a:cubicBezTo>
                    <a:pt x="0" y="119108"/>
                    <a:pt x="119108" y="0"/>
                    <a:pt x="266035" y="0"/>
                  </a:cubicBezTo>
                  <a:lnTo>
                    <a:pt x="2696621" y="0"/>
                  </a:lnTo>
                  <a:cubicBezTo>
                    <a:pt x="2843548" y="0"/>
                    <a:pt x="2962656" y="119108"/>
                    <a:pt x="2962656" y="266035"/>
                  </a:cubicBezTo>
                  <a:lnTo>
                    <a:pt x="2962656" y="1330146"/>
                  </a:lnTo>
                  <a:cubicBezTo>
                    <a:pt x="2962656" y="1477073"/>
                    <a:pt x="2843548" y="1596181"/>
                    <a:pt x="2696621" y="1596181"/>
                  </a:cubicBezTo>
                  <a:lnTo>
                    <a:pt x="266035" y="1596181"/>
                  </a:lnTo>
                  <a:cubicBezTo>
                    <a:pt x="119108" y="1596181"/>
                    <a:pt x="0" y="1477073"/>
                    <a:pt x="0" y="1330146"/>
                  </a:cubicBezTo>
                  <a:lnTo>
                    <a:pt x="0" y="26603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6029" tIns="136974" rIns="196029" bIns="136974" numCol="1" spcCol="1270" anchor="ctr" anchorCtr="0">
              <a:noAutofit/>
            </a:bodyPr>
            <a:lstStyle/>
            <a:p>
              <a:pPr algn="ctr" defTabSz="1377950">
                <a:lnSpc>
                  <a:spcPct val="90000"/>
                </a:lnSpc>
                <a:spcBef>
                  <a:spcPct val="0"/>
                </a:spcBef>
                <a:spcAft>
                  <a:spcPct val="35000"/>
                </a:spcAft>
              </a:pPr>
              <a:r>
                <a:rPr lang="en-US" sz="3100" dirty="0"/>
                <a:t>Transformative</a:t>
              </a:r>
            </a:p>
            <a:p>
              <a:pPr algn="ctr" defTabSz="1377950">
                <a:lnSpc>
                  <a:spcPct val="90000"/>
                </a:lnSpc>
                <a:spcBef>
                  <a:spcPct val="0"/>
                </a:spcBef>
                <a:spcAft>
                  <a:spcPct val="35000"/>
                </a:spcAft>
              </a:pPr>
              <a:r>
                <a:rPr lang="en-US" sz="3100" dirty="0"/>
                <a:t>Learning</a:t>
              </a:r>
            </a:p>
          </p:txBody>
        </p:sp>
        <p:sp>
          <p:nvSpPr>
            <p:cNvPr id="10" name="Freeform 9"/>
            <p:cNvSpPr/>
            <p:nvPr/>
          </p:nvSpPr>
          <p:spPr>
            <a:xfrm>
              <a:off x="457200" y="4344999"/>
              <a:ext cx="2962656" cy="1596181"/>
            </a:xfrm>
            <a:custGeom>
              <a:avLst/>
              <a:gdLst>
                <a:gd name="connsiteX0" fmla="*/ 0 w 2962656"/>
                <a:gd name="connsiteY0" fmla="*/ 266035 h 1596181"/>
                <a:gd name="connsiteX1" fmla="*/ 266035 w 2962656"/>
                <a:gd name="connsiteY1" fmla="*/ 0 h 1596181"/>
                <a:gd name="connsiteX2" fmla="*/ 2696621 w 2962656"/>
                <a:gd name="connsiteY2" fmla="*/ 0 h 1596181"/>
                <a:gd name="connsiteX3" fmla="*/ 2962656 w 2962656"/>
                <a:gd name="connsiteY3" fmla="*/ 266035 h 1596181"/>
                <a:gd name="connsiteX4" fmla="*/ 2962656 w 2962656"/>
                <a:gd name="connsiteY4" fmla="*/ 1330146 h 1596181"/>
                <a:gd name="connsiteX5" fmla="*/ 2696621 w 2962656"/>
                <a:gd name="connsiteY5" fmla="*/ 1596181 h 1596181"/>
                <a:gd name="connsiteX6" fmla="*/ 266035 w 2962656"/>
                <a:gd name="connsiteY6" fmla="*/ 1596181 h 1596181"/>
                <a:gd name="connsiteX7" fmla="*/ 0 w 2962656"/>
                <a:gd name="connsiteY7" fmla="*/ 1330146 h 1596181"/>
                <a:gd name="connsiteX8" fmla="*/ 0 w 2962656"/>
                <a:gd name="connsiteY8" fmla="*/ 266035 h 1596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2656" h="1596181">
                  <a:moveTo>
                    <a:pt x="0" y="266035"/>
                  </a:moveTo>
                  <a:cubicBezTo>
                    <a:pt x="0" y="119108"/>
                    <a:pt x="119108" y="0"/>
                    <a:pt x="266035" y="0"/>
                  </a:cubicBezTo>
                  <a:lnTo>
                    <a:pt x="2696621" y="0"/>
                  </a:lnTo>
                  <a:cubicBezTo>
                    <a:pt x="2843548" y="0"/>
                    <a:pt x="2962656" y="119108"/>
                    <a:pt x="2962656" y="266035"/>
                  </a:cubicBezTo>
                  <a:lnTo>
                    <a:pt x="2962656" y="1330146"/>
                  </a:lnTo>
                  <a:cubicBezTo>
                    <a:pt x="2962656" y="1477073"/>
                    <a:pt x="2843548" y="1596181"/>
                    <a:pt x="2696621" y="1596181"/>
                  </a:cubicBezTo>
                  <a:lnTo>
                    <a:pt x="266035" y="1596181"/>
                  </a:lnTo>
                  <a:cubicBezTo>
                    <a:pt x="119108" y="1596181"/>
                    <a:pt x="0" y="1477073"/>
                    <a:pt x="0" y="1330146"/>
                  </a:cubicBezTo>
                  <a:lnTo>
                    <a:pt x="0" y="266035"/>
                  </a:lnTo>
                  <a:close/>
                </a:path>
              </a:pathLst>
            </a:custGeom>
            <a:solidFill>
              <a:schemeClr val="accent3">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6029" tIns="136974" rIns="196029" bIns="136974" numCol="1" spcCol="1270" anchor="ctr" anchorCtr="0">
              <a:noAutofit/>
            </a:bodyPr>
            <a:lstStyle/>
            <a:p>
              <a:pPr algn="ctr" defTabSz="1377950">
                <a:lnSpc>
                  <a:spcPct val="90000"/>
                </a:lnSpc>
                <a:spcBef>
                  <a:spcPct val="0"/>
                </a:spcBef>
                <a:spcAft>
                  <a:spcPct val="35000"/>
                </a:spcAft>
              </a:pPr>
              <a:r>
                <a:rPr lang="en-US" sz="3100" dirty="0"/>
                <a:t>Self-Directed</a:t>
              </a:r>
            </a:p>
            <a:p>
              <a:pPr algn="ctr" defTabSz="1377950">
                <a:lnSpc>
                  <a:spcPct val="90000"/>
                </a:lnSpc>
                <a:spcBef>
                  <a:spcPct val="0"/>
                </a:spcBef>
                <a:spcAft>
                  <a:spcPct val="35000"/>
                </a:spcAft>
              </a:pPr>
              <a:r>
                <a:rPr lang="en-US" sz="3100" dirty="0"/>
                <a:t>Learning</a:t>
              </a:r>
            </a:p>
          </p:txBody>
        </p:sp>
      </p:grpSp>
      <p:sp>
        <p:nvSpPr>
          <p:cNvPr id="2" name="Title 1"/>
          <p:cNvSpPr>
            <a:spLocks noGrp="1"/>
          </p:cNvSpPr>
          <p:nvPr>
            <p:ph type="title"/>
          </p:nvPr>
        </p:nvSpPr>
        <p:spPr/>
        <p:txBody>
          <a:bodyPr/>
          <a:lstStyle/>
          <a:p>
            <a:r>
              <a:rPr lang="en-US" dirty="0" smtClean="0"/>
              <a:t>3.1 </a:t>
            </a:r>
            <a:r>
              <a:rPr lang="en-US" dirty="0"/>
              <a:t>Open Pedagogy and Adult Learning Theory</a:t>
            </a:r>
          </a:p>
        </p:txBody>
      </p:sp>
      <p:sp>
        <p:nvSpPr>
          <p:cNvPr id="3" name="Rectangle 2"/>
          <p:cNvSpPr/>
          <p:nvPr/>
        </p:nvSpPr>
        <p:spPr>
          <a:xfrm>
            <a:off x="4267200" y="6340068"/>
            <a:ext cx="4572000" cy="307777"/>
          </a:xfrm>
          <a:prstGeom prst="rect">
            <a:avLst/>
          </a:prstGeom>
        </p:spPr>
        <p:txBody>
          <a:bodyPr>
            <a:spAutoFit/>
          </a:bodyPr>
          <a:lstStyle/>
          <a:p>
            <a:pPr algn="r"/>
            <a:r>
              <a:rPr lang="en-US" sz="1400" b="1" dirty="0">
                <a:solidFill>
                  <a:schemeClr val="accent5">
                    <a:lumMod val="75000"/>
                  </a:schemeClr>
                </a:solidFill>
                <a:hlinkClick r:id="rId3"/>
              </a:rPr>
              <a:t>TEAL Center Fact Sheet No. 11: Adult Learning Theories</a:t>
            </a:r>
            <a:endParaRPr lang="en-US" sz="1400" b="1" dirty="0">
              <a:solidFill>
                <a:schemeClr val="accent5">
                  <a:lumMod val="75000"/>
                </a:schemeClr>
              </a:solidFill>
            </a:endParaRPr>
          </a:p>
        </p:txBody>
      </p:sp>
    </p:spTree>
    <p:extLst>
      <p:ext uri="{BB962C8B-B14F-4D97-AF65-F5344CB8AC3E}">
        <p14:creationId xmlns:p14="http://schemas.microsoft.com/office/powerpoint/2010/main" val="31931699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18591" y="1473236"/>
            <a:ext cx="4572000" cy="1200329"/>
          </a:xfrm>
          <a:prstGeom prst="rect">
            <a:avLst/>
          </a:prstGeom>
        </p:spPr>
        <p:txBody>
          <a:bodyPr wrap="square">
            <a:spAutoFit/>
          </a:bodyPr>
          <a:lstStyle/>
          <a:p>
            <a:r>
              <a:rPr lang="en-US" sz="2400" dirty="0"/>
              <a:t>Performance standards and teacher and student practices also impact instruction and learning. </a:t>
            </a:r>
          </a:p>
        </p:txBody>
      </p:sp>
      <p:pic>
        <p:nvPicPr>
          <p:cNvPr id="3075" name="Picture 3" descr="C:\Users\dbrown\AppData\Local\Microsoft\Windows\Temporary Internet Files\Content.IE5\4WYSVCIS\MP90040196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23608" y="4070282"/>
            <a:ext cx="2743200" cy="1828085"/>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descr="C:\Users\dbrown\AppData\Local\Microsoft\Windows\Temporary Internet Files\Content.IE5\KF2NXEFX\MP900427806[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23608" y="1465914"/>
            <a:ext cx="2743200" cy="182808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923608" y="3294000"/>
            <a:ext cx="2743200" cy="369332"/>
          </a:xfrm>
          <a:prstGeom prst="rect">
            <a:avLst/>
          </a:prstGeom>
          <a:solidFill>
            <a:schemeClr val="accent5">
              <a:lumMod val="50000"/>
            </a:schemeClr>
          </a:solidFill>
        </p:spPr>
        <p:txBody>
          <a:bodyPr wrap="square" rtlCol="0">
            <a:spAutoFit/>
          </a:bodyPr>
          <a:lstStyle/>
          <a:p>
            <a:r>
              <a:rPr lang="en-US" b="1" dirty="0" smtClean="0">
                <a:solidFill>
                  <a:schemeClr val="bg1"/>
                </a:solidFill>
              </a:rPr>
              <a:t>Student Math Practices</a:t>
            </a:r>
            <a:endParaRPr lang="en-US" b="1" dirty="0">
              <a:solidFill>
                <a:schemeClr val="bg1"/>
              </a:solidFill>
            </a:endParaRPr>
          </a:p>
        </p:txBody>
      </p:sp>
      <p:sp>
        <p:nvSpPr>
          <p:cNvPr id="14" name="TextBox 13"/>
          <p:cNvSpPr txBox="1"/>
          <p:nvPr/>
        </p:nvSpPr>
        <p:spPr>
          <a:xfrm>
            <a:off x="5923608" y="5889535"/>
            <a:ext cx="2743200" cy="369332"/>
          </a:xfrm>
          <a:prstGeom prst="rect">
            <a:avLst/>
          </a:prstGeom>
          <a:solidFill>
            <a:schemeClr val="accent5">
              <a:lumMod val="50000"/>
            </a:schemeClr>
          </a:solidFill>
        </p:spPr>
        <p:txBody>
          <a:bodyPr wrap="square" rtlCol="0">
            <a:spAutoFit/>
          </a:bodyPr>
          <a:lstStyle/>
          <a:p>
            <a:r>
              <a:rPr lang="en-US" b="1" dirty="0" smtClean="0">
                <a:solidFill>
                  <a:schemeClr val="bg1"/>
                </a:solidFill>
              </a:rPr>
              <a:t>Teaching Practices</a:t>
            </a:r>
            <a:endParaRPr lang="en-US" b="1" dirty="0">
              <a:solidFill>
                <a:schemeClr val="bg1"/>
              </a:solidFill>
            </a:endParaRPr>
          </a:p>
        </p:txBody>
      </p:sp>
      <p:sp>
        <p:nvSpPr>
          <p:cNvPr id="2" name="Title 1"/>
          <p:cNvSpPr>
            <a:spLocks noGrp="1"/>
          </p:cNvSpPr>
          <p:nvPr>
            <p:ph type="title"/>
          </p:nvPr>
        </p:nvSpPr>
        <p:spPr/>
        <p:txBody>
          <a:bodyPr/>
          <a:lstStyle/>
          <a:p>
            <a:r>
              <a:rPr lang="en-US" dirty="0" smtClean="0"/>
              <a:t>3.2 Other Guiding Principles &amp; Practices</a:t>
            </a:r>
            <a:endParaRPr lang="en-US" dirty="0"/>
          </a:p>
        </p:txBody>
      </p:sp>
      <p:sp>
        <p:nvSpPr>
          <p:cNvPr id="11" name="Rectangle 10"/>
          <p:cNvSpPr/>
          <p:nvPr/>
        </p:nvSpPr>
        <p:spPr>
          <a:xfrm>
            <a:off x="518591" y="2832332"/>
            <a:ext cx="4572000" cy="1569660"/>
          </a:xfrm>
          <a:prstGeom prst="rect">
            <a:avLst/>
          </a:prstGeom>
        </p:spPr>
        <p:txBody>
          <a:bodyPr wrap="square">
            <a:spAutoFit/>
          </a:bodyPr>
          <a:lstStyle/>
          <a:p>
            <a:r>
              <a:rPr lang="en-US" sz="2400" dirty="0"/>
              <a:t>These guidelines help all learners succeed and be prepared for assessments, success in the workplace and further education. </a:t>
            </a:r>
          </a:p>
        </p:txBody>
      </p:sp>
      <p:sp>
        <p:nvSpPr>
          <p:cNvPr id="7" name="Rectangle 6"/>
          <p:cNvSpPr/>
          <p:nvPr/>
        </p:nvSpPr>
        <p:spPr>
          <a:xfrm>
            <a:off x="518591" y="4560759"/>
            <a:ext cx="4572000" cy="1569660"/>
          </a:xfrm>
          <a:prstGeom prst="rect">
            <a:avLst/>
          </a:prstGeom>
        </p:spPr>
        <p:txBody>
          <a:bodyPr>
            <a:spAutoFit/>
          </a:bodyPr>
          <a:lstStyle/>
          <a:p>
            <a:r>
              <a:rPr lang="en-US" sz="2400" dirty="0"/>
              <a:t>Many of these guidelines promote learning experiences that develop knowledge and skills through the active involvement of students. </a:t>
            </a:r>
          </a:p>
        </p:txBody>
      </p:sp>
    </p:spTree>
    <p:extLst>
      <p:ext uri="{BB962C8B-B14F-4D97-AF65-F5344CB8AC3E}">
        <p14:creationId xmlns:p14="http://schemas.microsoft.com/office/powerpoint/2010/main" val="16227804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162011" y="1402862"/>
            <a:ext cx="4819978" cy="4844356"/>
            <a:chOff x="2299963" y="1402862"/>
            <a:chExt cx="4819978" cy="4844356"/>
          </a:xfrm>
        </p:grpSpPr>
        <p:pic>
          <p:nvPicPr>
            <p:cNvPr id="11" name="Class2" descr="C:\Users\dbrown\AppData\Local\Microsoft\Windows\Temporary Internet Files\Content.IE5\YUDCXWB6\MP90043877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33941" y="1402862"/>
              <a:ext cx="2286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2" name="Class3" descr="C:\Users\dbrown\AppData\Local\Microsoft\Windows\Temporary Internet Files\Content.IE5\YUDCXWB6\MP90043877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99963" y="3947150"/>
              <a:ext cx="2286000" cy="2286000"/>
            </a:xfrm>
            <a:prstGeom prst="rect">
              <a:avLst/>
            </a:prstGeom>
            <a:noFill/>
            <a:extLst>
              <a:ext uri="{909E8E84-426E-40DD-AFC4-6F175D3DCCD1}">
                <a14:hiddenFill xmlns:a14="http://schemas.microsoft.com/office/drawing/2010/main">
                  <a:solidFill>
                    <a:srgbClr val="FFFFFF"/>
                  </a:solidFill>
                </a14:hiddenFill>
              </a:ext>
            </a:extLst>
          </p:spPr>
        </p:pic>
        <p:sp>
          <p:nvSpPr>
            <p:cNvPr id="4" name="OER"/>
            <p:cNvSpPr/>
            <p:nvPr/>
          </p:nvSpPr>
          <p:spPr>
            <a:xfrm>
              <a:off x="2303592" y="1402862"/>
              <a:ext cx="2286000" cy="2286000"/>
            </a:xfrm>
            <a:prstGeom prst="rect">
              <a:avLst/>
            </a:prstGeom>
            <a:solidFill>
              <a:schemeClr val="accent1">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Open Educational Resources</a:t>
              </a:r>
              <a:endParaRPr lang="en-US" sz="3200" b="1" dirty="0"/>
            </a:p>
          </p:txBody>
        </p:sp>
        <p:sp>
          <p:nvSpPr>
            <p:cNvPr id="19" name="Transform"/>
            <p:cNvSpPr/>
            <p:nvPr/>
          </p:nvSpPr>
          <p:spPr>
            <a:xfrm>
              <a:off x="4817008" y="3961218"/>
              <a:ext cx="2286000" cy="2286000"/>
            </a:xfrm>
            <a:prstGeom prst="rect">
              <a:avLst/>
            </a:prstGeom>
            <a:solidFill>
              <a:schemeClr val="accent1">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Transform</a:t>
              </a:r>
            </a:p>
            <a:p>
              <a:pPr algn="ctr"/>
              <a:r>
                <a:rPr lang="en-US" sz="3200" b="1" dirty="0" smtClean="0"/>
                <a:t>Teaching &amp; Learning</a:t>
              </a:r>
              <a:endParaRPr lang="en-US" sz="3200" b="1" dirty="0"/>
            </a:p>
          </p:txBody>
        </p:sp>
      </p:grpSp>
      <p:sp>
        <p:nvSpPr>
          <p:cNvPr id="2" name="Title 1"/>
          <p:cNvSpPr>
            <a:spLocks noGrp="1"/>
          </p:cNvSpPr>
          <p:nvPr>
            <p:ph type="title"/>
          </p:nvPr>
        </p:nvSpPr>
        <p:spPr/>
        <p:txBody>
          <a:bodyPr/>
          <a:lstStyle/>
          <a:p>
            <a:r>
              <a:rPr lang="en-US" dirty="0" smtClean="0"/>
              <a:t>1.1 OER: More than Content</a:t>
            </a:r>
            <a:endParaRPr lang="en-US" dirty="0"/>
          </a:p>
        </p:txBody>
      </p:sp>
    </p:spTree>
    <p:extLst>
      <p:ext uri="{BB962C8B-B14F-4D97-AF65-F5344CB8AC3E}">
        <p14:creationId xmlns:p14="http://schemas.microsoft.com/office/powerpoint/2010/main" val="35430795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dbrown\AppData\Local\Microsoft\Windows\Temporary Internet Files\Content.IE5\4WYSVCIS\MP90040196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3228" y="1650691"/>
            <a:ext cx="3901440" cy="2599944"/>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descr="C:\Users\dbrown\AppData\Local\Microsoft\Windows\Temporary Internet Files\Content.IE5\KF2NXEFX\MP900427806[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7282" y="1644829"/>
            <a:ext cx="3896866" cy="259689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67282" y="4178300"/>
            <a:ext cx="3896866" cy="369332"/>
          </a:xfrm>
          <a:prstGeom prst="rect">
            <a:avLst/>
          </a:prstGeom>
          <a:solidFill>
            <a:schemeClr val="accent5">
              <a:lumMod val="50000"/>
            </a:schemeClr>
          </a:solidFill>
        </p:spPr>
        <p:txBody>
          <a:bodyPr wrap="square" rtlCol="0">
            <a:spAutoFit/>
          </a:bodyPr>
          <a:lstStyle/>
          <a:p>
            <a:r>
              <a:rPr lang="en-US" b="1" dirty="0" smtClean="0">
                <a:solidFill>
                  <a:schemeClr val="bg1"/>
                </a:solidFill>
              </a:rPr>
              <a:t>Student Math Practices</a:t>
            </a:r>
            <a:endParaRPr lang="en-US" b="1" dirty="0">
              <a:solidFill>
                <a:schemeClr val="bg1"/>
              </a:solidFill>
            </a:endParaRPr>
          </a:p>
        </p:txBody>
      </p:sp>
      <p:sp>
        <p:nvSpPr>
          <p:cNvPr id="14" name="TextBox 13"/>
          <p:cNvSpPr txBox="1"/>
          <p:nvPr/>
        </p:nvSpPr>
        <p:spPr>
          <a:xfrm>
            <a:off x="4727802" y="4178300"/>
            <a:ext cx="3896866" cy="369332"/>
          </a:xfrm>
          <a:prstGeom prst="rect">
            <a:avLst/>
          </a:prstGeom>
          <a:solidFill>
            <a:schemeClr val="accent5">
              <a:lumMod val="50000"/>
            </a:schemeClr>
          </a:solidFill>
        </p:spPr>
        <p:txBody>
          <a:bodyPr wrap="square" rtlCol="0">
            <a:spAutoFit/>
          </a:bodyPr>
          <a:lstStyle/>
          <a:p>
            <a:r>
              <a:rPr lang="en-US" b="1" dirty="0" smtClean="0">
                <a:solidFill>
                  <a:schemeClr val="bg1"/>
                </a:solidFill>
              </a:rPr>
              <a:t>Teaching Practices</a:t>
            </a:r>
            <a:endParaRPr lang="en-US" b="1" dirty="0">
              <a:solidFill>
                <a:schemeClr val="bg1"/>
              </a:solidFill>
            </a:endParaRPr>
          </a:p>
        </p:txBody>
      </p:sp>
      <p:sp>
        <p:nvSpPr>
          <p:cNvPr id="6" name="Rectangle 5"/>
          <p:cNvSpPr/>
          <p:nvPr/>
        </p:nvSpPr>
        <p:spPr>
          <a:xfrm>
            <a:off x="4727802" y="4704202"/>
            <a:ext cx="3896866" cy="1938992"/>
          </a:xfrm>
          <a:prstGeom prst="rect">
            <a:avLst/>
          </a:prstGeom>
        </p:spPr>
        <p:txBody>
          <a:bodyPr wrap="square">
            <a:spAutoFit/>
          </a:bodyPr>
          <a:lstStyle/>
          <a:p>
            <a:r>
              <a:rPr lang="en-US" sz="2400" dirty="0" smtClean="0"/>
              <a:t>OER integration supports teacher practices like those promoted by the National Council of Teachers of Mathematics.  </a:t>
            </a:r>
            <a:r>
              <a:rPr lang="en-US" sz="2400" dirty="0">
                <a:solidFill>
                  <a:schemeClr val="accent5">
                    <a:lumMod val="50000"/>
                  </a:schemeClr>
                </a:solidFill>
                <a:hlinkClick r:id="rId5" action="ppaction://hlinksldjump"/>
              </a:rPr>
              <a:t>Click to view</a:t>
            </a:r>
            <a:endParaRPr lang="en-US" sz="2400" dirty="0">
              <a:solidFill>
                <a:schemeClr val="accent5">
                  <a:lumMod val="50000"/>
                </a:schemeClr>
              </a:solidFill>
            </a:endParaRPr>
          </a:p>
        </p:txBody>
      </p:sp>
      <p:sp>
        <p:nvSpPr>
          <p:cNvPr id="16" name="Rectangle 15"/>
          <p:cNvSpPr/>
          <p:nvPr/>
        </p:nvSpPr>
        <p:spPr>
          <a:xfrm>
            <a:off x="567282" y="4704202"/>
            <a:ext cx="3896866" cy="1938992"/>
          </a:xfrm>
          <a:prstGeom prst="rect">
            <a:avLst/>
          </a:prstGeom>
        </p:spPr>
        <p:txBody>
          <a:bodyPr wrap="square">
            <a:spAutoFit/>
          </a:bodyPr>
          <a:lstStyle/>
          <a:p>
            <a:r>
              <a:rPr lang="en-US" sz="2400" dirty="0" smtClean="0"/>
              <a:t>OER can help students develop practices such as the College and Career Readiness Mathematics Standards.  </a:t>
            </a:r>
          </a:p>
          <a:p>
            <a:r>
              <a:rPr lang="en-US" sz="2400" dirty="0" smtClean="0">
                <a:solidFill>
                  <a:schemeClr val="accent5">
                    <a:lumMod val="50000"/>
                  </a:schemeClr>
                </a:solidFill>
                <a:hlinkClick r:id="rId6" action="ppaction://hlinksldjump"/>
              </a:rPr>
              <a:t>Click to view</a:t>
            </a:r>
            <a:endParaRPr lang="en-US" sz="2400" dirty="0">
              <a:solidFill>
                <a:schemeClr val="accent5">
                  <a:lumMod val="50000"/>
                </a:schemeClr>
              </a:solidFill>
            </a:endParaRPr>
          </a:p>
        </p:txBody>
      </p:sp>
      <p:sp>
        <p:nvSpPr>
          <p:cNvPr id="2" name="Title 1"/>
          <p:cNvSpPr>
            <a:spLocks noGrp="1"/>
          </p:cNvSpPr>
          <p:nvPr>
            <p:ph type="title"/>
          </p:nvPr>
        </p:nvSpPr>
        <p:spPr/>
        <p:txBody>
          <a:bodyPr/>
          <a:lstStyle/>
          <a:p>
            <a:r>
              <a:rPr lang="en-US" dirty="0" smtClean="0"/>
              <a:t>3.3 Other Guiding Principles &amp; Practices</a:t>
            </a:r>
            <a:endParaRPr lang="en-US" dirty="0"/>
          </a:p>
        </p:txBody>
      </p:sp>
    </p:spTree>
    <p:extLst>
      <p:ext uri="{BB962C8B-B14F-4D97-AF65-F5344CB8AC3E}">
        <p14:creationId xmlns:p14="http://schemas.microsoft.com/office/powerpoint/2010/main" val="21417135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0" y="977900"/>
            <a:ext cx="9144000" cy="588010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solidFill>
              <a:srgbClr val="000000">
                <a:alpha val="16863"/>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Autofit/>
          </a:bodyPr>
          <a:lstStyle/>
          <a:p>
            <a:r>
              <a:rPr lang="en-US" dirty="0" smtClean="0"/>
              <a:t>3.4 </a:t>
            </a:r>
            <a:r>
              <a:rPr lang="en-US" dirty="0"/>
              <a:t>Student Mathematical Practices</a:t>
            </a:r>
          </a:p>
        </p:txBody>
      </p:sp>
      <p:sp>
        <p:nvSpPr>
          <p:cNvPr id="46" name="Rectangle 45"/>
          <p:cNvSpPr/>
          <p:nvPr/>
        </p:nvSpPr>
        <p:spPr>
          <a:xfrm>
            <a:off x="0" y="977900"/>
            <a:ext cx="9144000" cy="5904832"/>
          </a:xfrm>
          <a:prstGeom prst="rect">
            <a:avLst/>
          </a:prstGeom>
          <a:solidFill>
            <a:srgbClr val="F2F2F2">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320843" y="1205832"/>
            <a:ext cx="8502315" cy="5493812"/>
          </a:xfrm>
          <a:prstGeom prst="rect">
            <a:avLst/>
          </a:prstGeom>
          <a:noFill/>
        </p:spPr>
        <p:txBody>
          <a:bodyPr wrap="square" rtlCol="0">
            <a:spAutoFit/>
          </a:bodyPr>
          <a:lstStyle/>
          <a:p>
            <a:pPr algn="ctr"/>
            <a:r>
              <a:rPr lang="en-US" sz="2400" b="1" dirty="0">
                <a:cs typeface="Perpetua"/>
              </a:rPr>
              <a:t>College &amp; Career Readiness Standards for Mathematical </a:t>
            </a:r>
            <a:r>
              <a:rPr lang="en-US" sz="2400" b="1" dirty="0" smtClean="0">
                <a:cs typeface="Perpetua"/>
              </a:rPr>
              <a:t>Practice</a:t>
            </a:r>
          </a:p>
          <a:p>
            <a:pPr marL="285750" lvl="0" indent="-285750">
              <a:buFont typeface="Arial" panose="020B0604020202020204" pitchFamily="34" charset="0"/>
              <a:buChar char="•"/>
            </a:pPr>
            <a:endParaRPr lang="en-US" sz="2400" dirty="0" smtClean="0"/>
          </a:p>
          <a:p>
            <a:pPr marL="285750" lvl="0" indent="-285750">
              <a:buFont typeface="Arial" panose="020B0604020202020204" pitchFamily="34" charset="0"/>
              <a:buChar char="•"/>
            </a:pPr>
            <a:r>
              <a:rPr lang="en-US" sz="2400" dirty="0" smtClean="0"/>
              <a:t>Make </a:t>
            </a:r>
            <a:r>
              <a:rPr lang="en-US" sz="2400" dirty="0"/>
              <a:t>sense of problems and persevere in solving </a:t>
            </a:r>
            <a:r>
              <a:rPr lang="en-US" sz="2400" dirty="0" smtClean="0"/>
              <a:t>them</a:t>
            </a:r>
          </a:p>
          <a:p>
            <a:pPr marL="285750" lvl="0" indent="-285750">
              <a:buFont typeface="Arial" panose="020B0604020202020204" pitchFamily="34" charset="0"/>
              <a:buChar char="•"/>
            </a:pPr>
            <a:endParaRPr lang="en-US" sz="900" dirty="0" smtClean="0"/>
          </a:p>
          <a:p>
            <a:pPr marL="285750" lvl="0" indent="-285750">
              <a:buFont typeface="Arial" panose="020B0604020202020204" pitchFamily="34" charset="0"/>
              <a:buChar char="•"/>
            </a:pPr>
            <a:r>
              <a:rPr lang="en-US" sz="2400" dirty="0" smtClean="0"/>
              <a:t>Reason abstractly and quantitatively</a:t>
            </a:r>
          </a:p>
          <a:p>
            <a:pPr marL="285750" lvl="0" indent="-285750">
              <a:buFont typeface="Arial" panose="020B0604020202020204" pitchFamily="34" charset="0"/>
              <a:buChar char="•"/>
            </a:pPr>
            <a:endParaRPr lang="en-US" sz="900" dirty="0" smtClean="0"/>
          </a:p>
          <a:p>
            <a:pPr marL="285750" lvl="0" indent="-285750">
              <a:buFont typeface="Arial" panose="020B0604020202020204" pitchFamily="34" charset="0"/>
              <a:buChar char="•"/>
            </a:pPr>
            <a:r>
              <a:rPr lang="en-US" sz="2400" dirty="0" smtClean="0"/>
              <a:t>Construct viable arguments and critique the reasoning of others</a:t>
            </a:r>
          </a:p>
          <a:p>
            <a:pPr marL="285750" lvl="0" indent="-285750">
              <a:buFont typeface="Arial" panose="020B0604020202020204" pitchFamily="34" charset="0"/>
              <a:buChar char="•"/>
            </a:pPr>
            <a:endParaRPr lang="en-US" sz="900" dirty="0" smtClean="0"/>
          </a:p>
          <a:p>
            <a:pPr marL="285750" lvl="0" indent="-285750">
              <a:buFont typeface="Arial" panose="020B0604020202020204" pitchFamily="34" charset="0"/>
              <a:buChar char="•"/>
            </a:pPr>
            <a:r>
              <a:rPr lang="en-US" sz="2400" dirty="0" smtClean="0"/>
              <a:t>Model with mathematics</a:t>
            </a:r>
          </a:p>
          <a:p>
            <a:pPr marL="285750" lvl="0" indent="-285750">
              <a:buFont typeface="Arial" panose="020B0604020202020204" pitchFamily="34" charset="0"/>
              <a:buChar char="•"/>
            </a:pPr>
            <a:endParaRPr lang="en-US" sz="900" dirty="0" smtClean="0"/>
          </a:p>
          <a:p>
            <a:pPr marL="285750" lvl="0" indent="-285750">
              <a:buFont typeface="Arial" panose="020B0604020202020204" pitchFamily="34" charset="0"/>
              <a:buChar char="•"/>
            </a:pPr>
            <a:r>
              <a:rPr lang="en-US" sz="2400" dirty="0" smtClean="0"/>
              <a:t>Use appropriate tools strategically</a:t>
            </a:r>
          </a:p>
          <a:p>
            <a:pPr marL="285750" lvl="0" indent="-285750">
              <a:buFont typeface="Arial" panose="020B0604020202020204" pitchFamily="34" charset="0"/>
              <a:buChar char="•"/>
            </a:pPr>
            <a:endParaRPr lang="en-US" sz="900" dirty="0" smtClean="0"/>
          </a:p>
          <a:p>
            <a:pPr marL="285750" lvl="0" indent="-285750">
              <a:buFont typeface="Arial" panose="020B0604020202020204" pitchFamily="34" charset="0"/>
              <a:buChar char="•"/>
            </a:pPr>
            <a:r>
              <a:rPr lang="en-US" sz="2400" dirty="0" smtClean="0"/>
              <a:t>Attend to precision</a:t>
            </a:r>
          </a:p>
          <a:p>
            <a:pPr marL="285750" indent="-285750">
              <a:buFont typeface="Arial" panose="020B0604020202020204" pitchFamily="34" charset="0"/>
              <a:buChar char="•"/>
            </a:pPr>
            <a:endParaRPr lang="en-US" sz="900" dirty="0" smtClean="0"/>
          </a:p>
          <a:p>
            <a:pPr marL="285750" indent="-285750">
              <a:buFont typeface="Arial" panose="020B0604020202020204" pitchFamily="34" charset="0"/>
              <a:buChar char="•"/>
            </a:pPr>
            <a:r>
              <a:rPr lang="en-US" sz="2400" dirty="0" smtClean="0"/>
              <a:t>Look </a:t>
            </a:r>
            <a:r>
              <a:rPr lang="en-US" sz="2400" dirty="0"/>
              <a:t>for and make use of structure</a:t>
            </a:r>
          </a:p>
          <a:p>
            <a:pPr marL="285750" indent="-285750">
              <a:buFont typeface="Arial" panose="020B0604020202020204" pitchFamily="34" charset="0"/>
              <a:buChar char="•"/>
            </a:pPr>
            <a:endParaRPr lang="en-US" sz="900" dirty="0" smtClean="0"/>
          </a:p>
          <a:p>
            <a:pPr marL="285750" indent="-285750">
              <a:buFont typeface="Arial" panose="020B0604020202020204" pitchFamily="34" charset="0"/>
              <a:buChar char="•"/>
            </a:pPr>
            <a:r>
              <a:rPr lang="en-US" sz="2400" dirty="0" smtClean="0"/>
              <a:t>Look </a:t>
            </a:r>
            <a:r>
              <a:rPr lang="en-US" sz="2400" dirty="0"/>
              <a:t>for and express regularity in repeated reasoning</a:t>
            </a:r>
          </a:p>
          <a:p>
            <a:pPr lvl="0"/>
            <a:endParaRPr lang="en-US" sz="2400" dirty="0"/>
          </a:p>
          <a:p>
            <a:endParaRPr lang="en-US" sz="2400" dirty="0"/>
          </a:p>
        </p:txBody>
      </p:sp>
    </p:spTree>
    <p:extLst>
      <p:ext uri="{BB962C8B-B14F-4D97-AF65-F5344CB8AC3E}">
        <p14:creationId xmlns:p14="http://schemas.microsoft.com/office/powerpoint/2010/main" val="1466474366"/>
      </p:ext>
    </p:extLst>
  </p:cSld>
  <p:clrMapOvr>
    <a:masterClrMapping/>
  </p:clrMapOvr>
  <mc:AlternateContent xmlns:mc="http://schemas.openxmlformats.org/markup-compatibility/2006" xmlns:p14="http://schemas.microsoft.com/office/powerpoint/2010/main">
    <mc:Choice Requires="p14">
      <p:transition spd="slow" p14:dur="2000" advTm="51968"/>
    </mc:Choice>
    <mc:Fallback xmlns="">
      <p:transition xmlns:p14="http://schemas.microsoft.com/office/powerpoint/2010/main" spd="slow" advTm="51968"/>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965200"/>
            <a:ext cx="9144000" cy="5871766"/>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solidFill>
              <a:srgbClr val="000000">
                <a:alpha val="16863"/>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 y="965200"/>
            <a:ext cx="9144000" cy="5893449"/>
          </a:xfrm>
          <a:prstGeom prst="rect">
            <a:avLst/>
          </a:prstGeom>
          <a:solidFill>
            <a:srgbClr val="F2F2F2">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pPr algn="l"/>
            <a:r>
              <a:rPr lang="en-US" sz="3200" dirty="0" smtClean="0">
                <a:latin typeface="+mn-lt"/>
              </a:rPr>
              <a:t>3.5 Mathematics Teaching Practices</a:t>
            </a:r>
            <a:endParaRPr lang="en-US" sz="3200" dirty="0">
              <a:latin typeface="+mn-lt"/>
            </a:endParaRPr>
          </a:p>
        </p:txBody>
      </p:sp>
      <p:sp>
        <p:nvSpPr>
          <p:cNvPr id="24" name="TextBox 23"/>
          <p:cNvSpPr txBox="1"/>
          <p:nvPr/>
        </p:nvSpPr>
        <p:spPr>
          <a:xfrm>
            <a:off x="838200" y="1183744"/>
            <a:ext cx="7467600" cy="5493812"/>
          </a:xfrm>
          <a:prstGeom prst="rect">
            <a:avLst/>
          </a:prstGeom>
          <a:noFill/>
        </p:spPr>
        <p:txBody>
          <a:bodyPr wrap="square" rtlCol="0">
            <a:spAutoFit/>
          </a:bodyPr>
          <a:lstStyle/>
          <a:p>
            <a:pPr algn="ctr"/>
            <a:r>
              <a:rPr lang="en-US" sz="2400" b="1" dirty="0" smtClean="0">
                <a:cs typeface="Perpetua"/>
              </a:rPr>
              <a:t>NCTM Mathematics Teaching Practices</a:t>
            </a:r>
          </a:p>
          <a:p>
            <a:pPr marL="285750" lvl="0" indent="-285750">
              <a:buFont typeface="Arial" panose="020B0604020202020204" pitchFamily="34" charset="0"/>
              <a:buChar char="•"/>
            </a:pPr>
            <a:endParaRPr lang="en-US" sz="2400" dirty="0" smtClean="0"/>
          </a:p>
          <a:p>
            <a:pPr marL="285750" lvl="0" indent="-285750">
              <a:buFont typeface="Arial" panose="020B0604020202020204" pitchFamily="34" charset="0"/>
              <a:buChar char="•"/>
            </a:pPr>
            <a:r>
              <a:rPr lang="en-US" sz="2400" dirty="0" smtClean="0"/>
              <a:t>Establish mathematics goals to focus learning</a:t>
            </a:r>
          </a:p>
          <a:p>
            <a:pPr marL="285750" lvl="0" indent="-285750">
              <a:buFont typeface="Arial" panose="020B0604020202020204" pitchFamily="34" charset="0"/>
              <a:buChar char="•"/>
            </a:pPr>
            <a:endParaRPr lang="en-US" sz="900" dirty="0" smtClean="0"/>
          </a:p>
          <a:p>
            <a:pPr marL="285750" lvl="0" indent="-285750">
              <a:buFont typeface="Arial" panose="020B0604020202020204" pitchFamily="34" charset="0"/>
              <a:buChar char="•"/>
            </a:pPr>
            <a:r>
              <a:rPr lang="en-US" sz="2400" dirty="0" smtClean="0"/>
              <a:t>Implement tasks that promote reasoning and problem solving</a:t>
            </a:r>
          </a:p>
          <a:p>
            <a:pPr marL="285750" lvl="0" indent="-285750">
              <a:buFont typeface="Arial" panose="020B0604020202020204" pitchFamily="34" charset="0"/>
              <a:buChar char="•"/>
            </a:pPr>
            <a:endParaRPr lang="en-US" sz="900" dirty="0" smtClean="0"/>
          </a:p>
          <a:p>
            <a:pPr marL="285750" lvl="0" indent="-285750">
              <a:buFont typeface="Arial" panose="020B0604020202020204" pitchFamily="34" charset="0"/>
              <a:buChar char="•"/>
            </a:pPr>
            <a:r>
              <a:rPr lang="en-US" sz="2400" dirty="0" smtClean="0"/>
              <a:t>Use and connect mathematical representations</a:t>
            </a:r>
          </a:p>
          <a:p>
            <a:pPr marL="285750" lvl="0" indent="-285750">
              <a:buFont typeface="Arial" panose="020B0604020202020204" pitchFamily="34" charset="0"/>
              <a:buChar char="•"/>
            </a:pPr>
            <a:endParaRPr lang="en-US" sz="900" dirty="0" smtClean="0"/>
          </a:p>
          <a:p>
            <a:pPr marL="285750" lvl="0" indent="-285750">
              <a:buFont typeface="Arial" panose="020B0604020202020204" pitchFamily="34" charset="0"/>
              <a:buChar char="•"/>
            </a:pPr>
            <a:r>
              <a:rPr lang="en-US" sz="2400" dirty="0" smtClean="0"/>
              <a:t>Facilitate meaningful mathematical discourse</a:t>
            </a:r>
          </a:p>
          <a:p>
            <a:pPr marL="285750" lvl="0" indent="-285750">
              <a:buFont typeface="Arial" panose="020B0604020202020204" pitchFamily="34" charset="0"/>
              <a:buChar char="•"/>
            </a:pPr>
            <a:endParaRPr lang="en-US" sz="900" dirty="0" smtClean="0"/>
          </a:p>
          <a:p>
            <a:pPr marL="285750" lvl="0" indent="-285750">
              <a:buFont typeface="Arial" panose="020B0604020202020204" pitchFamily="34" charset="0"/>
              <a:buChar char="•"/>
            </a:pPr>
            <a:r>
              <a:rPr lang="en-US" sz="2400" dirty="0" smtClean="0"/>
              <a:t>Pose purposeful questions</a:t>
            </a:r>
          </a:p>
          <a:p>
            <a:pPr marL="285750" lvl="0" indent="-285750">
              <a:buFont typeface="Arial" panose="020B0604020202020204" pitchFamily="34" charset="0"/>
              <a:buChar char="•"/>
            </a:pPr>
            <a:endParaRPr lang="en-US" sz="900" dirty="0" smtClean="0"/>
          </a:p>
          <a:p>
            <a:pPr marL="285750" lvl="0" indent="-285750">
              <a:buFont typeface="Arial" panose="020B0604020202020204" pitchFamily="34" charset="0"/>
              <a:buChar char="•"/>
            </a:pPr>
            <a:r>
              <a:rPr lang="en-US" sz="2400" dirty="0" smtClean="0"/>
              <a:t>Build procedural knowledge</a:t>
            </a:r>
          </a:p>
          <a:p>
            <a:pPr marL="285750" indent="-285750">
              <a:buFont typeface="Arial" panose="020B0604020202020204" pitchFamily="34" charset="0"/>
              <a:buChar char="•"/>
            </a:pPr>
            <a:endParaRPr lang="en-US" sz="900" dirty="0" smtClean="0"/>
          </a:p>
          <a:p>
            <a:pPr marL="285750" indent="-285750">
              <a:buFont typeface="Arial" panose="020B0604020202020204" pitchFamily="34" charset="0"/>
              <a:buChar char="•"/>
            </a:pPr>
            <a:r>
              <a:rPr lang="en-US" sz="2400" dirty="0" smtClean="0"/>
              <a:t>Support productive struggle in learning mathematics</a:t>
            </a:r>
            <a:endParaRPr lang="en-US" sz="2400" dirty="0"/>
          </a:p>
          <a:p>
            <a:pPr marL="285750" indent="-285750">
              <a:buFont typeface="Arial" panose="020B0604020202020204" pitchFamily="34" charset="0"/>
              <a:buChar char="•"/>
            </a:pPr>
            <a:endParaRPr lang="en-US" sz="900" dirty="0" smtClean="0"/>
          </a:p>
          <a:p>
            <a:pPr lvl="0"/>
            <a:endParaRPr lang="en-US" sz="2400" dirty="0"/>
          </a:p>
          <a:p>
            <a:endParaRPr lang="en-US" sz="2400" dirty="0"/>
          </a:p>
        </p:txBody>
      </p:sp>
    </p:spTree>
    <p:extLst>
      <p:ext uri="{BB962C8B-B14F-4D97-AF65-F5344CB8AC3E}">
        <p14:creationId xmlns:p14="http://schemas.microsoft.com/office/powerpoint/2010/main" val="12119743"/>
      </p:ext>
    </p:extLst>
  </p:cSld>
  <p:clrMapOvr>
    <a:masterClrMapping/>
  </p:clrMapOvr>
  <mc:AlternateContent xmlns:mc="http://schemas.openxmlformats.org/markup-compatibility/2006" xmlns:p14="http://schemas.microsoft.com/office/powerpoint/2010/main">
    <mc:Choice Requires="p14">
      <p:transition spd="slow" p14:dur="2000" advTm="50079"/>
    </mc:Choice>
    <mc:Fallback xmlns="">
      <p:transition xmlns:p14="http://schemas.microsoft.com/office/powerpoint/2010/main" spd="slow" advTm="50079"/>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3.6  </a:t>
            </a:r>
            <a:r>
              <a:rPr lang="en-US" dirty="0" smtClean="0"/>
              <a:t>What Shapes How You Teach?</a:t>
            </a:r>
            <a:endParaRPr lang="en-US" dirty="0"/>
          </a:p>
        </p:txBody>
      </p:sp>
      <p:pic>
        <p:nvPicPr>
          <p:cNvPr id="5" name="Picture 2" descr="C:\Users\dbrown\AppData\Local\Microsoft\Windows\Temporary Internet Files\Content.IE5\YUDCXWB6\MP90043877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2171194"/>
            <a:ext cx="2819400" cy="28194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749300" y="2057400"/>
            <a:ext cx="4572000" cy="3046988"/>
          </a:xfrm>
          <a:prstGeom prst="rect">
            <a:avLst/>
          </a:prstGeom>
        </p:spPr>
        <p:txBody>
          <a:bodyPr>
            <a:spAutoFit/>
          </a:bodyPr>
          <a:lstStyle/>
          <a:p>
            <a:pPr algn="ctr"/>
            <a:r>
              <a:rPr lang="en-US" sz="3200" b="1" dirty="0"/>
              <a:t>What are the </a:t>
            </a:r>
          </a:p>
          <a:p>
            <a:pPr algn="ctr"/>
            <a:r>
              <a:rPr lang="en-US" sz="3200" b="1" dirty="0">
                <a:solidFill>
                  <a:schemeClr val="accent5">
                    <a:lumMod val="50000"/>
                  </a:schemeClr>
                </a:solidFill>
              </a:rPr>
              <a:t>practices, theories, strategies, guidelines and approaches </a:t>
            </a:r>
          </a:p>
          <a:p>
            <a:pPr algn="ctr"/>
            <a:r>
              <a:rPr lang="en-US" sz="3200" b="1" dirty="0"/>
              <a:t>that shape how </a:t>
            </a:r>
          </a:p>
          <a:p>
            <a:pPr algn="ctr"/>
            <a:r>
              <a:rPr lang="en-US" sz="3200" b="1" dirty="0"/>
              <a:t>you teach?</a:t>
            </a:r>
          </a:p>
        </p:txBody>
      </p:sp>
    </p:spTree>
    <p:extLst>
      <p:ext uri="{BB962C8B-B14F-4D97-AF65-F5344CB8AC3E}">
        <p14:creationId xmlns:p14="http://schemas.microsoft.com/office/powerpoint/2010/main" val="32323316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4.0 </a:t>
            </a:r>
            <a:r>
              <a:rPr lang="en-US" dirty="0"/>
              <a:t>How Open Is Your Classroom?</a:t>
            </a:r>
          </a:p>
        </p:txBody>
      </p:sp>
      <p:sp>
        <p:nvSpPr>
          <p:cNvPr id="4" name="TextBox 3"/>
          <p:cNvSpPr txBox="1"/>
          <p:nvPr/>
        </p:nvSpPr>
        <p:spPr>
          <a:xfrm>
            <a:off x="5763986" y="5829368"/>
            <a:ext cx="2743200" cy="584775"/>
          </a:xfrm>
          <a:prstGeom prst="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600" b="1" dirty="0" smtClean="0">
                <a:solidFill>
                  <a:schemeClr val="accent5">
                    <a:lumMod val="50000"/>
                  </a:schemeClr>
                </a:solidFill>
                <a:latin typeface="Arial Black" panose="020B0A04020102020204" pitchFamily="34" charset="0"/>
                <a:cs typeface="Arabic Typesetting" panose="03020402040406030203" pitchFamily="66" charset="-78"/>
              </a:rPr>
              <a:t>Begin </a:t>
            </a:r>
          </a:p>
          <a:p>
            <a:pPr algn="ctr"/>
            <a:r>
              <a:rPr lang="en-US" sz="1600" b="1" dirty="0" smtClean="0">
                <a:solidFill>
                  <a:schemeClr val="accent5">
                    <a:lumMod val="50000"/>
                  </a:schemeClr>
                </a:solidFill>
                <a:latin typeface="Arial Black" panose="020B0A04020102020204" pitchFamily="34" charset="0"/>
                <a:cs typeface="Arabic Typesetting" panose="03020402040406030203" pitchFamily="66" charset="-78"/>
              </a:rPr>
              <a:t>Self-Assessment</a:t>
            </a:r>
            <a:endParaRPr lang="en-US" sz="1600" b="1" dirty="0">
              <a:solidFill>
                <a:schemeClr val="accent5">
                  <a:lumMod val="50000"/>
                </a:schemeClr>
              </a:solidFill>
              <a:latin typeface="Arial Black" panose="020B0A04020102020204" pitchFamily="34" charset="0"/>
              <a:cs typeface="Arabic Typesetting" panose="03020402040406030203" pitchFamily="66" charset="-78"/>
            </a:endParaRPr>
          </a:p>
        </p:txBody>
      </p:sp>
      <p:sp>
        <p:nvSpPr>
          <p:cNvPr id="5" name="Rectangle 4"/>
          <p:cNvSpPr/>
          <p:nvPr/>
        </p:nvSpPr>
        <p:spPr>
          <a:xfrm>
            <a:off x="271669" y="1284023"/>
            <a:ext cx="8421757" cy="4739759"/>
          </a:xfrm>
          <a:prstGeom prst="rect">
            <a:avLst/>
          </a:prstGeom>
        </p:spPr>
        <p:txBody>
          <a:bodyPr wrap="square">
            <a:spAutoFit/>
          </a:bodyPr>
          <a:lstStyle/>
          <a:p>
            <a:pPr>
              <a:defRPr/>
            </a:pPr>
            <a:r>
              <a:rPr lang="en-US" sz="2200" dirty="0"/>
              <a:t>The </a:t>
            </a:r>
            <a:r>
              <a:rPr lang="en-US" sz="2200" dirty="0" smtClean="0"/>
              <a:t>questions </a:t>
            </a:r>
            <a:r>
              <a:rPr lang="en-US" sz="2200" dirty="0"/>
              <a:t>in this </a:t>
            </a:r>
            <a:r>
              <a:rPr lang="en-US" sz="2200" dirty="0" smtClean="0"/>
              <a:t>self–assessment </a:t>
            </a:r>
            <a:r>
              <a:rPr lang="en-US" sz="2200" dirty="0"/>
              <a:t>are derived from the basic tenets of open pedagogy being compiled </a:t>
            </a:r>
            <a:r>
              <a:rPr lang="en-US" sz="2200" dirty="0" smtClean="0"/>
              <a:t>by educators </a:t>
            </a:r>
            <a:r>
              <a:rPr lang="en-US" sz="2200" dirty="0"/>
              <a:t>for </a:t>
            </a:r>
            <a:r>
              <a:rPr lang="en-US" sz="2200" dirty="0" err="1" smtClean="0"/>
              <a:t>OERu</a:t>
            </a:r>
            <a:r>
              <a:rPr lang="en-US" sz="2200" dirty="0" smtClean="0"/>
              <a:t> (OER </a:t>
            </a:r>
            <a:r>
              <a:rPr lang="en-US" sz="2200" dirty="0" err="1" smtClean="0"/>
              <a:t>Universitas</a:t>
            </a:r>
            <a:r>
              <a:rPr lang="en-US" sz="2200" dirty="0" smtClean="0"/>
              <a:t>), </a:t>
            </a:r>
            <a:r>
              <a:rPr lang="en-US" sz="2200" dirty="0"/>
              <a:t>a network of organizations with similar goals for OER use and open education.</a:t>
            </a:r>
          </a:p>
          <a:p>
            <a:pPr>
              <a:defRPr/>
            </a:pPr>
            <a:endParaRPr lang="en-US" sz="800" dirty="0"/>
          </a:p>
          <a:p>
            <a:pPr>
              <a:defRPr/>
            </a:pPr>
            <a:r>
              <a:rPr lang="en-US" sz="2200" dirty="0"/>
              <a:t>As discussed earlier in this presentation, many of the instructional practices that are frequently used for instruction of adult learners are also tenets of open pedagogy.  </a:t>
            </a:r>
          </a:p>
          <a:p>
            <a:pPr>
              <a:defRPr/>
            </a:pPr>
            <a:endParaRPr lang="en-US" sz="800" dirty="0"/>
          </a:p>
          <a:p>
            <a:pPr>
              <a:defRPr/>
            </a:pPr>
            <a:r>
              <a:rPr lang="en-US" sz="2200" dirty="0"/>
              <a:t>The questions are a mix of how you and your students are using OER for teaching and learning, how students are involved in the development of lesson objectives, and how students collaborate with other learners to achieve outcomes with OER.  </a:t>
            </a:r>
            <a:r>
              <a:rPr lang="en-US" sz="2200" dirty="0" smtClean="0"/>
              <a:t>For </a:t>
            </a:r>
            <a:r>
              <a:rPr lang="en-US" sz="2200" dirty="0"/>
              <a:t>this reason your classroom may be more open than you realized.  Complete the self-assessment to find out how open your classroom is.</a:t>
            </a:r>
          </a:p>
        </p:txBody>
      </p:sp>
    </p:spTree>
    <p:extLst>
      <p:ext uri="{BB962C8B-B14F-4D97-AF65-F5344CB8AC3E}">
        <p14:creationId xmlns:p14="http://schemas.microsoft.com/office/powerpoint/2010/main" val="2713282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0" lvl="0" indent="0"/>
            <a:r>
              <a:rPr lang="en-US" dirty="0" smtClean="0"/>
              <a:t>4.0 </a:t>
            </a:r>
            <a:r>
              <a:rPr lang="en-US" dirty="0"/>
              <a:t>How Open Is Your Classroom?</a:t>
            </a:r>
          </a:p>
        </p:txBody>
      </p:sp>
      <p:sp>
        <p:nvSpPr>
          <p:cNvPr id="4" name="Content Placeholder 2"/>
          <p:cNvSpPr txBox="1">
            <a:spLocks/>
          </p:cNvSpPr>
          <p:nvPr/>
        </p:nvSpPr>
        <p:spPr>
          <a:xfrm>
            <a:off x="457200" y="2131475"/>
            <a:ext cx="8229600" cy="415502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Arial" panose="020B0604020202020204" pitchFamily="34" charset="0"/>
              <a:buAutoNum type="arabicPeriod"/>
            </a:pPr>
            <a:r>
              <a:rPr lang="en-US" sz="2400" dirty="0" smtClean="0"/>
              <a:t>Do you use open materials for teaching and learning? </a:t>
            </a:r>
          </a:p>
          <a:p>
            <a:pPr marL="457200" indent="-457200">
              <a:buFont typeface="Arial" panose="020B0604020202020204" pitchFamily="34" charset="0"/>
              <a:buAutoNum type="arabicPeriod"/>
            </a:pPr>
            <a:endParaRPr lang="en-US" sz="800" dirty="0" smtClean="0"/>
          </a:p>
          <a:p>
            <a:pPr marL="457200" indent="-457200">
              <a:buFont typeface="Arial" panose="020B0604020202020204" pitchFamily="34" charset="0"/>
              <a:buAutoNum type="arabicPeriod"/>
            </a:pPr>
            <a:r>
              <a:rPr lang="en-US" sz="2400" dirty="0" smtClean="0"/>
              <a:t>Do you share materials created and adapted by you and your learners with a CC license?</a:t>
            </a:r>
          </a:p>
          <a:p>
            <a:pPr marL="457200" indent="-457200">
              <a:buFont typeface="Arial" panose="020B0604020202020204" pitchFamily="34" charset="0"/>
              <a:buAutoNum type="arabicPeriod"/>
            </a:pPr>
            <a:endParaRPr lang="en-US" sz="800" dirty="0" smtClean="0"/>
          </a:p>
          <a:p>
            <a:pPr marL="457200" indent="-457200">
              <a:buFont typeface="Arial" panose="020B0604020202020204" pitchFamily="34" charset="0"/>
              <a:buAutoNum type="arabicPeriod"/>
            </a:pPr>
            <a:r>
              <a:rPr lang="en-US" sz="2400" dirty="0" smtClean="0"/>
              <a:t>Are learners required to revise, remix, identify or redistribute OER to meet instructional objectives?</a:t>
            </a:r>
          </a:p>
          <a:p>
            <a:pPr marL="457200" indent="-457200">
              <a:buFont typeface="Arial" panose="020B0604020202020204" pitchFamily="34" charset="0"/>
              <a:buAutoNum type="arabicPeriod"/>
            </a:pPr>
            <a:endParaRPr lang="en-US" sz="800" dirty="0" smtClean="0"/>
          </a:p>
          <a:p>
            <a:pPr marL="457200" indent="-457200">
              <a:buFont typeface="Arial" panose="020B0604020202020204" pitchFamily="34" charset="0"/>
              <a:buAutoNum type="arabicPeriod"/>
            </a:pPr>
            <a:r>
              <a:rPr lang="en-US" sz="2400" dirty="0" smtClean="0"/>
              <a:t>Do students have input in their learning objectives?</a:t>
            </a:r>
          </a:p>
          <a:p>
            <a:pPr marL="457200" indent="-457200">
              <a:buFont typeface="Arial" panose="020B0604020202020204" pitchFamily="34" charset="0"/>
              <a:buAutoNum type="arabicPeriod"/>
            </a:pPr>
            <a:endParaRPr lang="en-US" sz="800" dirty="0" smtClean="0"/>
          </a:p>
          <a:p>
            <a:pPr marL="457200" indent="-457200">
              <a:buFont typeface="Arial" panose="020B0604020202020204" pitchFamily="34" charset="0"/>
              <a:buAutoNum type="arabicPeriod"/>
            </a:pPr>
            <a:r>
              <a:rPr lang="en-US" sz="2400" dirty="0" smtClean="0"/>
              <a:t>Do learning and performance objectives reflect needed real world skills and outcomes?</a:t>
            </a:r>
            <a:endParaRPr lang="en-US" sz="2400" dirty="0"/>
          </a:p>
        </p:txBody>
      </p:sp>
      <p:sp>
        <p:nvSpPr>
          <p:cNvPr id="5" name="Rectangle 4"/>
          <p:cNvSpPr/>
          <p:nvPr/>
        </p:nvSpPr>
        <p:spPr>
          <a:xfrm>
            <a:off x="351181" y="1201795"/>
            <a:ext cx="7931427" cy="830997"/>
          </a:xfrm>
          <a:prstGeom prst="rect">
            <a:avLst/>
          </a:prstGeom>
        </p:spPr>
        <p:txBody>
          <a:bodyPr wrap="square">
            <a:spAutoFit/>
          </a:bodyPr>
          <a:lstStyle/>
          <a:p>
            <a:r>
              <a:rPr lang="en-US" sz="2400" dirty="0" smtClean="0"/>
              <a:t>Answer </a:t>
            </a:r>
            <a:r>
              <a:rPr lang="en-US" sz="2400" dirty="0"/>
              <a:t>the questions by responding </a:t>
            </a:r>
            <a:r>
              <a:rPr lang="en-US" sz="2400" i="1" dirty="0"/>
              <a:t>Most of the time</a:t>
            </a:r>
            <a:r>
              <a:rPr lang="en-US" sz="2400" dirty="0"/>
              <a:t>, </a:t>
            </a:r>
            <a:r>
              <a:rPr lang="en-US" sz="2400" i="1" dirty="0"/>
              <a:t>Some of the time</a:t>
            </a:r>
            <a:r>
              <a:rPr lang="en-US" sz="2400" dirty="0"/>
              <a:t> or </a:t>
            </a:r>
            <a:r>
              <a:rPr lang="en-US" sz="2400" i="1" dirty="0"/>
              <a:t>Never</a:t>
            </a:r>
            <a:endParaRPr lang="en-US" sz="2400" dirty="0"/>
          </a:p>
        </p:txBody>
      </p:sp>
    </p:spTree>
    <p:extLst>
      <p:ext uri="{BB962C8B-B14F-4D97-AF65-F5344CB8AC3E}">
        <p14:creationId xmlns:p14="http://schemas.microsoft.com/office/powerpoint/2010/main" val="32575904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4.0 How Open Is Your Classroom?</a:t>
            </a:r>
          </a:p>
        </p:txBody>
      </p:sp>
      <p:sp>
        <p:nvSpPr>
          <p:cNvPr id="4" name="Content Placeholder 2"/>
          <p:cNvSpPr txBox="1">
            <a:spLocks/>
          </p:cNvSpPr>
          <p:nvPr/>
        </p:nvSpPr>
        <p:spPr>
          <a:xfrm>
            <a:off x="457200" y="1984513"/>
            <a:ext cx="8229600" cy="452596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Arial" panose="020B0604020202020204" pitchFamily="34" charset="0"/>
              <a:buAutoNum type="arabicPeriod"/>
            </a:pPr>
            <a:endParaRPr lang="en-US" sz="2000" dirty="0">
              <a:solidFill>
                <a:schemeClr val="accent5">
                  <a:lumMod val="50000"/>
                </a:schemeClr>
              </a:solidFill>
            </a:endParaRPr>
          </a:p>
        </p:txBody>
      </p:sp>
      <p:sp>
        <p:nvSpPr>
          <p:cNvPr id="5" name="Rectangle 4"/>
          <p:cNvSpPr/>
          <p:nvPr/>
        </p:nvSpPr>
        <p:spPr>
          <a:xfrm>
            <a:off x="351181" y="1201795"/>
            <a:ext cx="7931427" cy="830997"/>
          </a:xfrm>
          <a:prstGeom prst="rect">
            <a:avLst/>
          </a:prstGeom>
        </p:spPr>
        <p:txBody>
          <a:bodyPr wrap="square">
            <a:spAutoFit/>
          </a:bodyPr>
          <a:lstStyle/>
          <a:p>
            <a:r>
              <a:rPr lang="en-US" sz="2400" dirty="0" smtClean="0"/>
              <a:t>Answer </a:t>
            </a:r>
            <a:r>
              <a:rPr lang="en-US" sz="2400" dirty="0"/>
              <a:t>the questions by responding </a:t>
            </a:r>
            <a:r>
              <a:rPr lang="en-US" sz="2400" i="1" dirty="0"/>
              <a:t>Most of the time</a:t>
            </a:r>
            <a:r>
              <a:rPr lang="en-US" sz="2400" dirty="0"/>
              <a:t>, </a:t>
            </a:r>
            <a:r>
              <a:rPr lang="en-US" sz="2400" i="1" dirty="0"/>
              <a:t>Some of the time</a:t>
            </a:r>
            <a:r>
              <a:rPr lang="en-US" sz="2400" dirty="0"/>
              <a:t> or </a:t>
            </a:r>
            <a:r>
              <a:rPr lang="en-US" sz="2400" i="1" dirty="0"/>
              <a:t>Never</a:t>
            </a:r>
            <a:endParaRPr lang="en-US" sz="2400" dirty="0"/>
          </a:p>
        </p:txBody>
      </p:sp>
      <p:sp>
        <p:nvSpPr>
          <p:cNvPr id="7" name="Content Placeholder 2"/>
          <p:cNvSpPr txBox="1">
            <a:spLocks/>
          </p:cNvSpPr>
          <p:nvPr/>
        </p:nvSpPr>
        <p:spPr>
          <a:xfrm>
            <a:off x="457200" y="2014676"/>
            <a:ext cx="8229600" cy="452596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Arial" panose="020B0604020202020204" pitchFamily="34" charset="0"/>
              <a:buAutoNum type="arabicPeriod" startAt="6"/>
            </a:pPr>
            <a:r>
              <a:rPr lang="en-US" sz="2400" dirty="0" smtClean="0"/>
              <a:t>Are learning experiences authentic?</a:t>
            </a:r>
          </a:p>
          <a:p>
            <a:pPr marL="457200" indent="-457200">
              <a:buFont typeface="Arial" panose="020B0604020202020204" pitchFamily="34" charset="0"/>
              <a:buAutoNum type="arabicPeriod" startAt="6"/>
            </a:pPr>
            <a:endParaRPr lang="en-US" sz="400" dirty="0" smtClean="0"/>
          </a:p>
          <a:p>
            <a:pPr marL="457200" indent="-457200">
              <a:buFont typeface="Arial" panose="020B0604020202020204" pitchFamily="34" charset="0"/>
              <a:buAutoNum type="arabicPeriod" startAt="6"/>
            </a:pPr>
            <a:r>
              <a:rPr lang="en-US" sz="2400" dirty="0" smtClean="0"/>
              <a:t>Are learning experiences integrated with opportunities for students to reflect on their work and learning?</a:t>
            </a:r>
          </a:p>
          <a:p>
            <a:pPr marL="457200" indent="-457200">
              <a:buFont typeface="Arial" panose="020B0604020202020204" pitchFamily="34" charset="0"/>
              <a:buAutoNum type="arabicPeriod" startAt="6"/>
            </a:pPr>
            <a:endParaRPr lang="en-US" sz="400" dirty="0" smtClean="0"/>
          </a:p>
          <a:p>
            <a:pPr marL="457200" indent="-457200">
              <a:buFont typeface="Arial" panose="020B0604020202020204" pitchFamily="34" charset="0"/>
              <a:buAutoNum type="arabicPeriod" startAt="6"/>
            </a:pPr>
            <a:r>
              <a:rPr lang="en-US" sz="2400" dirty="0" smtClean="0"/>
              <a:t>Do students learn through using social networked media e.g. by joining learning communities?</a:t>
            </a:r>
          </a:p>
          <a:p>
            <a:pPr marL="457200" indent="-457200">
              <a:buFont typeface="Arial" panose="020B0604020202020204" pitchFamily="34" charset="0"/>
              <a:buAutoNum type="arabicPeriod" startAt="6"/>
            </a:pPr>
            <a:endParaRPr lang="en-US" sz="400" dirty="0" smtClean="0"/>
          </a:p>
          <a:p>
            <a:pPr marL="457200" indent="-457200">
              <a:buFont typeface="Arial" panose="020B0604020202020204" pitchFamily="34" charset="0"/>
              <a:buAutoNum type="arabicPeriod" startAt="6"/>
            </a:pPr>
            <a:r>
              <a:rPr lang="en-US" sz="2400" dirty="0" smtClean="0"/>
              <a:t>Do you provide supports to learners with development of their skills and strategies for open and lifelong learning (i.e. self-directed strategies, digital information literacy)? </a:t>
            </a:r>
          </a:p>
          <a:p>
            <a:pPr marL="457200" indent="-457200">
              <a:buFont typeface="Arial" panose="020B0604020202020204" pitchFamily="34" charset="0"/>
              <a:buAutoNum type="arabicPeriod" startAt="6"/>
            </a:pPr>
            <a:endParaRPr lang="en-US" sz="400" dirty="0" smtClean="0"/>
          </a:p>
          <a:p>
            <a:pPr marL="457200" indent="-457200">
              <a:buFont typeface="Arial" panose="020B0604020202020204" pitchFamily="34" charset="0"/>
              <a:buAutoNum type="arabicPeriod" startAt="6"/>
            </a:pPr>
            <a:r>
              <a:rPr lang="en-US" sz="2400" dirty="0" smtClean="0"/>
              <a:t>Is learner understanding and skills demonstrated through assessment embedded in completion of course activities? </a:t>
            </a:r>
          </a:p>
          <a:p>
            <a:pPr marL="0" indent="0">
              <a:buFont typeface="Arial" panose="020B0604020202020204" pitchFamily="34" charset="0"/>
              <a:buNone/>
            </a:pPr>
            <a:endParaRPr lang="en-US" sz="2400" dirty="0"/>
          </a:p>
        </p:txBody>
      </p:sp>
    </p:spTree>
    <p:extLst>
      <p:ext uri="{BB962C8B-B14F-4D97-AF65-F5344CB8AC3E}">
        <p14:creationId xmlns:p14="http://schemas.microsoft.com/office/powerpoint/2010/main" val="16803820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0" lvl="0" indent="0"/>
            <a:r>
              <a:rPr lang="en-US" dirty="0"/>
              <a:t>4.0 How Open Is Your Classroom?</a:t>
            </a:r>
          </a:p>
        </p:txBody>
      </p:sp>
      <p:sp>
        <p:nvSpPr>
          <p:cNvPr id="4" name="Content Placeholder 2"/>
          <p:cNvSpPr txBox="1">
            <a:spLocks/>
          </p:cNvSpPr>
          <p:nvPr/>
        </p:nvSpPr>
        <p:spPr>
          <a:xfrm>
            <a:off x="457200" y="1984513"/>
            <a:ext cx="8229600" cy="452596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Arial" panose="020B0604020202020204" pitchFamily="34" charset="0"/>
              <a:buAutoNum type="arabicPeriod"/>
            </a:pPr>
            <a:endParaRPr lang="en-US" sz="2000" dirty="0">
              <a:solidFill>
                <a:schemeClr val="accent5">
                  <a:lumMod val="50000"/>
                </a:schemeClr>
              </a:solidFill>
            </a:endParaRPr>
          </a:p>
        </p:txBody>
      </p:sp>
      <p:sp>
        <p:nvSpPr>
          <p:cNvPr id="8" name="Rectangle 7"/>
          <p:cNvSpPr/>
          <p:nvPr/>
        </p:nvSpPr>
        <p:spPr>
          <a:xfrm>
            <a:off x="907775" y="1720840"/>
            <a:ext cx="7328451" cy="3416320"/>
          </a:xfrm>
          <a:prstGeom prst="rect">
            <a:avLst/>
          </a:prstGeom>
        </p:spPr>
        <p:txBody>
          <a:bodyPr wrap="square">
            <a:spAutoFit/>
          </a:bodyPr>
          <a:lstStyle/>
          <a:p>
            <a:r>
              <a:rPr lang="en-US" sz="2400" dirty="0"/>
              <a:t>Based on your responses your classroom is open</a:t>
            </a:r>
            <a:r>
              <a:rPr lang="en-US" sz="2400" i="1" dirty="0"/>
              <a:t> most of the time.</a:t>
            </a:r>
          </a:p>
          <a:p>
            <a:endParaRPr lang="en-US" sz="2400" i="1" dirty="0"/>
          </a:p>
          <a:p>
            <a:r>
              <a:rPr lang="en-US" sz="2400" dirty="0"/>
              <a:t>Finding ways to use OER with your students and integrate open practices into instruction is likely not a challenge for you. As you develop your lesson plan for this course, build on the open practices you’re already using to test new ways of working with OER and contributing your ideas to the open community.  </a:t>
            </a:r>
            <a:endParaRPr lang="en-US" sz="2400" i="1" dirty="0"/>
          </a:p>
        </p:txBody>
      </p:sp>
    </p:spTree>
    <p:extLst>
      <p:ext uri="{BB962C8B-B14F-4D97-AF65-F5344CB8AC3E}">
        <p14:creationId xmlns:p14="http://schemas.microsoft.com/office/powerpoint/2010/main" val="16957599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5.0 </a:t>
            </a:r>
            <a:r>
              <a:rPr lang="en-US" dirty="0"/>
              <a:t>Principles of Open Pedagogy </a:t>
            </a:r>
          </a:p>
        </p:txBody>
      </p:sp>
      <p:sp>
        <p:nvSpPr>
          <p:cNvPr id="9" name="Freeform 8"/>
          <p:cNvSpPr/>
          <p:nvPr/>
        </p:nvSpPr>
        <p:spPr>
          <a:xfrm>
            <a:off x="899162" y="1147534"/>
            <a:ext cx="7589519" cy="731520"/>
          </a:xfrm>
          <a:custGeom>
            <a:avLst/>
            <a:gdLst>
              <a:gd name="connsiteX0" fmla="*/ 0 w 1904999"/>
              <a:gd name="connsiteY0" fmla="*/ 0 h 1143000"/>
              <a:gd name="connsiteX1" fmla="*/ 1904999 w 1904999"/>
              <a:gd name="connsiteY1" fmla="*/ 0 h 1143000"/>
              <a:gd name="connsiteX2" fmla="*/ 1904999 w 1904999"/>
              <a:gd name="connsiteY2" fmla="*/ 1143000 h 1143000"/>
              <a:gd name="connsiteX3" fmla="*/ 0 w 1904999"/>
              <a:gd name="connsiteY3" fmla="*/ 1143000 h 1143000"/>
              <a:gd name="connsiteX4" fmla="*/ 0 w 1904999"/>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4999" h="1143000">
                <a:moveTo>
                  <a:pt x="0" y="0"/>
                </a:moveTo>
                <a:lnTo>
                  <a:pt x="1904999" y="0"/>
                </a:lnTo>
                <a:lnTo>
                  <a:pt x="1904999" y="1143000"/>
                </a:lnTo>
                <a:lnTo>
                  <a:pt x="0" y="1143000"/>
                </a:lnTo>
                <a:lnTo>
                  <a:pt x="0" y="0"/>
                </a:lnTo>
                <a:close/>
              </a:path>
            </a:pathLst>
          </a:custGeom>
        </p:spPr>
        <p:style>
          <a:lnRef idx="2">
            <a:schemeClr val="accent3"/>
          </a:lnRef>
          <a:fillRef idx="1">
            <a:schemeClr val="lt1"/>
          </a:fillRef>
          <a:effectRef idx="0">
            <a:schemeClr val="accent3"/>
          </a:effectRef>
          <a:fontRef idx="minor">
            <a:schemeClr val="dk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2000" kern="1200" dirty="0" smtClean="0">
                <a:solidFill>
                  <a:schemeClr val="tx2">
                    <a:lumMod val="50000"/>
                  </a:schemeClr>
                </a:solidFill>
              </a:rPr>
              <a:t>Teaching and learning materials must be OER </a:t>
            </a:r>
            <a:endParaRPr lang="en-US" sz="2000" kern="1200" dirty="0">
              <a:solidFill>
                <a:schemeClr val="tx2">
                  <a:lumMod val="50000"/>
                </a:schemeClr>
              </a:solidFill>
            </a:endParaRPr>
          </a:p>
        </p:txBody>
      </p:sp>
      <p:sp>
        <p:nvSpPr>
          <p:cNvPr id="10" name="Freeform 9"/>
          <p:cNvSpPr/>
          <p:nvPr/>
        </p:nvSpPr>
        <p:spPr>
          <a:xfrm>
            <a:off x="899162" y="1947181"/>
            <a:ext cx="7589519" cy="731520"/>
          </a:xfrm>
          <a:custGeom>
            <a:avLst/>
            <a:gdLst>
              <a:gd name="connsiteX0" fmla="*/ 0 w 1904999"/>
              <a:gd name="connsiteY0" fmla="*/ 0 h 1143000"/>
              <a:gd name="connsiteX1" fmla="*/ 1904999 w 1904999"/>
              <a:gd name="connsiteY1" fmla="*/ 0 h 1143000"/>
              <a:gd name="connsiteX2" fmla="*/ 1904999 w 1904999"/>
              <a:gd name="connsiteY2" fmla="*/ 1143000 h 1143000"/>
              <a:gd name="connsiteX3" fmla="*/ 0 w 1904999"/>
              <a:gd name="connsiteY3" fmla="*/ 1143000 h 1143000"/>
              <a:gd name="connsiteX4" fmla="*/ 0 w 1904999"/>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4999" h="1143000">
                <a:moveTo>
                  <a:pt x="0" y="0"/>
                </a:moveTo>
                <a:lnTo>
                  <a:pt x="1904999" y="0"/>
                </a:lnTo>
                <a:lnTo>
                  <a:pt x="1904999" y="1143000"/>
                </a:lnTo>
                <a:lnTo>
                  <a:pt x="0" y="1143000"/>
                </a:lnTo>
                <a:lnTo>
                  <a:pt x="0" y="0"/>
                </a:lnTo>
                <a:close/>
              </a:path>
            </a:pathLst>
          </a:custGeom>
        </p:spPr>
        <p:style>
          <a:lnRef idx="2">
            <a:schemeClr val="accent3"/>
          </a:lnRef>
          <a:fillRef idx="1">
            <a:schemeClr val="lt1"/>
          </a:fillRef>
          <a:effectRef idx="0">
            <a:schemeClr val="accent3"/>
          </a:effectRef>
          <a:fontRef idx="minor">
            <a:schemeClr val="dk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2000" kern="1200" dirty="0" smtClean="0">
                <a:solidFill>
                  <a:schemeClr val="tx2">
                    <a:lumMod val="50000"/>
                  </a:schemeClr>
                </a:solidFill>
              </a:rPr>
              <a:t>Learners identify and adapt OER to meet instructional objectives</a:t>
            </a:r>
            <a:endParaRPr lang="en-US" sz="2000" kern="1200" dirty="0">
              <a:solidFill>
                <a:schemeClr val="tx2">
                  <a:lumMod val="50000"/>
                </a:schemeClr>
              </a:solidFill>
            </a:endParaRPr>
          </a:p>
        </p:txBody>
      </p:sp>
      <p:sp>
        <p:nvSpPr>
          <p:cNvPr id="11" name="Freeform 10"/>
          <p:cNvSpPr/>
          <p:nvPr/>
        </p:nvSpPr>
        <p:spPr>
          <a:xfrm>
            <a:off x="4785361" y="2744107"/>
            <a:ext cx="3749039" cy="1143000"/>
          </a:xfrm>
          <a:custGeom>
            <a:avLst/>
            <a:gdLst>
              <a:gd name="connsiteX0" fmla="*/ 0 w 1904999"/>
              <a:gd name="connsiteY0" fmla="*/ 0 h 1143000"/>
              <a:gd name="connsiteX1" fmla="*/ 1904999 w 1904999"/>
              <a:gd name="connsiteY1" fmla="*/ 0 h 1143000"/>
              <a:gd name="connsiteX2" fmla="*/ 1904999 w 1904999"/>
              <a:gd name="connsiteY2" fmla="*/ 1143000 h 1143000"/>
              <a:gd name="connsiteX3" fmla="*/ 0 w 1904999"/>
              <a:gd name="connsiteY3" fmla="*/ 1143000 h 1143000"/>
              <a:gd name="connsiteX4" fmla="*/ 0 w 1904999"/>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4999" h="1143000">
                <a:moveTo>
                  <a:pt x="0" y="0"/>
                </a:moveTo>
                <a:lnTo>
                  <a:pt x="1904999" y="0"/>
                </a:lnTo>
                <a:lnTo>
                  <a:pt x="1904999" y="1143000"/>
                </a:lnTo>
                <a:lnTo>
                  <a:pt x="0" y="1143000"/>
                </a:lnTo>
                <a:lnTo>
                  <a:pt x="0" y="0"/>
                </a:lnTo>
                <a:close/>
              </a:path>
            </a:pathLst>
          </a:custGeom>
        </p:spPr>
        <p:style>
          <a:lnRef idx="2">
            <a:schemeClr val="accent4"/>
          </a:lnRef>
          <a:fillRef idx="1">
            <a:schemeClr val="lt1"/>
          </a:fillRef>
          <a:effectRef idx="0">
            <a:schemeClr val="accent4"/>
          </a:effectRef>
          <a:fontRef idx="minor">
            <a:schemeClr val="dk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2000" dirty="0">
                <a:solidFill>
                  <a:schemeClr val="tx2">
                    <a:lumMod val="50000"/>
                  </a:schemeClr>
                </a:solidFill>
              </a:rPr>
              <a:t>Support development of self-directed and open learning strategies</a:t>
            </a:r>
          </a:p>
        </p:txBody>
      </p:sp>
      <p:sp>
        <p:nvSpPr>
          <p:cNvPr id="12" name="Freeform 11"/>
          <p:cNvSpPr/>
          <p:nvPr/>
        </p:nvSpPr>
        <p:spPr>
          <a:xfrm>
            <a:off x="885574" y="2744107"/>
            <a:ext cx="3840480" cy="1143000"/>
          </a:xfrm>
          <a:custGeom>
            <a:avLst/>
            <a:gdLst>
              <a:gd name="connsiteX0" fmla="*/ 0 w 1904999"/>
              <a:gd name="connsiteY0" fmla="*/ 0 h 1143000"/>
              <a:gd name="connsiteX1" fmla="*/ 1904999 w 1904999"/>
              <a:gd name="connsiteY1" fmla="*/ 0 h 1143000"/>
              <a:gd name="connsiteX2" fmla="*/ 1904999 w 1904999"/>
              <a:gd name="connsiteY2" fmla="*/ 1143000 h 1143000"/>
              <a:gd name="connsiteX3" fmla="*/ 0 w 1904999"/>
              <a:gd name="connsiteY3" fmla="*/ 1143000 h 1143000"/>
              <a:gd name="connsiteX4" fmla="*/ 0 w 1904999"/>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4999" h="1143000">
                <a:moveTo>
                  <a:pt x="0" y="0"/>
                </a:moveTo>
                <a:lnTo>
                  <a:pt x="1904999" y="0"/>
                </a:lnTo>
                <a:lnTo>
                  <a:pt x="1904999" y="1143000"/>
                </a:lnTo>
                <a:lnTo>
                  <a:pt x="0" y="1143000"/>
                </a:lnTo>
                <a:lnTo>
                  <a:pt x="0" y="0"/>
                </a:lnTo>
                <a:close/>
              </a:path>
            </a:pathLst>
          </a:custGeom>
        </p:spPr>
        <p:style>
          <a:lnRef idx="2">
            <a:schemeClr val="accent5"/>
          </a:lnRef>
          <a:fillRef idx="1">
            <a:schemeClr val="lt1"/>
          </a:fillRef>
          <a:effectRef idx="0">
            <a:schemeClr val="accent5"/>
          </a:effectRef>
          <a:fontRef idx="minor">
            <a:schemeClr val="dk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2000" kern="1200" dirty="0" smtClean="0">
                <a:solidFill>
                  <a:schemeClr val="tx2">
                    <a:lumMod val="50000"/>
                  </a:schemeClr>
                </a:solidFill>
              </a:rPr>
              <a:t>Set objectives that reflect needed real world skills and outcomes</a:t>
            </a:r>
            <a:endParaRPr lang="en-US" sz="2000" kern="1200" dirty="0">
              <a:solidFill>
                <a:schemeClr val="tx2">
                  <a:lumMod val="50000"/>
                </a:schemeClr>
              </a:solidFill>
            </a:endParaRPr>
          </a:p>
        </p:txBody>
      </p:sp>
      <p:sp>
        <p:nvSpPr>
          <p:cNvPr id="13" name="Freeform 12"/>
          <p:cNvSpPr/>
          <p:nvPr/>
        </p:nvSpPr>
        <p:spPr>
          <a:xfrm>
            <a:off x="885575" y="3962400"/>
            <a:ext cx="3840480" cy="1143000"/>
          </a:xfrm>
          <a:custGeom>
            <a:avLst/>
            <a:gdLst>
              <a:gd name="connsiteX0" fmla="*/ 0 w 1904999"/>
              <a:gd name="connsiteY0" fmla="*/ 0 h 1143000"/>
              <a:gd name="connsiteX1" fmla="*/ 1904999 w 1904999"/>
              <a:gd name="connsiteY1" fmla="*/ 0 h 1143000"/>
              <a:gd name="connsiteX2" fmla="*/ 1904999 w 1904999"/>
              <a:gd name="connsiteY2" fmla="*/ 1143000 h 1143000"/>
              <a:gd name="connsiteX3" fmla="*/ 0 w 1904999"/>
              <a:gd name="connsiteY3" fmla="*/ 1143000 h 1143000"/>
              <a:gd name="connsiteX4" fmla="*/ 0 w 1904999"/>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4999" h="1143000">
                <a:moveTo>
                  <a:pt x="0" y="0"/>
                </a:moveTo>
                <a:lnTo>
                  <a:pt x="1904999" y="0"/>
                </a:lnTo>
                <a:lnTo>
                  <a:pt x="1904999" y="1143000"/>
                </a:lnTo>
                <a:lnTo>
                  <a:pt x="0" y="1143000"/>
                </a:lnTo>
                <a:lnTo>
                  <a:pt x="0" y="0"/>
                </a:lnTo>
                <a:close/>
              </a:path>
            </a:pathLst>
          </a:custGeom>
        </p:spPr>
        <p:style>
          <a:lnRef idx="2">
            <a:schemeClr val="accent5"/>
          </a:lnRef>
          <a:fillRef idx="1">
            <a:schemeClr val="lt1"/>
          </a:fillRef>
          <a:effectRef idx="0">
            <a:schemeClr val="accent5"/>
          </a:effectRef>
          <a:fontRef idx="minor">
            <a:schemeClr val="dk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2000" kern="1200" dirty="0" smtClean="0">
                <a:solidFill>
                  <a:schemeClr val="tx2">
                    <a:lumMod val="50000"/>
                  </a:schemeClr>
                </a:solidFill>
              </a:rPr>
              <a:t>Design authentic and reflective learning experiences</a:t>
            </a:r>
            <a:endParaRPr lang="en-US" sz="2000" kern="1200" dirty="0">
              <a:solidFill>
                <a:schemeClr val="tx2">
                  <a:lumMod val="50000"/>
                </a:schemeClr>
              </a:solidFill>
            </a:endParaRPr>
          </a:p>
        </p:txBody>
      </p:sp>
      <p:sp>
        <p:nvSpPr>
          <p:cNvPr id="14" name="Freeform 13"/>
          <p:cNvSpPr/>
          <p:nvPr/>
        </p:nvSpPr>
        <p:spPr>
          <a:xfrm>
            <a:off x="4785361" y="3962400"/>
            <a:ext cx="3749039" cy="1143000"/>
          </a:xfrm>
          <a:custGeom>
            <a:avLst/>
            <a:gdLst>
              <a:gd name="connsiteX0" fmla="*/ 0 w 1904999"/>
              <a:gd name="connsiteY0" fmla="*/ 0 h 1143000"/>
              <a:gd name="connsiteX1" fmla="*/ 1904999 w 1904999"/>
              <a:gd name="connsiteY1" fmla="*/ 0 h 1143000"/>
              <a:gd name="connsiteX2" fmla="*/ 1904999 w 1904999"/>
              <a:gd name="connsiteY2" fmla="*/ 1143000 h 1143000"/>
              <a:gd name="connsiteX3" fmla="*/ 0 w 1904999"/>
              <a:gd name="connsiteY3" fmla="*/ 1143000 h 1143000"/>
              <a:gd name="connsiteX4" fmla="*/ 0 w 1904999"/>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4999" h="1143000">
                <a:moveTo>
                  <a:pt x="0" y="0"/>
                </a:moveTo>
                <a:lnTo>
                  <a:pt x="1904999" y="0"/>
                </a:lnTo>
                <a:lnTo>
                  <a:pt x="1904999" y="1143000"/>
                </a:lnTo>
                <a:lnTo>
                  <a:pt x="0" y="1143000"/>
                </a:lnTo>
                <a:lnTo>
                  <a:pt x="0" y="0"/>
                </a:lnTo>
                <a:close/>
              </a:path>
            </a:pathLst>
          </a:custGeom>
        </p:spPr>
        <p:style>
          <a:lnRef idx="2">
            <a:schemeClr val="accent4"/>
          </a:lnRef>
          <a:fillRef idx="1">
            <a:schemeClr val="lt1"/>
          </a:fillRef>
          <a:effectRef idx="0">
            <a:schemeClr val="accent4"/>
          </a:effectRef>
          <a:fontRef idx="minor">
            <a:schemeClr val="dk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2000" kern="1200" dirty="0" smtClean="0">
                <a:solidFill>
                  <a:schemeClr val="tx2">
                    <a:lumMod val="50000"/>
                  </a:schemeClr>
                </a:solidFill>
              </a:rPr>
              <a:t>Require student participation in social networked media</a:t>
            </a:r>
            <a:endParaRPr lang="en-US" sz="2000" kern="1200" dirty="0">
              <a:solidFill>
                <a:schemeClr val="tx2">
                  <a:lumMod val="50000"/>
                </a:schemeClr>
              </a:solidFill>
            </a:endParaRPr>
          </a:p>
        </p:txBody>
      </p:sp>
      <p:sp>
        <p:nvSpPr>
          <p:cNvPr id="15" name="Freeform 14"/>
          <p:cNvSpPr/>
          <p:nvPr/>
        </p:nvSpPr>
        <p:spPr>
          <a:xfrm>
            <a:off x="885575" y="5181600"/>
            <a:ext cx="3840480" cy="1143000"/>
          </a:xfrm>
          <a:custGeom>
            <a:avLst/>
            <a:gdLst>
              <a:gd name="connsiteX0" fmla="*/ 0 w 1904999"/>
              <a:gd name="connsiteY0" fmla="*/ 0 h 1143000"/>
              <a:gd name="connsiteX1" fmla="*/ 1904999 w 1904999"/>
              <a:gd name="connsiteY1" fmla="*/ 0 h 1143000"/>
              <a:gd name="connsiteX2" fmla="*/ 1904999 w 1904999"/>
              <a:gd name="connsiteY2" fmla="*/ 1143000 h 1143000"/>
              <a:gd name="connsiteX3" fmla="*/ 0 w 1904999"/>
              <a:gd name="connsiteY3" fmla="*/ 1143000 h 1143000"/>
              <a:gd name="connsiteX4" fmla="*/ 0 w 1904999"/>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4999" h="1143000">
                <a:moveTo>
                  <a:pt x="0" y="0"/>
                </a:moveTo>
                <a:lnTo>
                  <a:pt x="1904999" y="0"/>
                </a:lnTo>
                <a:lnTo>
                  <a:pt x="1904999" y="1143000"/>
                </a:lnTo>
                <a:lnTo>
                  <a:pt x="0" y="1143000"/>
                </a:lnTo>
                <a:lnTo>
                  <a:pt x="0" y="0"/>
                </a:lnTo>
                <a:close/>
              </a:path>
            </a:pathLst>
          </a:custGeom>
        </p:spPr>
        <p:style>
          <a:lnRef idx="2">
            <a:schemeClr val="accent5"/>
          </a:lnRef>
          <a:fillRef idx="1">
            <a:schemeClr val="lt1"/>
          </a:fillRef>
          <a:effectRef idx="0">
            <a:schemeClr val="accent5"/>
          </a:effectRef>
          <a:fontRef idx="minor">
            <a:schemeClr val="dk1"/>
          </a:fontRef>
        </p:style>
        <p:txBody>
          <a:bodyPr spcFirstLastPara="0" vert="horz" wrap="square" lIns="49530" tIns="49530" rIns="49530" bIns="49530" numCol="1" spcCol="1270" anchor="ctr" anchorCtr="0">
            <a:noAutofit/>
          </a:bodyPr>
          <a:lstStyle/>
          <a:p>
            <a:pPr algn="ctr" defTabSz="577850">
              <a:lnSpc>
                <a:spcPct val="90000"/>
              </a:lnSpc>
              <a:spcBef>
                <a:spcPct val="0"/>
              </a:spcBef>
              <a:spcAft>
                <a:spcPct val="35000"/>
              </a:spcAft>
            </a:pPr>
            <a:r>
              <a:rPr lang="en-US" sz="2000" dirty="0">
                <a:solidFill>
                  <a:schemeClr val="tx2">
                    <a:lumMod val="50000"/>
                  </a:schemeClr>
                </a:solidFill>
              </a:rPr>
              <a:t>Permit </a:t>
            </a:r>
            <a:r>
              <a:rPr lang="en-US" sz="2000" dirty="0" smtClean="0">
                <a:solidFill>
                  <a:schemeClr val="tx2">
                    <a:lumMod val="50000"/>
                  </a:schemeClr>
                </a:solidFill>
              </a:rPr>
              <a:t>learner </a:t>
            </a:r>
            <a:r>
              <a:rPr lang="en-US" sz="2000" dirty="0">
                <a:solidFill>
                  <a:schemeClr val="tx2">
                    <a:lumMod val="50000"/>
                  </a:schemeClr>
                </a:solidFill>
              </a:rPr>
              <a:t>input in their learning </a:t>
            </a:r>
            <a:r>
              <a:rPr lang="en-US" sz="2000" dirty="0" smtClean="0">
                <a:solidFill>
                  <a:schemeClr val="tx2">
                    <a:lumMod val="50000"/>
                  </a:schemeClr>
                </a:solidFill>
              </a:rPr>
              <a:t>objectives</a:t>
            </a:r>
            <a:endParaRPr lang="en-US" sz="2000" dirty="0">
              <a:solidFill>
                <a:schemeClr val="tx2">
                  <a:lumMod val="50000"/>
                </a:schemeClr>
              </a:solidFill>
            </a:endParaRPr>
          </a:p>
        </p:txBody>
      </p:sp>
      <p:sp>
        <p:nvSpPr>
          <p:cNvPr id="16" name="Freeform 15"/>
          <p:cNvSpPr/>
          <p:nvPr/>
        </p:nvSpPr>
        <p:spPr>
          <a:xfrm>
            <a:off x="4785361" y="5181600"/>
            <a:ext cx="3749039" cy="1143000"/>
          </a:xfrm>
          <a:custGeom>
            <a:avLst/>
            <a:gdLst>
              <a:gd name="connsiteX0" fmla="*/ 0 w 1904999"/>
              <a:gd name="connsiteY0" fmla="*/ 0 h 1143000"/>
              <a:gd name="connsiteX1" fmla="*/ 1904999 w 1904999"/>
              <a:gd name="connsiteY1" fmla="*/ 0 h 1143000"/>
              <a:gd name="connsiteX2" fmla="*/ 1904999 w 1904999"/>
              <a:gd name="connsiteY2" fmla="*/ 1143000 h 1143000"/>
              <a:gd name="connsiteX3" fmla="*/ 0 w 1904999"/>
              <a:gd name="connsiteY3" fmla="*/ 1143000 h 1143000"/>
              <a:gd name="connsiteX4" fmla="*/ 0 w 1904999"/>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4999" h="1143000">
                <a:moveTo>
                  <a:pt x="0" y="0"/>
                </a:moveTo>
                <a:lnTo>
                  <a:pt x="1904999" y="0"/>
                </a:lnTo>
                <a:lnTo>
                  <a:pt x="1904999" y="1143000"/>
                </a:lnTo>
                <a:lnTo>
                  <a:pt x="0" y="1143000"/>
                </a:lnTo>
                <a:lnTo>
                  <a:pt x="0" y="0"/>
                </a:lnTo>
                <a:close/>
              </a:path>
            </a:pathLst>
          </a:custGeom>
        </p:spPr>
        <p:style>
          <a:lnRef idx="2">
            <a:schemeClr val="accent4"/>
          </a:lnRef>
          <a:fillRef idx="1">
            <a:schemeClr val="lt1"/>
          </a:fillRef>
          <a:effectRef idx="0">
            <a:schemeClr val="accent4"/>
          </a:effectRef>
          <a:fontRef idx="minor">
            <a:schemeClr val="dk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2000" kern="1200" dirty="0" smtClean="0">
                <a:solidFill>
                  <a:schemeClr val="tx2">
                    <a:lumMod val="50000"/>
                  </a:schemeClr>
                </a:solidFill>
              </a:rPr>
              <a:t>Embed assessment in course activities</a:t>
            </a:r>
            <a:endParaRPr lang="en-US" sz="2000" kern="1200" dirty="0">
              <a:solidFill>
                <a:schemeClr val="tx2">
                  <a:lumMod val="50000"/>
                </a:schemeClr>
              </a:solidFill>
            </a:endParaRPr>
          </a:p>
        </p:txBody>
      </p:sp>
      <p:sp>
        <p:nvSpPr>
          <p:cNvPr id="4" name="Oval 3"/>
          <p:cNvSpPr/>
          <p:nvPr/>
        </p:nvSpPr>
        <p:spPr>
          <a:xfrm>
            <a:off x="1828800" y="1284694"/>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Articulate Extrabold" panose="02000503050000020004" pitchFamily="2" charset="0"/>
              </a:rPr>
              <a:t>!</a:t>
            </a:r>
            <a:endParaRPr lang="en-US" sz="3200" dirty="0">
              <a:latin typeface="Articulate Extrabold" panose="02000503050000020004" pitchFamily="2" charset="0"/>
            </a:endParaRPr>
          </a:p>
        </p:txBody>
      </p:sp>
      <p:sp>
        <p:nvSpPr>
          <p:cNvPr id="17" name="Oval 16"/>
          <p:cNvSpPr/>
          <p:nvPr/>
        </p:nvSpPr>
        <p:spPr>
          <a:xfrm>
            <a:off x="809374" y="2061976"/>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Articulate Extrabold" panose="02000503050000020004" pitchFamily="2" charset="0"/>
              </a:rPr>
              <a:t>!</a:t>
            </a:r>
            <a:endParaRPr lang="en-US" sz="3200" dirty="0">
              <a:latin typeface="Articulate Extrabold" panose="02000503050000020004" pitchFamily="2" charset="0"/>
            </a:endParaRPr>
          </a:p>
        </p:txBody>
      </p:sp>
    </p:spTree>
    <p:extLst>
      <p:ext uri="{BB962C8B-B14F-4D97-AF65-F5344CB8AC3E}">
        <p14:creationId xmlns:p14="http://schemas.microsoft.com/office/powerpoint/2010/main" val="1406248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5.1 Review Principles </a:t>
            </a:r>
            <a:r>
              <a:rPr lang="en-US" dirty="0"/>
              <a:t>of Open Pedagogy</a:t>
            </a:r>
          </a:p>
        </p:txBody>
      </p:sp>
      <p:sp>
        <p:nvSpPr>
          <p:cNvPr id="4" name="Rectangle 3"/>
          <p:cNvSpPr/>
          <p:nvPr/>
        </p:nvSpPr>
        <p:spPr>
          <a:xfrm>
            <a:off x="391318" y="1218769"/>
            <a:ext cx="7589520" cy="1463040"/>
          </a:xfrm>
          <a:prstGeom prst="rect">
            <a:avLst/>
          </a:prstGeom>
          <a:solidFill>
            <a:schemeClr val="accent3">
              <a:lumMod val="20000"/>
              <a:lumOff val="80000"/>
            </a:schemeClr>
          </a:solidFill>
        </p:spPr>
        <p:style>
          <a:lnRef idx="2">
            <a:schemeClr val="accent3"/>
          </a:lnRef>
          <a:fillRef idx="1">
            <a:schemeClr val="lt1"/>
          </a:fillRef>
          <a:effectRef idx="0">
            <a:schemeClr val="accent3"/>
          </a:effectRef>
          <a:fontRef idx="minor">
            <a:schemeClr val="dk1"/>
          </a:fontRef>
        </p:style>
        <p:txBody>
          <a:bodyPr spcFirstLastPara="0" vert="horz" wrap="square" lIns="182880" tIns="49530" rIns="182880" bIns="49530" numCol="1" spcCol="1270" anchor="ctr" anchorCtr="0">
            <a:noAutofit/>
          </a:bodyPr>
          <a:lstStyle/>
          <a:p>
            <a:pPr defTabSz="577850">
              <a:lnSpc>
                <a:spcPct val="90000"/>
              </a:lnSpc>
              <a:spcBef>
                <a:spcPct val="0"/>
              </a:spcBef>
              <a:spcAft>
                <a:spcPct val="35000"/>
              </a:spcAft>
            </a:pPr>
            <a:r>
              <a:rPr lang="en-US" b="1" dirty="0">
                <a:solidFill>
                  <a:schemeClr val="tx2">
                    <a:lumMod val="50000"/>
                  </a:schemeClr>
                </a:solidFill>
                <a:latin typeface="Helvetica Neue"/>
              </a:rPr>
              <a:t>Essential Principles </a:t>
            </a:r>
          </a:p>
          <a:p>
            <a:pPr defTabSz="577850">
              <a:lnSpc>
                <a:spcPct val="90000"/>
              </a:lnSpc>
              <a:spcBef>
                <a:spcPct val="0"/>
              </a:spcBef>
              <a:spcAft>
                <a:spcPct val="35000"/>
              </a:spcAft>
            </a:pPr>
            <a:r>
              <a:rPr lang="en-US" sz="2000" dirty="0">
                <a:solidFill>
                  <a:schemeClr val="tx2">
                    <a:lumMod val="50000"/>
                  </a:schemeClr>
                </a:solidFill>
              </a:rPr>
              <a:t>First and foremost, you must include OER in the lesson and require students to revise, remix, or identify and redistribute OER to meet instructional objectives. </a:t>
            </a:r>
          </a:p>
        </p:txBody>
      </p:sp>
      <p:sp>
        <p:nvSpPr>
          <p:cNvPr id="6" name="Rectangle 5"/>
          <p:cNvSpPr/>
          <p:nvPr/>
        </p:nvSpPr>
        <p:spPr>
          <a:xfrm>
            <a:off x="691945" y="2625441"/>
            <a:ext cx="7589520" cy="1554480"/>
          </a:xfrm>
          <a:prstGeom prst="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spcFirstLastPara="0" vert="horz" wrap="square" lIns="182880" tIns="49530" rIns="182880" bIns="49530" numCol="1" spcCol="1270" anchor="ctr" anchorCtr="0">
            <a:noAutofit/>
          </a:bodyPr>
          <a:lstStyle/>
          <a:p>
            <a:pPr defTabSz="577850">
              <a:lnSpc>
                <a:spcPct val="90000"/>
              </a:lnSpc>
              <a:spcBef>
                <a:spcPct val="0"/>
              </a:spcBef>
              <a:spcAft>
                <a:spcPct val="35000"/>
              </a:spcAft>
            </a:pPr>
            <a:r>
              <a:rPr lang="en-US" b="1" dirty="0">
                <a:solidFill>
                  <a:schemeClr val="accent5">
                    <a:lumMod val="50000"/>
                  </a:schemeClr>
                </a:solidFill>
                <a:latin typeface="Helvetica Neue"/>
              </a:rPr>
              <a:t>Authentic Learning Objectives &amp; Experiences</a:t>
            </a:r>
          </a:p>
          <a:p>
            <a:pPr defTabSz="577850">
              <a:lnSpc>
                <a:spcPct val="90000"/>
              </a:lnSpc>
              <a:spcBef>
                <a:spcPct val="0"/>
              </a:spcBef>
              <a:spcAft>
                <a:spcPct val="35000"/>
              </a:spcAft>
            </a:pPr>
            <a:r>
              <a:rPr lang="en-US" sz="2000" dirty="0" smtClean="0">
                <a:solidFill>
                  <a:schemeClr val="tx2">
                    <a:lumMod val="50000"/>
                  </a:schemeClr>
                </a:solidFill>
              </a:rPr>
              <a:t>Students </a:t>
            </a:r>
            <a:r>
              <a:rPr lang="en-US" sz="2000" dirty="0">
                <a:solidFill>
                  <a:schemeClr val="tx2">
                    <a:lumMod val="50000"/>
                  </a:schemeClr>
                </a:solidFill>
              </a:rPr>
              <a:t>should be involved in determining learning objectives, which reflect needed real world skills and outcomes</a:t>
            </a:r>
            <a:r>
              <a:rPr lang="en-US" sz="2000" dirty="0" smtClean="0">
                <a:solidFill>
                  <a:schemeClr val="tx2">
                    <a:lumMod val="50000"/>
                  </a:schemeClr>
                </a:solidFill>
              </a:rPr>
              <a:t>.   </a:t>
            </a:r>
          </a:p>
          <a:p>
            <a:pPr defTabSz="577850">
              <a:lnSpc>
                <a:spcPct val="90000"/>
              </a:lnSpc>
              <a:spcBef>
                <a:spcPct val="0"/>
              </a:spcBef>
              <a:spcAft>
                <a:spcPct val="35000"/>
              </a:spcAft>
            </a:pPr>
            <a:r>
              <a:rPr lang="en-US" sz="2000" dirty="0" smtClean="0">
                <a:solidFill>
                  <a:schemeClr val="tx2">
                    <a:lumMod val="50000"/>
                  </a:schemeClr>
                </a:solidFill>
              </a:rPr>
              <a:t>Learning </a:t>
            </a:r>
            <a:r>
              <a:rPr lang="en-US" sz="2000" dirty="0">
                <a:solidFill>
                  <a:schemeClr val="tx2">
                    <a:lumMod val="50000"/>
                  </a:schemeClr>
                </a:solidFill>
              </a:rPr>
              <a:t>experiences should be authentic and </a:t>
            </a:r>
            <a:r>
              <a:rPr lang="en-US" sz="2000" dirty="0" smtClean="0">
                <a:solidFill>
                  <a:schemeClr val="tx2">
                    <a:lumMod val="50000"/>
                  </a:schemeClr>
                </a:solidFill>
              </a:rPr>
              <a:t>reflective.</a:t>
            </a:r>
            <a:endParaRPr lang="en-US" sz="2000" dirty="0">
              <a:solidFill>
                <a:schemeClr val="tx2">
                  <a:lumMod val="50000"/>
                </a:schemeClr>
              </a:solidFill>
            </a:endParaRPr>
          </a:p>
        </p:txBody>
      </p:sp>
      <p:sp>
        <p:nvSpPr>
          <p:cNvPr id="7" name="Rectangle 6"/>
          <p:cNvSpPr/>
          <p:nvPr/>
        </p:nvSpPr>
        <p:spPr>
          <a:xfrm>
            <a:off x="1142880" y="4107189"/>
            <a:ext cx="7589520" cy="2560320"/>
          </a:xfrm>
          <a:prstGeom prst="rect">
            <a:avLst/>
          </a:prstGeom>
          <a:solidFill>
            <a:schemeClr val="accent4">
              <a:lumMod val="20000"/>
              <a:lumOff val="80000"/>
            </a:schemeClr>
          </a:solidFill>
        </p:spPr>
        <p:style>
          <a:lnRef idx="2">
            <a:schemeClr val="accent4"/>
          </a:lnRef>
          <a:fillRef idx="1">
            <a:schemeClr val="lt1"/>
          </a:fillRef>
          <a:effectRef idx="0">
            <a:schemeClr val="accent4"/>
          </a:effectRef>
          <a:fontRef idx="minor">
            <a:schemeClr val="dk1"/>
          </a:fontRef>
        </p:style>
        <p:txBody>
          <a:bodyPr spcFirstLastPara="0" vert="horz" wrap="square" lIns="182880" tIns="49530" rIns="182880" bIns="49530" numCol="1" spcCol="1270" anchor="ctr" anchorCtr="0">
            <a:noAutofit/>
          </a:bodyPr>
          <a:lstStyle/>
          <a:p>
            <a:pPr defTabSz="577850">
              <a:lnSpc>
                <a:spcPct val="90000"/>
              </a:lnSpc>
              <a:spcBef>
                <a:spcPct val="0"/>
              </a:spcBef>
              <a:spcAft>
                <a:spcPct val="35000"/>
              </a:spcAft>
            </a:pPr>
            <a:r>
              <a:rPr lang="en-US" b="1" dirty="0" smtClean="0">
                <a:solidFill>
                  <a:schemeClr val="accent4">
                    <a:lumMod val="50000"/>
                  </a:schemeClr>
                </a:solidFill>
                <a:latin typeface="Helvetica Neue"/>
              </a:rPr>
              <a:t>Continued </a:t>
            </a:r>
            <a:r>
              <a:rPr lang="en-US" b="1" dirty="0">
                <a:solidFill>
                  <a:schemeClr val="accent4">
                    <a:lumMod val="50000"/>
                  </a:schemeClr>
                </a:solidFill>
                <a:latin typeface="Helvetica Neue"/>
              </a:rPr>
              <a:t>Student Growth &amp; Skills Development</a:t>
            </a:r>
          </a:p>
          <a:p>
            <a:pPr defTabSz="577850">
              <a:lnSpc>
                <a:spcPct val="90000"/>
              </a:lnSpc>
              <a:spcBef>
                <a:spcPct val="0"/>
              </a:spcBef>
              <a:spcAft>
                <a:spcPct val="35000"/>
              </a:spcAft>
            </a:pPr>
            <a:r>
              <a:rPr lang="en-US" sz="2000" dirty="0" smtClean="0">
                <a:solidFill>
                  <a:schemeClr val="tx2">
                    <a:lumMod val="50000"/>
                  </a:schemeClr>
                </a:solidFill>
              </a:rPr>
              <a:t>Activities </a:t>
            </a:r>
            <a:r>
              <a:rPr lang="en-US" sz="2000" dirty="0">
                <a:solidFill>
                  <a:schemeClr val="tx2">
                    <a:lumMod val="50000"/>
                  </a:schemeClr>
                </a:solidFill>
              </a:rPr>
              <a:t>should engage students in learning by using social media and foster the development of strategies for self-directed learning, digital information literacy, and open learning. </a:t>
            </a:r>
          </a:p>
          <a:p>
            <a:pPr defTabSz="577850">
              <a:lnSpc>
                <a:spcPct val="90000"/>
              </a:lnSpc>
              <a:spcBef>
                <a:spcPct val="0"/>
              </a:spcBef>
              <a:spcAft>
                <a:spcPct val="35000"/>
              </a:spcAft>
            </a:pPr>
            <a:r>
              <a:rPr lang="en-US" sz="2000" dirty="0" smtClean="0">
                <a:solidFill>
                  <a:schemeClr val="tx2">
                    <a:lumMod val="50000"/>
                  </a:schemeClr>
                </a:solidFill>
              </a:rPr>
              <a:t>Finally</a:t>
            </a:r>
            <a:r>
              <a:rPr lang="en-US" sz="2000" dirty="0">
                <a:solidFill>
                  <a:schemeClr val="tx2">
                    <a:lumMod val="50000"/>
                  </a:schemeClr>
                </a:solidFill>
              </a:rPr>
              <a:t>, assessment should be integrated into course activities to provide students with opportunities to demonstrate learning and to give both teachers and learners information needed to guide learning.</a:t>
            </a:r>
          </a:p>
        </p:txBody>
      </p:sp>
    </p:spTree>
    <p:extLst>
      <p:ext uri="{BB962C8B-B14F-4D97-AF65-F5344CB8AC3E}">
        <p14:creationId xmlns:p14="http://schemas.microsoft.com/office/powerpoint/2010/main" val="19816645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No-Cost"/>
          <p:cNvSpPr/>
          <p:nvPr/>
        </p:nvSpPr>
        <p:spPr>
          <a:xfrm>
            <a:off x="4695989" y="1402862"/>
            <a:ext cx="2286000" cy="2286000"/>
          </a:xfrm>
          <a:prstGeom prst="rect">
            <a:avLst/>
          </a:prstGeom>
          <a:solidFill>
            <a:schemeClr val="accent1">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No-Cost</a:t>
            </a:r>
            <a:endParaRPr lang="en-US" sz="4000" b="1" dirty="0"/>
          </a:p>
        </p:txBody>
      </p:sp>
      <p:sp>
        <p:nvSpPr>
          <p:cNvPr id="18" name="Freely Reusable"/>
          <p:cNvSpPr/>
          <p:nvPr/>
        </p:nvSpPr>
        <p:spPr>
          <a:xfrm>
            <a:off x="2162011" y="3947150"/>
            <a:ext cx="2286000" cy="2286000"/>
          </a:xfrm>
          <a:prstGeom prst="rect">
            <a:avLst/>
          </a:prstGeom>
          <a:solidFill>
            <a:schemeClr val="accent1">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Freely Reusable</a:t>
            </a:r>
            <a:endParaRPr lang="en-US" sz="4000" b="1" dirty="0"/>
          </a:p>
        </p:txBody>
      </p:sp>
      <p:sp>
        <p:nvSpPr>
          <p:cNvPr id="4" name="OER"/>
          <p:cNvSpPr/>
          <p:nvPr/>
        </p:nvSpPr>
        <p:spPr>
          <a:xfrm>
            <a:off x="2165640" y="1402862"/>
            <a:ext cx="2286000" cy="2286000"/>
          </a:xfrm>
          <a:prstGeom prst="rect">
            <a:avLst/>
          </a:prstGeom>
          <a:solidFill>
            <a:schemeClr val="accent1">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Open Educational Resources</a:t>
            </a:r>
            <a:endParaRPr lang="en-US" sz="3200" b="1" dirty="0"/>
          </a:p>
        </p:txBody>
      </p:sp>
      <p:sp>
        <p:nvSpPr>
          <p:cNvPr id="19" name="Transform"/>
          <p:cNvSpPr/>
          <p:nvPr/>
        </p:nvSpPr>
        <p:spPr>
          <a:xfrm>
            <a:off x="4679056" y="3961218"/>
            <a:ext cx="2286000" cy="2286000"/>
          </a:xfrm>
          <a:prstGeom prst="rect">
            <a:avLst/>
          </a:prstGeom>
          <a:solidFill>
            <a:schemeClr val="accent1">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Transform</a:t>
            </a:r>
          </a:p>
          <a:p>
            <a:pPr algn="ctr"/>
            <a:r>
              <a:rPr lang="en-US" sz="3200" b="1" dirty="0" smtClean="0"/>
              <a:t>Teaching &amp; Learning</a:t>
            </a:r>
            <a:endParaRPr lang="en-US" sz="3200" b="1" dirty="0"/>
          </a:p>
        </p:txBody>
      </p:sp>
      <p:sp>
        <p:nvSpPr>
          <p:cNvPr id="2" name="Title 1"/>
          <p:cNvSpPr>
            <a:spLocks noGrp="1"/>
          </p:cNvSpPr>
          <p:nvPr>
            <p:ph type="title"/>
          </p:nvPr>
        </p:nvSpPr>
        <p:spPr/>
        <p:txBody>
          <a:bodyPr/>
          <a:lstStyle/>
          <a:p>
            <a:r>
              <a:rPr lang="en-US" dirty="0" smtClean="0"/>
              <a:t>1.1 OER: More than Content</a:t>
            </a:r>
            <a:endParaRPr lang="en-US" dirty="0"/>
          </a:p>
        </p:txBody>
      </p:sp>
    </p:spTree>
    <p:extLst>
      <p:ext uri="{BB962C8B-B14F-4D97-AF65-F5344CB8AC3E}">
        <p14:creationId xmlns:p14="http://schemas.microsoft.com/office/powerpoint/2010/main" val="2268215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5.2 </a:t>
            </a:r>
            <a:r>
              <a:rPr lang="en-US" dirty="0"/>
              <a:t>Conditions that Support Student OER Use</a:t>
            </a:r>
          </a:p>
        </p:txBody>
      </p:sp>
      <p:sp>
        <p:nvSpPr>
          <p:cNvPr id="2053" name="Rectangle 2052"/>
          <p:cNvSpPr/>
          <p:nvPr/>
        </p:nvSpPr>
        <p:spPr>
          <a:xfrm>
            <a:off x="4572000" y="4648200"/>
            <a:ext cx="4572000" cy="307777"/>
          </a:xfrm>
          <a:prstGeom prst="rect">
            <a:avLst/>
          </a:prstGeom>
        </p:spPr>
        <p:txBody>
          <a:bodyPr>
            <a:spAutoFit/>
          </a:bodyPr>
          <a:lstStyle/>
          <a:p>
            <a:pPr lvl="0" algn="ctr" fontAlgn="base">
              <a:spcBef>
                <a:spcPct val="0"/>
              </a:spcBef>
              <a:spcAft>
                <a:spcPct val="0"/>
              </a:spcAft>
            </a:pPr>
            <a:r>
              <a:rPr lang="en-US" altLang="en-US" sz="1400" dirty="0" smtClean="0">
                <a:solidFill>
                  <a:srgbClr val="4374B7"/>
                </a:solidFill>
                <a:latin typeface="inherit"/>
                <a:cs typeface="Arial" pitchFamily="34" charset="0"/>
                <a:hlinkClick r:id="rId3"/>
              </a:rPr>
              <a:t>Scaffolding</a:t>
            </a:r>
            <a:r>
              <a:rPr lang="en-US" altLang="en-US" sz="1400" dirty="0">
                <a:solidFill>
                  <a:srgbClr val="222222"/>
                </a:solidFill>
                <a:latin typeface="Helvetica Neue"/>
                <a:cs typeface="Arial" pitchFamily="34" charset="0"/>
              </a:rPr>
              <a:t> / </a:t>
            </a:r>
            <a:r>
              <a:rPr lang="en-US" altLang="en-US" sz="1400" dirty="0" smtClean="0">
                <a:solidFill>
                  <a:srgbClr val="222222"/>
                </a:solidFill>
                <a:latin typeface="Helvetica Neue"/>
                <a:cs typeface="Arial" pitchFamily="34" charset="0"/>
              </a:rPr>
              <a:t>Astrid </a:t>
            </a:r>
            <a:r>
              <a:rPr lang="en-US" altLang="en-US" sz="1400" dirty="0" err="1" smtClean="0">
                <a:solidFill>
                  <a:srgbClr val="222222"/>
                </a:solidFill>
                <a:latin typeface="Helvetica Neue"/>
                <a:cs typeface="Arial" pitchFamily="34" charset="0"/>
              </a:rPr>
              <a:t>Westvang</a:t>
            </a:r>
            <a:r>
              <a:rPr lang="en-US" altLang="en-US" sz="1400" dirty="0">
                <a:solidFill>
                  <a:srgbClr val="222222"/>
                </a:solidFill>
                <a:latin typeface="Helvetica Neue"/>
                <a:cs typeface="Arial" pitchFamily="34" charset="0"/>
              </a:rPr>
              <a:t> / </a:t>
            </a:r>
            <a:r>
              <a:rPr lang="en-US" altLang="en-US" sz="1400" dirty="0">
                <a:solidFill>
                  <a:srgbClr val="4374B7"/>
                </a:solidFill>
                <a:latin typeface="inherit"/>
                <a:cs typeface="Arial" pitchFamily="34" charset="0"/>
                <a:hlinkClick r:id="rId4"/>
              </a:rPr>
              <a:t>CC </a:t>
            </a:r>
            <a:r>
              <a:rPr lang="en-US" altLang="en-US" sz="1400" dirty="0" smtClean="0">
                <a:solidFill>
                  <a:srgbClr val="4374B7"/>
                </a:solidFill>
                <a:latin typeface="inherit"/>
                <a:cs typeface="Arial" pitchFamily="34" charset="0"/>
                <a:hlinkClick r:id="rId4"/>
              </a:rPr>
              <a:t>BY NC ND</a:t>
            </a:r>
            <a:endParaRPr lang="en-US" altLang="en-US" sz="1400" dirty="0">
              <a:latin typeface="Arial" pitchFamily="34" charset="0"/>
              <a:cs typeface="Arial" pitchFamily="34" charset="0"/>
            </a:endParaRPr>
          </a:p>
        </p:txBody>
      </p:sp>
      <p:pic>
        <p:nvPicPr>
          <p:cNvPr id="2054" name="Picture 205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63587" y="1792514"/>
            <a:ext cx="3975613" cy="2633844"/>
          </a:xfrm>
          <a:prstGeom prst="rect">
            <a:avLst/>
          </a:prstGeom>
        </p:spPr>
      </p:pic>
      <p:sp>
        <p:nvSpPr>
          <p:cNvPr id="6" name="Content Placeholder 2"/>
          <p:cNvSpPr txBox="1">
            <a:spLocks/>
          </p:cNvSpPr>
          <p:nvPr/>
        </p:nvSpPr>
        <p:spPr>
          <a:xfrm>
            <a:off x="406400" y="1265555"/>
            <a:ext cx="4419600" cy="4525963"/>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en-US" sz="600" dirty="0" smtClean="0"/>
          </a:p>
          <a:p>
            <a:pPr lvl="1"/>
            <a:endParaRPr lang="en-US" sz="600" dirty="0"/>
          </a:p>
          <a:p>
            <a:pPr lvl="1"/>
            <a:endParaRPr lang="en-US" sz="600" dirty="0" smtClean="0"/>
          </a:p>
          <a:p>
            <a:r>
              <a:rPr lang="en-US" sz="2400" dirty="0" smtClean="0"/>
              <a:t>Create a safe space for learners to share their goals, experiences, and engage with the instructor and other learners</a:t>
            </a:r>
          </a:p>
          <a:p>
            <a:endParaRPr lang="en-US" sz="2000" dirty="0" smtClean="0"/>
          </a:p>
          <a:p>
            <a:r>
              <a:rPr lang="en-US" sz="2400" dirty="0" smtClean="0"/>
              <a:t>Provide a basis for student self-assessment of their work</a:t>
            </a:r>
          </a:p>
          <a:p>
            <a:endParaRPr lang="en-US" sz="2000" dirty="0" smtClean="0"/>
          </a:p>
          <a:p>
            <a:r>
              <a:rPr lang="en-US" sz="2400" dirty="0" smtClean="0"/>
              <a:t>Provide formative feedback to learners to guide their use of OER</a:t>
            </a:r>
            <a:endParaRPr lang="en-US" sz="2400" dirty="0"/>
          </a:p>
        </p:txBody>
      </p:sp>
    </p:spTree>
    <p:extLst>
      <p:ext uri="{BB962C8B-B14F-4D97-AF65-F5344CB8AC3E}">
        <p14:creationId xmlns:p14="http://schemas.microsoft.com/office/powerpoint/2010/main" val="37158131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smtClean="0"/>
              <a:t>6.0 </a:t>
            </a:r>
            <a:r>
              <a:rPr lang="en-US" sz="2700" dirty="0"/>
              <a:t>Open Pedagogical Practices in Context</a:t>
            </a:r>
          </a:p>
        </p:txBody>
      </p:sp>
      <p:sp>
        <p:nvSpPr>
          <p:cNvPr id="7" name="Double Bracket 6"/>
          <p:cNvSpPr/>
          <p:nvPr/>
        </p:nvSpPr>
        <p:spPr>
          <a:xfrm>
            <a:off x="381000" y="1159328"/>
            <a:ext cx="8382000" cy="5410200"/>
          </a:xfrm>
          <a:prstGeom prst="bracketPair">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itle 1"/>
          <p:cNvSpPr txBox="1">
            <a:spLocks/>
          </p:cNvSpPr>
          <p:nvPr/>
        </p:nvSpPr>
        <p:spPr>
          <a:xfrm>
            <a:off x="762000" y="1113960"/>
            <a:ext cx="8001000" cy="1143000"/>
          </a:xfrm>
          <a:prstGeom prst="rect">
            <a:avLst/>
          </a:prstGeom>
        </p:spPr>
        <p:txBody>
          <a:bodyPr vert="horz" lIns="91440" tIns="45720" rIns="91440" bIns="45720" rtlCol="0" anchor="ctr">
            <a:normAutofit/>
          </a:bodyPr>
          <a:lstStyle>
            <a:lvl1pPr algn="l" defTabSz="914400" rtl="0" eaLnBrk="1" latinLnBrk="0" hangingPunct="1">
              <a:lnSpc>
                <a:spcPct val="100000"/>
              </a:lnSpc>
              <a:spcBef>
                <a:spcPct val="0"/>
              </a:spcBef>
              <a:buNone/>
              <a:defRPr sz="2400" kern="1200">
                <a:solidFill>
                  <a:srgbClr val="40426E"/>
                </a:solidFill>
                <a:latin typeface="Arial" panose="020B0604020202020204" pitchFamily="34" charset="0"/>
                <a:ea typeface="+mj-ea"/>
                <a:cs typeface="Arial" panose="020B0604020202020204" pitchFamily="34" charset="0"/>
              </a:defRPr>
            </a:lvl1pPr>
          </a:lstStyle>
          <a:p>
            <a:r>
              <a:rPr lang="en-US" b="1" dirty="0" smtClean="0"/>
              <a:t>Lesson Description</a:t>
            </a:r>
            <a:endParaRPr lang="en-US" b="1" dirty="0"/>
          </a:p>
        </p:txBody>
      </p:sp>
      <p:sp>
        <p:nvSpPr>
          <p:cNvPr id="9" name="Content Placeholder 2"/>
          <p:cNvSpPr txBox="1">
            <a:spLocks/>
          </p:cNvSpPr>
          <p:nvPr/>
        </p:nvSpPr>
        <p:spPr>
          <a:xfrm>
            <a:off x="762000" y="1924950"/>
            <a:ext cx="7772400" cy="4267200"/>
          </a:xfrm>
          <a:prstGeom prst="rect">
            <a:avLst/>
          </a:prstGeom>
        </p:spPr>
        <p:txBody>
          <a:bodyP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t>An adult education GED teacher begins planning for the semester by setting goals based on the College and Career Readiness Standards for Adult Education (Pimentel, 2013). Learning objectives for a planned lesson include building an understanding of ratio concepts and using ratio reasoning to solve problems that will appear on the GED. </a:t>
            </a:r>
          </a:p>
          <a:p>
            <a:endParaRPr lang="en-US" dirty="0" smtClean="0"/>
          </a:p>
          <a:p>
            <a:pPr marL="0" indent="0">
              <a:buFont typeface="Arial" panose="020B0604020202020204" pitchFamily="34" charset="0"/>
              <a:buNone/>
            </a:pPr>
            <a:r>
              <a:rPr lang="en-US" dirty="0" smtClean="0"/>
              <a:t>To demonstrate the lesson the teacher finds an OER video on ratio concepts.  Prior to using the OER with students, the teacher revises it to make it appropriate for adult learners by adding captions that define key words as they are occur in the video narration.</a:t>
            </a:r>
          </a:p>
          <a:p>
            <a:endParaRPr lang="en-US" dirty="0" smtClean="0"/>
          </a:p>
          <a:p>
            <a:pPr marL="0" indent="0">
              <a:buFont typeface="Arial" panose="020B0604020202020204" pitchFamily="34" charset="0"/>
              <a:buNone/>
            </a:pPr>
            <a:r>
              <a:rPr lang="en-US" dirty="0" smtClean="0"/>
              <a:t>The teacher presents a lesson on ratio concepts in the classroom and shows her revised OER video before having students discuss ratio concepts and work in small groups to complete practice problems.  She also shares the video online with learners so that they can refer to it while completing homework problems.</a:t>
            </a:r>
          </a:p>
          <a:p>
            <a:endParaRPr lang="en-US" dirty="0"/>
          </a:p>
        </p:txBody>
      </p:sp>
    </p:spTree>
    <p:extLst>
      <p:ext uri="{BB962C8B-B14F-4D97-AF65-F5344CB8AC3E}">
        <p14:creationId xmlns:p14="http://schemas.microsoft.com/office/powerpoint/2010/main" val="12829140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p:txBody>
          <a:bodyPr>
            <a:noAutofit/>
          </a:bodyPr>
          <a:lstStyle/>
          <a:p>
            <a:r>
              <a:rPr lang="en-US" dirty="0" smtClean="0"/>
              <a:t>6.0 </a:t>
            </a:r>
            <a:r>
              <a:rPr lang="en-US" dirty="0"/>
              <a:t>Open Pedagogical Practices in Context</a:t>
            </a:r>
          </a:p>
        </p:txBody>
      </p:sp>
      <p:sp>
        <p:nvSpPr>
          <p:cNvPr id="8" name="Rectangle 7"/>
          <p:cNvSpPr/>
          <p:nvPr/>
        </p:nvSpPr>
        <p:spPr>
          <a:xfrm>
            <a:off x="685800" y="3309252"/>
            <a:ext cx="7772400" cy="1295400"/>
          </a:xfrm>
          <a:prstGeom prst="rect">
            <a:avLst/>
          </a:prstGeom>
          <a:solidFill>
            <a:srgbClr val="002060">
              <a:alpha val="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uble Bracket 5"/>
          <p:cNvSpPr/>
          <p:nvPr/>
        </p:nvSpPr>
        <p:spPr>
          <a:xfrm>
            <a:off x="381000" y="1159328"/>
            <a:ext cx="8382000" cy="5410200"/>
          </a:xfrm>
          <a:prstGeom prst="bracketPair">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itle 1"/>
          <p:cNvSpPr txBox="1">
            <a:spLocks/>
          </p:cNvSpPr>
          <p:nvPr/>
        </p:nvSpPr>
        <p:spPr>
          <a:xfrm>
            <a:off x="762000" y="1113960"/>
            <a:ext cx="8001000" cy="1143000"/>
          </a:xfrm>
          <a:prstGeom prst="rect">
            <a:avLst/>
          </a:prstGeom>
        </p:spPr>
        <p:txBody>
          <a:bodyPr vert="horz" lIns="91440" tIns="45720" rIns="91440" bIns="45720" rtlCol="0" anchor="ctr">
            <a:normAutofit/>
          </a:bodyPr>
          <a:lstStyle>
            <a:lvl1pPr algn="l" defTabSz="914400" rtl="0" eaLnBrk="1" latinLnBrk="0" hangingPunct="1">
              <a:lnSpc>
                <a:spcPct val="100000"/>
              </a:lnSpc>
              <a:spcBef>
                <a:spcPct val="0"/>
              </a:spcBef>
              <a:buNone/>
              <a:defRPr sz="2400" kern="1200">
                <a:solidFill>
                  <a:srgbClr val="40426E"/>
                </a:solidFill>
                <a:latin typeface="Arial" panose="020B0604020202020204" pitchFamily="34" charset="0"/>
                <a:ea typeface="+mj-ea"/>
                <a:cs typeface="Arial" panose="020B0604020202020204" pitchFamily="34" charset="0"/>
              </a:defRPr>
            </a:lvl1pPr>
          </a:lstStyle>
          <a:p>
            <a:r>
              <a:rPr lang="en-US" b="1" dirty="0" smtClean="0"/>
              <a:t>Lesson Description</a:t>
            </a:r>
            <a:endParaRPr lang="en-US" b="1" dirty="0"/>
          </a:p>
        </p:txBody>
      </p:sp>
      <p:sp>
        <p:nvSpPr>
          <p:cNvPr id="9" name="Content Placeholder 2"/>
          <p:cNvSpPr txBox="1">
            <a:spLocks/>
          </p:cNvSpPr>
          <p:nvPr/>
        </p:nvSpPr>
        <p:spPr>
          <a:xfrm>
            <a:off x="762000" y="1924950"/>
            <a:ext cx="7772400" cy="4267200"/>
          </a:xfrm>
          <a:prstGeom prst="rect">
            <a:avLst/>
          </a:prstGeom>
        </p:spPr>
        <p:txBody>
          <a:bodyP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t>An adult education GED teacher begins planning for the semester by setting goals based on the College and Career Readiness Standards for Adult Education (Pimentel, 2013). Learning objectives for a planned lesson include building an understanding of ratio concepts and using ratio reasoning to solve problems that will appear on the GED. </a:t>
            </a:r>
          </a:p>
          <a:p>
            <a:endParaRPr lang="en-US" dirty="0" smtClean="0"/>
          </a:p>
          <a:p>
            <a:pPr marL="0" indent="0">
              <a:buFont typeface="Arial" panose="020B0604020202020204" pitchFamily="34" charset="0"/>
              <a:buNone/>
            </a:pPr>
            <a:r>
              <a:rPr lang="en-US" dirty="0" smtClean="0"/>
              <a:t>To demonstrate the lesson the teacher finds an OER video on ratio concepts.  Prior to using the OER with students, the teacher revises it to make it appropriate for adult learners by adding captions that define key words as they are occur in the video narration.</a:t>
            </a:r>
          </a:p>
          <a:p>
            <a:endParaRPr lang="en-US" dirty="0" smtClean="0"/>
          </a:p>
          <a:p>
            <a:pPr marL="0" indent="0">
              <a:buFont typeface="Arial" panose="020B0604020202020204" pitchFamily="34" charset="0"/>
              <a:buNone/>
            </a:pPr>
            <a:r>
              <a:rPr lang="en-US" dirty="0" smtClean="0"/>
              <a:t>The teacher presents a lesson on ratio concepts in the classroom and shows her revised OER video before having students discuss ratio concepts and work in small groups to complete practice problems.  She also shares the video online with learners so that they can refer to it while completing homework problems.</a:t>
            </a:r>
          </a:p>
          <a:p>
            <a:endParaRPr lang="en-US" dirty="0"/>
          </a:p>
        </p:txBody>
      </p:sp>
    </p:spTree>
    <p:extLst>
      <p:ext uri="{BB962C8B-B14F-4D97-AF65-F5344CB8AC3E}">
        <p14:creationId xmlns:p14="http://schemas.microsoft.com/office/powerpoint/2010/main" val="3260575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6.1 </a:t>
            </a:r>
            <a:r>
              <a:rPr lang="en-US" dirty="0"/>
              <a:t>Open Pedagogical Practices in Context </a:t>
            </a:r>
          </a:p>
        </p:txBody>
      </p:sp>
      <p:sp>
        <p:nvSpPr>
          <p:cNvPr id="8" name="Content Placeholder 4"/>
          <p:cNvSpPr txBox="1">
            <a:spLocks/>
          </p:cNvSpPr>
          <p:nvPr/>
        </p:nvSpPr>
        <p:spPr>
          <a:xfrm>
            <a:off x="329949" y="1710429"/>
            <a:ext cx="5329238" cy="4479925"/>
          </a:xfrm>
          <a:prstGeom prst="rect">
            <a:avLst/>
          </a:prstGeom>
          <a:ln w="12700" cap="flat" cmpd="sng" algn="ctr">
            <a:noFill/>
            <a:prstDash val="solid"/>
            <a:miter lim="800000"/>
          </a:ln>
        </p:spPr>
        <p:style>
          <a:lnRef idx="2">
            <a:schemeClr val="accent5"/>
          </a:lnRef>
          <a:fillRef idx="1">
            <a:schemeClr val="lt1"/>
          </a:fillRef>
          <a:effectRef idx="0">
            <a:schemeClr val="accent5"/>
          </a:effectRef>
          <a:fontRef idx="minor">
            <a:schemeClr val="dk1"/>
          </a:fontRef>
        </p:style>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nSpc>
                <a:spcPct val="120000"/>
              </a:lnSpc>
              <a:spcBef>
                <a:spcPct val="0"/>
              </a:spcBef>
              <a:buFont typeface="Arial" panose="020B0604020202020204" pitchFamily="34" charset="0"/>
              <a:buNone/>
            </a:pPr>
            <a:r>
              <a:rPr lang="en-US" sz="3100" b="1" dirty="0" smtClean="0">
                <a:solidFill>
                  <a:srgbClr val="40426E"/>
                </a:solidFill>
                <a:latin typeface="Arial" panose="020B0604020202020204" pitchFamily="34" charset="0"/>
                <a:ea typeface="+mj-ea"/>
                <a:cs typeface="Arial" panose="020B0604020202020204" pitchFamily="34" charset="0"/>
              </a:rPr>
              <a:t>Open Lesson Plan</a:t>
            </a:r>
          </a:p>
          <a:p>
            <a:pPr marL="0" indent="0">
              <a:lnSpc>
                <a:spcPct val="120000"/>
              </a:lnSpc>
              <a:spcBef>
                <a:spcPct val="0"/>
              </a:spcBef>
              <a:buFont typeface="Arial" panose="020B0604020202020204" pitchFamily="34" charset="0"/>
              <a:buNone/>
            </a:pPr>
            <a:endParaRPr lang="en-US" sz="1100" b="1" dirty="0" smtClean="0">
              <a:solidFill>
                <a:srgbClr val="40426E"/>
              </a:solidFill>
              <a:latin typeface="Arial" panose="020B0604020202020204" pitchFamily="34" charset="0"/>
              <a:ea typeface="+mj-ea"/>
              <a:cs typeface="Arial" panose="020B0604020202020204" pitchFamily="34" charset="0"/>
            </a:endParaRPr>
          </a:p>
          <a:p>
            <a:pPr marL="457200" indent="-457200">
              <a:buFont typeface="+mj-lt"/>
              <a:buAutoNum type="arabicPeriod"/>
            </a:pPr>
            <a:r>
              <a:rPr lang="en-US" dirty="0" smtClean="0"/>
              <a:t>Set lesson objectives based on content standards</a:t>
            </a:r>
          </a:p>
          <a:p>
            <a:pPr marL="457200" indent="-457200">
              <a:buFont typeface="+mj-lt"/>
              <a:buAutoNum type="arabicPeriod"/>
            </a:pPr>
            <a:endParaRPr lang="en-US" sz="1300" dirty="0" smtClean="0"/>
          </a:p>
          <a:p>
            <a:pPr marL="457200" indent="-457200">
              <a:buFont typeface="+mj-lt"/>
              <a:buAutoNum type="arabicPeriod"/>
            </a:pPr>
            <a:r>
              <a:rPr lang="en-US" dirty="0" smtClean="0"/>
              <a:t>Revise OER video on ratios</a:t>
            </a:r>
          </a:p>
          <a:p>
            <a:pPr marL="457200" indent="-457200">
              <a:buFont typeface="+mj-lt"/>
              <a:buAutoNum type="arabicPeriod"/>
            </a:pPr>
            <a:endParaRPr lang="en-US" sz="1300" dirty="0" smtClean="0"/>
          </a:p>
          <a:p>
            <a:pPr marL="457200" indent="-457200">
              <a:buFont typeface="+mj-lt"/>
              <a:buAutoNum type="arabicPeriod"/>
            </a:pPr>
            <a:r>
              <a:rPr lang="en-US" dirty="0" smtClean="0"/>
              <a:t>Present OER video to learners</a:t>
            </a:r>
          </a:p>
          <a:p>
            <a:pPr marL="457200" indent="-457200">
              <a:buFont typeface="+mj-lt"/>
              <a:buAutoNum type="arabicPeriod"/>
            </a:pPr>
            <a:endParaRPr lang="en-US" sz="1100" dirty="0" smtClean="0"/>
          </a:p>
          <a:p>
            <a:pPr marL="457200" indent="-457200">
              <a:buFont typeface="+mj-lt"/>
              <a:buAutoNum type="arabicPeriod"/>
            </a:pPr>
            <a:r>
              <a:rPr lang="en-US" dirty="0" smtClean="0"/>
              <a:t>Assign students to small groups </a:t>
            </a:r>
          </a:p>
          <a:p>
            <a:pPr marL="0" indent="0">
              <a:buFont typeface="Arial" panose="020B0604020202020204" pitchFamily="34" charset="0"/>
              <a:buNone/>
            </a:pPr>
            <a:r>
              <a:rPr lang="en-US" dirty="0" smtClean="0"/>
              <a:t>      to complete practice  problems</a:t>
            </a:r>
          </a:p>
          <a:p>
            <a:pPr marL="0" indent="0">
              <a:buFont typeface="Arial" panose="020B0604020202020204" pitchFamily="34" charset="0"/>
              <a:buNone/>
            </a:pPr>
            <a:endParaRPr lang="en-US" sz="1100" dirty="0" smtClean="0"/>
          </a:p>
          <a:p>
            <a:pPr marL="0" indent="0">
              <a:buFont typeface="Arial" panose="020B0604020202020204" pitchFamily="34" charset="0"/>
              <a:buNone/>
            </a:pPr>
            <a:r>
              <a:rPr lang="en-US" dirty="0" smtClean="0"/>
              <a:t>5.   Share the OER video online for learners</a:t>
            </a:r>
          </a:p>
          <a:p>
            <a:pPr marL="0" indent="0">
              <a:buFont typeface="Arial" panose="020B0604020202020204" pitchFamily="34" charset="0"/>
              <a:buNone/>
            </a:pPr>
            <a:r>
              <a:rPr lang="en-US" dirty="0" smtClean="0"/>
              <a:t>       to reference as they complete homework</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4730" y="1829635"/>
            <a:ext cx="2844362" cy="1893279"/>
          </a:xfrm>
          <a:prstGeom prst="rect">
            <a:avLst/>
          </a:prstGeom>
        </p:spPr>
      </p:pic>
    </p:spTree>
    <p:extLst>
      <p:ext uri="{BB962C8B-B14F-4D97-AF65-F5344CB8AC3E}">
        <p14:creationId xmlns:p14="http://schemas.microsoft.com/office/powerpoint/2010/main" val="41863231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6.1 </a:t>
            </a:r>
            <a:r>
              <a:rPr lang="en-US" dirty="0"/>
              <a:t>Open Pedagogical Practices in Context </a:t>
            </a:r>
          </a:p>
        </p:txBody>
      </p:sp>
      <p:grpSp>
        <p:nvGrpSpPr>
          <p:cNvPr id="3" name="Group 2"/>
          <p:cNvGrpSpPr/>
          <p:nvPr/>
        </p:nvGrpSpPr>
        <p:grpSpPr>
          <a:xfrm>
            <a:off x="5181600" y="1259923"/>
            <a:ext cx="3749665" cy="3140407"/>
            <a:chOff x="5181600" y="1259923"/>
            <a:chExt cx="3749665" cy="3140407"/>
          </a:xfrm>
        </p:grpSpPr>
        <p:pic>
          <p:nvPicPr>
            <p:cNvPr id="25" name="Picture 4" descr="C:\Users\dbrown\AppData\Local\Microsoft\Windows\Temporary Internet Files\Content.IE5\KF2NXEFX\MP900448452[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flipH="1">
              <a:off x="5181600" y="1259923"/>
              <a:ext cx="3749665" cy="314040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5" name="Rectangle 14"/>
            <p:cNvSpPr/>
            <p:nvPr/>
          </p:nvSpPr>
          <p:spPr>
            <a:xfrm rot="514451">
              <a:off x="6104046" y="2473928"/>
              <a:ext cx="1875746" cy="1323439"/>
            </a:xfrm>
            <a:prstGeom prst="rect">
              <a:avLst/>
            </a:prstGeom>
          </p:spPr>
          <p:txBody>
            <a:bodyPr wrap="square">
              <a:spAutoFit/>
            </a:bodyPr>
            <a:lstStyle/>
            <a:p>
              <a:r>
                <a:rPr lang="en-US" sz="2000" dirty="0" smtClean="0">
                  <a:latin typeface="Segoe Print" panose="02000600000000000000" pitchFamily="2" charset="0"/>
                </a:rPr>
                <a:t>Students</a:t>
              </a:r>
            </a:p>
            <a:p>
              <a:r>
                <a:rPr lang="en-US" sz="2000" dirty="0" smtClean="0">
                  <a:latin typeface="Segoe Print" panose="02000600000000000000" pitchFamily="2" charset="0"/>
                </a:rPr>
                <a:t>organize &amp; transform </a:t>
              </a:r>
              <a:r>
                <a:rPr lang="en-US" sz="2000" dirty="0">
                  <a:latin typeface="Segoe Print" panose="02000600000000000000" pitchFamily="2" charset="0"/>
                </a:rPr>
                <a:t>the OER</a:t>
              </a:r>
            </a:p>
          </p:txBody>
        </p:sp>
      </p:grpSp>
      <p:sp>
        <p:nvSpPr>
          <p:cNvPr id="8" name="Content Placeholder 4"/>
          <p:cNvSpPr txBox="1">
            <a:spLocks/>
          </p:cNvSpPr>
          <p:nvPr/>
        </p:nvSpPr>
        <p:spPr>
          <a:xfrm>
            <a:off x="329949" y="1710429"/>
            <a:ext cx="5329238" cy="4479925"/>
          </a:xfrm>
          <a:prstGeom prst="rect">
            <a:avLst/>
          </a:prstGeom>
          <a:ln w="12700" cap="flat" cmpd="sng" algn="ctr">
            <a:noFill/>
            <a:prstDash val="solid"/>
            <a:miter lim="800000"/>
          </a:ln>
        </p:spPr>
        <p:style>
          <a:lnRef idx="2">
            <a:schemeClr val="accent5"/>
          </a:lnRef>
          <a:fillRef idx="1">
            <a:schemeClr val="lt1"/>
          </a:fillRef>
          <a:effectRef idx="0">
            <a:schemeClr val="accent5"/>
          </a:effectRef>
          <a:fontRef idx="minor">
            <a:schemeClr val="dk1"/>
          </a:fontRef>
        </p:style>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nSpc>
                <a:spcPct val="120000"/>
              </a:lnSpc>
              <a:spcBef>
                <a:spcPct val="0"/>
              </a:spcBef>
              <a:buFont typeface="Arial" panose="020B0604020202020204" pitchFamily="34" charset="0"/>
              <a:buNone/>
            </a:pPr>
            <a:r>
              <a:rPr lang="en-US" sz="3100" b="1" dirty="0" smtClean="0">
                <a:solidFill>
                  <a:srgbClr val="40426E"/>
                </a:solidFill>
                <a:latin typeface="Arial" panose="020B0604020202020204" pitchFamily="34" charset="0"/>
                <a:ea typeface="+mj-ea"/>
                <a:cs typeface="Arial" panose="020B0604020202020204" pitchFamily="34" charset="0"/>
              </a:rPr>
              <a:t>Open Lesson Plan</a:t>
            </a:r>
          </a:p>
          <a:p>
            <a:pPr marL="0" indent="0">
              <a:lnSpc>
                <a:spcPct val="120000"/>
              </a:lnSpc>
              <a:spcBef>
                <a:spcPct val="0"/>
              </a:spcBef>
              <a:buFont typeface="Arial" panose="020B0604020202020204" pitchFamily="34" charset="0"/>
              <a:buNone/>
            </a:pPr>
            <a:endParaRPr lang="en-US" sz="1100" b="1" dirty="0" smtClean="0">
              <a:solidFill>
                <a:srgbClr val="40426E"/>
              </a:solidFill>
              <a:latin typeface="Arial" panose="020B0604020202020204" pitchFamily="34" charset="0"/>
              <a:ea typeface="+mj-ea"/>
              <a:cs typeface="Arial" panose="020B0604020202020204" pitchFamily="34" charset="0"/>
            </a:endParaRPr>
          </a:p>
          <a:p>
            <a:pPr marL="457200" indent="-457200">
              <a:buFont typeface="+mj-lt"/>
              <a:buAutoNum type="arabicPeriod"/>
            </a:pPr>
            <a:r>
              <a:rPr lang="en-US" dirty="0" smtClean="0"/>
              <a:t>Set lesson objectives based on content standards</a:t>
            </a:r>
          </a:p>
          <a:p>
            <a:pPr marL="457200" indent="-457200">
              <a:buFont typeface="+mj-lt"/>
              <a:buAutoNum type="arabicPeriod"/>
            </a:pPr>
            <a:endParaRPr lang="en-US" sz="1300" dirty="0" smtClean="0"/>
          </a:p>
          <a:p>
            <a:pPr marL="457200" indent="-457200">
              <a:buFont typeface="+mj-lt"/>
              <a:buAutoNum type="arabicPeriod"/>
            </a:pPr>
            <a:r>
              <a:rPr lang="en-US" dirty="0" smtClean="0"/>
              <a:t>Revise OER video on ratios</a:t>
            </a:r>
          </a:p>
          <a:p>
            <a:pPr marL="457200" indent="-457200">
              <a:buFont typeface="+mj-lt"/>
              <a:buAutoNum type="arabicPeriod"/>
            </a:pPr>
            <a:endParaRPr lang="en-US" sz="1300" dirty="0" smtClean="0"/>
          </a:p>
          <a:p>
            <a:pPr marL="457200" indent="-457200">
              <a:buFont typeface="+mj-lt"/>
              <a:buAutoNum type="arabicPeriod"/>
            </a:pPr>
            <a:r>
              <a:rPr lang="en-US" dirty="0" smtClean="0"/>
              <a:t>Present OER video to learners</a:t>
            </a:r>
          </a:p>
          <a:p>
            <a:pPr marL="457200" indent="-457200">
              <a:buFont typeface="+mj-lt"/>
              <a:buAutoNum type="arabicPeriod"/>
            </a:pPr>
            <a:endParaRPr lang="en-US" sz="1100" dirty="0" smtClean="0"/>
          </a:p>
          <a:p>
            <a:pPr marL="457200" indent="-457200">
              <a:buFont typeface="+mj-lt"/>
              <a:buAutoNum type="arabicPeriod"/>
            </a:pPr>
            <a:r>
              <a:rPr lang="en-US" dirty="0" smtClean="0"/>
              <a:t>Assign students to small groups </a:t>
            </a:r>
          </a:p>
          <a:p>
            <a:pPr marL="0" indent="0">
              <a:buFont typeface="Arial" panose="020B0604020202020204" pitchFamily="34" charset="0"/>
              <a:buNone/>
            </a:pPr>
            <a:r>
              <a:rPr lang="en-US" dirty="0" smtClean="0"/>
              <a:t>      to complete practice  problems</a:t>
            </a:r>
          </a:p>
          <a:p>
            <a:pPr marL="0" indent="0">
              <a:buFont typeface="Arial" panose="020B0604020202020204" pitchFamily="34" charset="0"/>
              <a:buNone/>
            </a:pPr>
            <a:endParaRPr lang="en-US" sz="1100" dirty="0" smtClean="0"/>
          </a:p>
          <a:p>
            <a:pPr marL="0" indent="0">
              <a:buFont typeface="Arial" panose="020B0604020202020204" pitchFamily="34" charset="0"/>
              <a:buNone/>
            </a:pPr>
            <a:r>
              <a:rPr lang="en-US" dirty="0" smtClean="0"/>
              <a:t>5.   Share the OER video online for learners</a:t>
            </a:r>
          </a:p>
          <a:p>
            <a:pPr marL="0" indent="0">
              <a:buFont typeface="Arial" panose="020B0604020202020204" pitchFamily="34" charset="0"/>
              <a:buNone/>
            </a:pPr>
            <a:r>
              <a:rPr lang="en-US" dirty="0" smtClean="0"/>
              <a:t>       to reference as they complete homework</a:t>
            </a:r>
            <a:endParaRPr lang="en-US" dirty="0"/>
          </a:p>
        </p:txBody>
      </p:sp>
    </p:spTree>
    <p:extLst>
      <p:ext uri="{BB962C8B-B14F-4D97-AF65-F5344CB8AC3E}">
        <p14:creationId xmlns:p14="http://schemas.microsoft.com/office/powerpoint/2010/main" val="35918546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6.1 </a:t>
            </a:r>
            <a:r>
              <a:rPr lang="en-US" dirty="0"/>
              <a:t>Open Pedagogical Practices in Context </a:t>
            </a:r>
          </a:p>
        </p:txBody>
      </p:sp>
      <p:grpSp>
        <p:nvGrpSpPr>
          <p:cNvPr id="8" name="Group 7"/>
          <p:cNvGrpSpPr/>
          <p:nvPr/>
        </p:nvGrpSpPr>
        <p:grpSpPr>
          <a:xfrm>
            <a:off x="5181600" y="1259923"/>
            <a:ext cx="3749665" cy="3140407"/>
            <a:chOff x="4022735" y="3107993"/>
            <a:chExt cx="3749665" cy="3140407"/>
          </a:xfrm>
        </p:grpSpPr>
        <p:pic>
          <p:nvPicPr>
            <p:cNvPr id="25" name="Picture 4" descr="C:\Users\dbrown\AppData\Local\Microsoft\Windows\Temporary Internet Files\Content.IE5\KF2NXEFX\MP900448452[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flipH="1">
              <a:off x="4022735" y="3107993"/>
              <a:ext cx="3749665" cy="314040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5" name="Rectangle 14"/>
            <p:cNvSpPr/>
            <p:nvPr/>
          </p:nvSpPr>
          <p:spPr>
            <a:xfrm rot="514451">
              <a:off x="4945181" y="4321998"/>
              <a:ext cx="1875746" cy="1323439"/>
            </a:xfrm>
            <a:prstGeom prst="rect">
              <a:avLst/>
            </a:prstGeom>
          </p:spPr>
          <p:txBody>
            <a:bodyPr wrap="square">
              <a:spAutoFit/>
            </a:bodyPr>
            <a:lstStyle/>
            <a:p>
              <a:r>
                <a:rPr lang="en-US" sz="2000" dirty="0" smtClean="0">
                  <a:latin typeface="Segoe Print" panose="02000600000000000000" pitchFamily="2" charset="0"/>
                </a:rPr>
                <a:t>Students</a:t>
              </a:r>
            </a:p>
            <a:p>
              <a:r>
                <a:rPr lang="en-US" sz="2000" dirty="0" smtClean="0">
                  <a:latin typeface="Segoe Print" panose="02000600000000000000" pitchFamily="2" charset="0"/>
                </a:rPr>
                <a:t>organize &amp; transform </a:t>
              </a:r>
              <a:r>
                <a:rPr lang="en-US" sz="2000" dirty="0">
                  <a:latin typeface="Segoe Print" panose="02000600000000000000" pitchFamily="2" charset="0"/>
                </a:rPr>
                <a:t>the OER</a:t>
              </a:r>
            </a:p>
          </p:txBody>
        </p:sp>
      </p:grpSp>
      <p:grpSp>
        <p:nvGrpSpPr>
          <p:cNvPr id="20" name="Group 19"/>
          <p:cNvGrpSpPr/>
          <p:nvPr/>
        </p:nvGrpSpPr>
        <p:grpSpPr>
          <a:xfrm>
            <a:off x="5384545" y="1431593"/>
            <a:ext cx="3749665" cy="3140407"/>
            <a:chOff x="3970043" y="328153"/>
            <a:chExt cx="3749665" cy="3140407"/>
          </a:xfrm>
        </p:grpSpPr>
        <p:pic>
          <p:nvPicPr>
            <p:cNvPr id="23" name="Picture 4" descr="C:\Users\dbrown\AppData\Local\Microsoft\Windows\Temporary Internet Files\Content.IE5\KF2NXEFX\MP900448452[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970043" y="328153"/>
              <a:ext cx="3749665" cy="314040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4" name="Rectangle 23"/>
            <p:cNvSpPr/>
            <p:nvPr/>
          </p:nvSpPr>
          <p:spPr>
            <a:xfrm rot="20921490">
              <a:off x="4349463" y="1444645"/>
              <a:ext cx="2573315" cy="1323439"/>
            </a:xfrm>
            <a:prstGeom prst="rect">
              <a:avLst/>
            </a:prstGeom>
          </p:spPr>
          <p:txBody>
            <a:bodyPr wrap="square">
              <a:spAutoFit/>
            </a:bodyPr>
            <a:lstStyle/>
            <a:p>
              <a:pPr lvl="1"/>
              <a:r>
                <a:rPr lang="en-US" sz="2000" dirty="0" smtClean="0">
                  <a:latin typeface="Segoe Print" panose="02000600000000000000" pitchFamily="2" charset="0"/>
                </a:rPr>
                <a:t>Students remix </a:t>
              </a:r>
              <a:r>
                <a:rPr lang="en-US" sz="2000" dirty="0">
                  <a:latin typeface="Segoe Print" panose="02000600000000000000" pitchFamily="2" charset="0"/>
                </a:rPr>
                <a:t>the </a:t>
              </a:r>
              <a:r>
                <a:rPr lang="en-US" sz="2000" dirty="0" smtClean="0">
                  <a:latin typeface="Segoe Print" panose="02000600000000000000" pitchFamily="2" charset="0"/>
                </a:rPr>
                <a:t>OER </a:t>
              </a:r>
              <a:r>
                <a:rPr lang="en-US" sz="2000" dirty="0">
                  <a:latin typeface="Segoe Print" panose="02000600000000000000" pitchFamily="2" charset="0"/>
                </a:rPr>
                <a:t>video with </a:t>
              </a:r>
              <a:r>
                <a:rPr lang="en-US" sz="2000" dirty="0" smtClean="0">
                  <a:latin typeface="Segoe Print" panose="02000600000000000000" pitchFamily="2" charset="0"/>
                </a:rPr>
                <a:t>other OER</a:t>
              </a:r>
              <a:endParaRPr lang="en-US" sz="2000" dirty="0">
                <a:latin typeface="Segoe Print" panose="02000600000000000000" pitchFamily="2" charset="0"/>
              </a:endParaRPr>
            </a:p>
          </p:txBody>
        </p:sp>
      </p:grpSp>
      <p:sp>
        <p:nvSpPr>
          <p:cNvPr id="18" name="Content Placeholder 4"/>
          <p:cNvSpPr txBox="1">
            <a:spLocks/>
          </p:cNvSpPr>
          <p:nvPr/>
        </p:nvSpPr>
        <p:spPr>
          <a:xfrm>
            <a:off x="329949" y="1710429"/>
            <a:ext cx="5329238" cy="4479925"/>
          </a:xfrm>
          <a:prstGeom prst="rect">
            <a:avLst/>
          </a:prstGeom>
          <a:ln w="12700" cap="flat" cmpd="sng" algn="ctr">
            <a:noFill/>
            <a:prstDash val="solid"/>
            <a:miter lim="800000"/>
          </a:ln>
        </p:spPr>
        <p:style>
          <a:lnRef idx="2">
            <a:schemeClr val="accent5"/>
          </a:lnRef>
          <a:fillRef idx="1">
            <a:schemeClr val="lt1"/>
          </a:fillRef>
          <a:effectRef idx="0">
            <a:schemeClr val="accent5"/>
          </a:effectRef>
          <a:fontRef idx="minor">
            <a:schemeClr val="dk1"/>
          </a:fontRef>
        </p:style>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nSpc>
                <a:spcPct val="120000"/>
              </a:lnSpc>
              <a:spcBef>
                <a:spcPct val="0"/>
              </a:spcBef>
              <a:buFont typeface="Arial" panose="020B0604020202020204" pitchFamily="34" charset="0"/>
              <a:buNone/>
            </a:pPr>
            <a:r>
              <a:rPr lang="en-US" sz="3100" b="1" dirty="0" smtClean="0">
                <a:solidFill>
                  <a:srgbClr val="40426E"/>
                </a:solidFill>
                <a:latin typeface="Arial" panose="020B0604020202020204" pitchFamily="34" charset="0"/>
                <a:ea typeface="+mj-ea"/>
                <a:cs typeface="Arial" panose="020B0604020202020204" pitchFamily="34" charset="0"/>
              </a:rPr>
              <a:t>Open Lesson Plan</a:t>
            </a:r>
          </a:p>
          <a:p>
            <a:pPr marL="0" indent="0">
              <a:lnSpc>
                <a:spcPct val="120000"/>
              </a:lnSpc>
              <a:spcBef>
                <a:spcPct val="0"/>
              </a:spcBef>
              <a:buFont typeface="Arial" panose="020B0604020202020204" pitchFamily="34" charset="0"/>
              <a:buNone/>
            </a:pPr>
            <a:endParaRPr lang="en-US" sz="1100" b="1" dirty="0" smtClean="0">
              <a:solidFill>
                <a:srgbClr val="40426E"/>
              </a:solidFill>
              <a:latin typeface="Arial" panose="020B0604020202020204" pitchFamily="34" charset="0"/>
              <a:ea typeface="+mj-ea"/>
              <a:cs typeface="Arial" panose="020B0604020202020204" pitchFamily="34" charset="0"/>
            </a:endParaRPr>
          </a:p>
          <a:p>
            <a:pPr marL="457200" indent="-457200">
              <a:buFont typeface="+mj-lt"/>
              <a:buAutoNum type="arabicPeriod"/>
            </a:pPr>
            <a:r>
              <a:rPr lang="en-US" dirty="0" smtClean="0"/>
              <a:t>Set lesson objectives based on content standards</a:t>
            </a:r>
          </a:p>
          <a:p>
            <a:pPr marL="457200" indent="-457200">
              <a:buFont typeface="+mj-lt"/>
              <a:buAutoNum type="arabicPeriod"/>
            </a:pPr>
            <a:endParaRPr lang="en-US" sz="1300" dirty="0" smtClean="0"/>
          </a:p>
          <a:p>
            <a:pPr marL="457200" indent="-457200">
              <a:buFont typeface="+mj-lt"/>
              <a:buAutoNum type="arabicPeriod"/>
            </a:pPr>
            <a:r>
              <a:rPr lang="en-US" dirty="0" smtClean="0"/>
              <a:t>Revise OER video on ratios</a:t>
            </a:r>
          </a:p>
          <a:p>
            <a:pPr marL="457200" indent="-457200">
              <a:buFont typeface="+mj-lt"/>
              <a:buAutoNum type="arabicPeriod"/>
            </a:pPr>
            <a:endParaRPr lang="en-US" sz="1300" dirty="0" smtClean="0"/>
          </a:p>
          <a:p>
            <a:pPr marL="457200" indent="-457200">
              <a:buFont typeface="+mj-lt"/>
              <a:buAutoNum type="arabicPeriod"/>
            </a:pPr>
            <a:r>
              <a:rPr lang="en-US" dirty="0" smtClean="0"/>
              <a:t>Present OER video to learners</a:t>
            </a:r>
          </a:p>
          <a:p>
            <a:pPr marL="457200" indent="-457200">
              <a:buFont typeface="+mj-lt"/>
              <a:buAutoNum type="arabicPeriod"/>
            </a:pPr>
            <a:endParaRPr lang="en-US" sz="1100" dirty="0" smtClean="0"/>
          </a:p>
          <a:p>
            <a:pPr marL="457200" indent="-457200">
              <a:buFont typeface="+mj-lt"/>
              <a:buAutoNum type="arabicPeriod"/>
            </a:pPr>
            <a:r>
              <a:rPr lang="en-US" dirty="0" smtClean="0"/>
              <a:t>Assign students to small groups </a:t>
            </a:r>
          </a:p>
          <a:p>
            <a:pPr marL="0" indent="0">
              <a:buFont typeface="Arial" panose="020B0604020202020204" pitchFamily="34" charset="0"/>
              <a:buNone/>
            </a:pPr>
            <a:r>
              <a:rPr lang="en-US" dirty="0" smtClean="0"/>
              <a:t>      to complete practice  problems</a:t>
            </a:r>
          </a:p>
          <a:p>
            <a:pPr marL="0" indent="0">
              <a:buFont typeface="Arial" panose="020B0604020202020204" pitchFamily="34" charset="0"/>
              <a:buNone/>
            </a:pPr>
            <a:endParaRPr lang="en-US" sz="1100" dirty="0" smtClean="0"/>
          </a:p>
          <a:p>
            <a:pPr marL="0" indent="0">
              <a:buFont typeface="Arial" panose="020B0604020202020204" pitchFamily="34" charset="0"/>
              <a:buNone/>
            </a:pPr>
            <a:r>
              <a:rPr lang="en-US" dirty="0" smtClean="0"/>
              <a:t>5.   Share the OER video online for learners</a:t>
            </a:r>
          </a:p>
          <a:p>
            <a:pPr marL="0" indent="0">
              <a:buFont typeface="Arial" panose="020B0604020202020204" pitchFamily="34" charset="0"/>
              <a:buNone/>
            </a:pPr>
            <a:r>
              <a:rPr lang="en-US" dirty="0" smtClean="0"/>
              <a:t>       to reference as they complete homework</a:t>
            </a:r>
            <a:endParaRPr lang="en-US" dirty="0"/>
          </a:p>
        </p:txBody>
      </p:sp>
    </p:spTree>
    <p:extLst>
      <p:ext uri="{BB962C8B-B14F-4D97-AF65-F5344CB8AC3E}">
        <p14:creationId xmlns:p14="http://schemas.microsoft.com/office/powerpoint/2010/main" val="5564062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6.1 </a:t>
            </a:r>
            <a:r>
              <a:rPr lang="en-US" dirty="0"/>
              <a:t>Open Pedagogical Practices in Context </a:t>
            </a:r>
          </a:p>
        </p:txBody>
      </p:sp>
      <p:grpSp>
        <p:nvGrpSpPr>
          <p:cNvPr id="8" name="Group 7"/>
          <p:cNvGrpSpPr/>
          <p:nvPr/>
        </p:nvGrpSpPr>
        <p:grpSpPr>
          <a:xfrm>
            <a:off x="5181600" y="1259923"/>
            <a:ext cx="3749665" cy="3140407"/>
            <a:chOff x="4022735" y="3107993"/>
            <a:chExt cx="3749665" cy="3140407"/>
          </a:xfrm>
        </p:grpSpPr>
        <p:pic>
          <p:nvPicPr>
            <p:cNvPr id="25" name="Picture 4" descr="C:\Users\dbrown\AppData\Local\Microsoft\Windows\Temporary Internet Files\Content.IE5\KF2NXEFX\MP900448452[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flipH="1">
              <a:off x="4022735" y="3107993"/>
              <a:ext cx="3749665" cy="314040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5" name="Rectangle 14"/>
            <p:cNvSpPr/>
            <p:nvPr/>
          </p:nvSpPr>
          <p:spPr>
            <a:xfrm rot="514451">
              <a:off x="4945181" y="4321998"/>
              <a:ext cx="1875746" cy="1323439"/>
            </a:xfrm>
            <a:prstGeom prst="rect">
              <a:avLst/>
            </a:prstGeom>
          </p:spPr>
          <p:txBody>
            <a:bodyPr wrap="square">
              <a:spAutoFit/>
            </a:bodyPr>
            <a:lstStyle/>
            <a:p>
              <a:r>
                <a:rPr lang="en-US" sz="2000" dirty="0" smtClean="0">
                  <a:latin typeface="Segoe Print" panose="02000600000000000000" pitchFamily="2" charset="0"/>
                </a:rPr>
                <a:t>Students</a:t>
              </a:r>
            </a:p>
            <a:p>
              <a:r>
                <a:rPr lang="en-US" sz="2000" dirty="0" smtClean="0">
                  <a:latin typeface="Segoe Print" panose="02000600000000000000" pitchFamily="2" charset="0"/>
                </a:rPr>
                <a:t>organize &amp; transform </a:t>
              </a:r>
              <a:r>
                <a:rPr lang="en-US" sz="2000" dirty="0">
                  <a:latin typeface="Segoe Print" panose="02000600000000000000" pitchFamily="2" charset="0"/>
                </a:rPr>
                <a:t>the OER</a:t>
              </a:r>
            </a:p>
          </p:txBody>
        </p:sp>
      </p:grpSp>
      <p:grpSp>
        <p:nvGrpSpPr>
          <p:cNvPr id="20" name="Group 19"/>
          <p:cNvGrpSpPr/>
          <p:nvPr/>
        </p:nvGrpSpPr>
        <p:grpSpPr>
          <a:xfrm>
            <a:off x="5384545" y="1431593"/>
            <a:ext cx="3749665" cy="3140407"/>
            <a:chOff x="3970043" y="328153"/>
            <a:chExt cx="3749665" cy="3140407"/>
          </a:xfrm>
        </p:grpSpPr>
        <p:pic>
          <p:nvPicPr>
            <p:cNvPr id="23" name="Picture 4" descr="C:\Users\dbrown\AppData\Local\Microsoft\Windows\Temporary Internet Files\Content.IE5\KF2NXEFX\MP900448452[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970043" y="328153"/>
              <a:ext cx="3749665" cy="314040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4" name="Rectangle 23"/>
            <p:cNvSpPr/>
            <p:nvPr/>
          </p:nvSpPr>
          <p:spPr>
            <a:xfrm rot="20921490">
              <a:off x="4349463" y="1444645"/>
              <a:ext cx="2573315" cy="1323439"/>
            </a:xfrm>
            <a:prstGeom prst="rect">
              <a:avLst/>
            </a:prstGeom>
          </p:spPr>
          <p:txBody>
            <a:bodyPr wrap="square">
              <a:spAutoFit/>
            </a:bodyPr>
            <a:lstStyle/>
            <a:p>
              <a:pPr lvl="1"/>
              <a:r>
                <a:rPr lang="en-US" sz="2000" dirty="0" smtClean="0">
                  <a:latin typeface="Segoe Print" panose="02000600000000000000" pitchFamily="2" charset="0"/>
                </a:rPr>
                <a:t>Students remix </a:t>
              </a:r>
              <a:r>
                <a:rPr lang="en-US" sz="2000" dirty="0">
                  <a:latin typeface="Segoe Print" panose="02000600000000000000" pitchFamily="2" charset="0"/>
                </a:rPr>
                <a:t>the </a:t>
              </a:r>
              <a:r>
                <a:rPr lang="en-US" sz="2000" dirty="0" smtClean="0">
                  <a:latin typeface="Segoe Print" panose="02000600000000000000" pitchFamily="2" charset="0"/>
                </a:rPr>
                <a:t>OER </a:t>
              </a:r>
              <a:r>
                <a:rPr lang="en-US" sz="2000" dirty="0">
                  <a:latin typeface="Segoe Print" panose="02000600000000000000" pitchFamily="2" charset="0"/>
                </a:rPr>
                <a:t>video with </a:t>
              </a:r>
              <a:r>
                <a:rPr lang="en-US" sz="2000" dirty="0" smtClean="0">
                  <a:latin typeface="Segoe Print" panose="02000600000000000000" pitchFamily="2" charset="0"/>
                </a:rPr>
                <a:t>other OER</a:t>
              </a:r>
              <a:endParaRPr lang="en-US" sz="2000" dirty="0">
                <a:latin typeface="Segoe Print" panose="02000600000000000000" pitchFamily="2" charset="0"/>
              </a:endParaRPr>
            </a:p>
          </p:txBody>
        </p:sp>
      </p:grpSp>
      <p:grpSp>
        <p:nvGrpSpPr>
          <p:cNvPr id="6" name="Group 5"/>
          <p:cNvGrpSpPr/>
          <p:nvPr/>
        </p:nvGrpSpPr>
        <p:grpSpPr>
          <a:xfrm>
            <a:off x="5181600" y="1259924"/>
            <a:ext cx="3749665" cy="3140407"/>
            <a:chOff x="5478355" y="1736393"/>
            <a:chExt cx="3749665" cy="3140407"/>
          </a:xfrm>
        </p:grpSpPr>
        <p:pic>
          <p:nvPicPr>
            <p:cNvPr id="26" name="Picture 4" descr="C:\Users\dbrown\AppData\Local\Microsoft\Windows\Temporary Internet Files\Content.IE5\KF2NXEFX\MP900448452[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21170342" flipH="1">
              <a:off x="5478355" y="1736393"/>
              <a:ext cx="3749665" cy="314040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4" name="Rectangle 13"/>
            <p:cNvSpPr/>
            <p:nvPr/>
          </p:nvSpPr>
          <p:spPr>
            <a:xfrm rot="220480">
              <a:off x="5953602" y="2713168"/>
              <a:ext cx="2626057" cy="1631216"/>
            </a:xfrm>
            <a:prstGeom prst="rect">
              <a:avLst/>
            </a:prstGeom>
          </p:spPr>
          <p:txBody>
            <a:bodyPr wrap="square">
              <a:spAutoFit/>
            </a:bodyPr>
            <a:lstStyle/>
            <a:p>
              <a:pPr lvl="1"/>
              <a:r>
                <a:rPr lang="en-US" sz="2000" dirty="0">
                  <a:latin typeface="Segoe Print" panose="02000600000000000000" pitchFamily="2" charset="0"/>
                </a:rPr>
                <a:t>Require students to identify other </a:t>
              </a:r>
              <a:r>
                <a:rPr lang="en-US" sz="2000" dirty="0" smtClean="0">
                  <a:latin typeface="Segoe Print" panose="02000600000000000000" pitchFamily="2" charset="0"/>
                </a:rPr>
                <a:t>OER on the lesson topic</a:t>
              </a:r>
              <a:endParaRPr lang="en-US" sz="2000" dirty="0">
                <a:latin typeface="Segoe Print" panose="02000600000000000000" pitchFamily="2" charset="0"/>
              </a:endParaRPr>
            </a:p>
          </p:txBody>
        </p:sp>
      </p:grpSp>
      <p:sp>
        <p:nvSpPr>
          <p:cNvPr id="18" name="Content Placeholder 4"/>
          <p:cNvSpPr txBox="1">
            <a:spLocks/>
          </p:cNvSpPr>
          <p:nvPr/>
        </p:nvSpPr>
        <p:spPr>
          <a:xfrm>
            <a:off x="329949" y="1710429"/>
            <a:ext cx="5329238" cy="4479925"/>
          </a:xfrm>
          <a:prstGeom prst="rect">
            <a:avLst/>
          </a:prstGeom>
          <a:ln w="12700" cap="flat" cmpd="sng" algn="ctr">
            <a:noFill/>
            <a:prstDash val="solid"/>
            <a:miter lim="800000"/>
          </a:ln>
        </p:spPr>
        <p:style>
          <a:lnRef idx="2">
            <a:schemeClr val="accent5"/>
          </a:lnRef>
          <a:fillRef idx="1">
            <a:schemeClr val="lt1"/>
          </a:fillRef>
          <a:effectRef idx="0">
            <a:schemeClr val="accent5"/>
          </a:effectRef>
          <a:fontRef idx="minor">
            <a:schemeClr val="dk1"/>
          </a:fontRef>
        </p:style>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nSpc>
                <a:spcPct val="120000"/>
              </a:lnSpc>
              <a:spcBef>
                <a:spcPct val="0"/>
              </a:spcBef>
              <a:buFont typeface="Arial" panose="020B0604020202020204" pitchFamily="34" charset="0"/>
              <a:buNone/>
            </a:pPr>
            <a:r>
              <a:rPr lang="en-US" sz="3100" b="1" dirty="0" smtClean="0">
                <a:solidFill>
                  <a:srgbClr val="40426E"/>
                </a:solidFill>
                <a:latin typeface="Arial" panose="020B0604020202020204" pitchFamily="34" charset="0"/>
                <a:ea typeface="+mj-ea"/>
                <a:cs typeface="Arial" panose="020B0604020202020204" pitchFamily="34" charset="0"/>
              </a:rPr>
              <a:t>Open Lesson Plan</a:t>
            </a:r>
          </a:p>
          <a:p>
            <a:pPr marL="0" indent="0">
              <a:lnSpc>
                <a:spcPct val="120000"/>
              </a:lnSpc>
              <a:spcBef>
                <a:spcPct val="0"/>
              </a:spcBef>
              <a:buFont typeface="Arial" panose="020B0604020202020204" pitchFamily="34" charset="0"/>
              <a:buNone/>
            </a:pPr>
            <a:endParaRPr lang="en-US" sz="1100" b="1" dirty="0" smtClean="0">
              <a:solidFill>
                <a:srgbClr val="40426E"/>
              </a:solidFill>
              <a:latin typeface="Arial" panose="020B0604020202020204" pitchFamily="34" charset="0"/>
              <a:ea typeface="+mj-ea"/>
              <a:cs typeface="Arial" panose="020B0604020202020204" pitchFamily="34" charset="0"/>
            </a:endParaRPr>
          </a:p>
          <a:p>
            <a:pPr marL="457200" indent="-457200">
              <a:buFont typeface="+mj-lt"/>
              <a:buAutoNum type="arabicPeriod"/>
            </a:pPr>
            <a:r>
              <a:rPr lang="en-US" dirty="0" smtClean="0"/>
              <a:t>Set lesson objectives based on content standards</a:t>
            </a:r>
          </a:p>
          <a:p>
            <a:pPr marL="457200" indent="-457200">
              <a:buFont typeface="+mj-lt"/>
              <a:buAutoNum type="arabicPeriod"/>
            </a:pPr>
            <a:endParaRPr lang="en-US" sz="1300" dirty="0" smtClean="0"/>
          </a:p>
          <a:p>
            <a:pPr marL="457200" indent="-457200">
              <a:buFont typeface="+mj-lt"/>
              <a:buAutoNum type="arabicPeriod"/>
            </a:pPr>
            <a:r>
              <a:rPr lang="en-US" dirty="0" smtClean="0"/>
              <a:t>Revise OER video on ratios</a:t>
            </a:r>
          </a:p>
          <a:p>
            <a:pPr marL="457200" indent="-457200">
              <a:buFont typeface="+mj-lt"/>
              <a:buAutoNum type="arabicPeriod"/>
            </a:pPr>
            <a:endParaRPr lang="en-US" sz="1300" dirty="0" smtClean="0"/>
          </a:p>
          <a:p>
            <a:pPr marL="457200" indent="-457200">
              <a:buFont typeface="+mj-lt"/>
              <a:buAutoNum type="arabicPeriod"/>
            </a:pPr>
            <a:r>
              <a:rPr lang="en-US" dirty="0" smtClean="0"/>
              <a:t>Present OER video to learners</a:t>
            </a:r>
          </a:p>
          <a:p>
            <a:pPr marL="457200" indent="-457200">
              <a:buFont typeface="+mj-lt"/>
              <a:buAutoNum type="arabicPeriod"/>
            </a:pPr>
            <a:endParaRPr lang="en-US" sz="1100" dirty="0" smtClean="0"/>
          </a:p>
          <a:p>
            <a:pPr marL="457200" indent="-457200">
              <a:buFont typeface="+mj-lt"/>
              <a:buAutoNum type="arabicPeriod"/>
            </a:pPr>
            <a:r>
              <a:rPr lang="en-US" dirty="0" smtClean="0"/>
              <a:t>Assign students to small groups </a:t>
            </a:r>
          </a:p>
          <a:p>
            <a:pPr marL="0" indent="0">
              <a:buFont typeface="Arial" panose="020B0604020202020204" pitchFamily="34" charset="0"/>
              <a:buNone/>
            </a:pPr>
            <a:r>
              <a:rPr lang="en-US" dirty="0" smtClean="0"/>
              <a:t>      to complete practice  problems</a:t>
            </a:r>
          </a:p>
          <a:p>
            <a:pPr marL="0" indent="0">
              <a:buFont typeface="Arial" panose="020B0604020202020204" pitchFamily="34" charset="0"/>
              <a:buNone/>
            </a:pPr>
            <a:endParaRPr lang="en-US" sz="1100" dirty="0" smtClean="0"/>
          </a:p>
          <a:p>
            <a:pPr marL="0" indent="0">
              <a:buFont typeface="Arial" panose="020B0604020202020204" pitchFamily="34" charset="0"/>
              <a:buNone/>
            </a:pPr>
            <a:r>
              <a:rPr lang="en-US" dirty="0" smtClean="0"/>
              <a:t>5.   Share the OER video online for learners</a:t>
            </a:r>
          </a:p>
          <a:p>
            <a:pPr marL="0" indent="0">
              <a:buFont typeface="Arial" panose="020B0604020202020204" pitchFamily="34" charset="0"/>
              <a:buNone/>
            </a:pPr>
            <a:r>
              <a:rPr lang="en-US" dirty="0" smtClean="0"/>
              <a:t>       to reference as they complete homework</a:t>
            </a:r>
            <a:endParaRPr lang="en-US" dirty="0"/>
          </a:p>
        </p:txBody>
      </p:sp>
    </p:spTree>
    <p:extLst>
      <p:ext uri="{BB962C8B-B14F-4D97-AF65-F5344CB8AC3E}">
        <p14:creationId xmlns:p14="http://schemas.microsoft.com/office/powerpoint/2010/main" val="166228393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6.1 </a:t>
            </a:r>
            <a:r>
              <a:rPr lang="en-US" dirty="0"/>
              <a:t>Open Pedagogical Practices in Context </a:t>
            </a:r>
          </a:p>
        </p:txBody>
      </p:sp>
      <p:grpSp>
        <p:nvGrpSpPr>
          <p:cNvPr id="8" name="Group 7"/>
          <p:cNvGrpSpPr/>
          <p:nvPr/>
        </p:nvGrpSpPr>
        <p:grpSpPr>
          <a:xfrm>
            <a:off x="5181600" y="1259923"/>
            <a:ext cx="3749665" cy="3140407"/>
            <a:chOff x="4022735" y="3107993"/>
            <a:chExt cx="3749665" cy="3140407"/>
          </a:xfrm>
        </p:grpSpPr>
        <p:pic>
          <p:nvPicPr>
            <p:cNvPr id="25" name="Picture 4" descr="C:\Users\dbrown\AppData\Local\Microsoft\Windows\Temporary Internet Files\Content.IE5\KF2NXEFX\MP900448452[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flipH="1">
              <a:off x="4022735" y="3107993"/>
              <a:ext cx="3749665" cy="314040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5" name="Rectangle 14"/>
            <p:cNvSpPr/>
            <p:nvPr/>
          </p:nvSpPr>
          <p:spPr>
            <a:xfrm rot="514451">
              <a:off x="4945181" y="4321998"/>
              <a:ext cx="1875746" cy="1323439"/>
            </a:xfrm>
            <a:prstGeom prst="rect">
              <a:avLst/>
            </a:prstGeom>
          </p:spPr>
          <p:txBody>
            <a:bodyPr wrap="square">
              <a:spAutoFit/>
            </a:bodyPr>
            <a:lstStyle/>
            <a:p>
              <a:r>
                <a:rPr lang="en-US" sz="2000" dirty="0" smtClean="0">
                  <a:latin typeface="Segoe Print" panose="02000600000000000000" pitchFamily="2" charset="0"/>
                </a:rPr>
                <a:t>Students</a:t>
              </a:r>
            </a:p>
            <a:p>
              <a:r>
                <a:rPr lang="en-US" sz="2000" dirty="0" smtClean="0">
                  <a:latin typeface="Segoe Print" panose="02000600000000000000" pitchFamily="2" charset="0"/>
                </a:rPr>
                <a:t>organize &amp; transform </a:t>
              </a:r>
              <a:r>
                <a:rPr lang="en-US" sz="2000" dirty="0">
                  <a:latin typeface="Segoe Print" panose="02000600000000000000" pitchFamily="2" charset="0"/>
                </a:rPr>
                <a:t>the OER</a:t>
              </a:r>
            </a:p>
          </p:txBody>
        </p:sp>
      </p:grpSp>
      <p:grpSp>
        <p:nvGrpSpPr>
          <p:cNvPr id="20" name="Group 19"/>
          <p:cNvGrpSpPr/>
          <p:nvPr/>
        </p:nvGrpSpPr>
        <p:grpSpPr>
          <a:xfrm>
            <a:off x="5384545" y="1431593"/>
            <a:ext cx="3749665" cy="3140407"/>
            <a:chOff x="3970043" y="328153"/>
            <a:chExt cx="3749665" cy="3140407"/>
          </a:xfrm>
        </p:grpSpPr>
        <p:pic>
          <p:nvPicPr>
            <p:cNvPr id="23" name="Picture 4" descr="C:\Users\dbrown\AppData\Local\Microsoft\Windows\Temporary Internet Files\Content.IE5\KF2NXEFX\MP900448452[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970043" y="328153"/>
              <a:ext cx="3749665" cy="314040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4" name="Rectangle 23"/>
            <p:cNvSpPr/>
            <p:nvPr/>
          </p:nvSpPr>
          <p:spPr>
            <a:xfrm rot="20921490">
              <a:off x="4349463" y="1444645"/>
              <a:ext cx="2573315" cy="1323439"/>
            </a:xfrm>
            <a:prstGeom prst="rect">
              <a:avLst/>
            </a:prstGeom>
          </p:spPr>
          <p:txBody>
            <a:bodyPr wrap="square">
              <a:spAutoFit/>
            </a:bodyPr>
            <a:lstStyle/>
            <a:p>
              <a:pPr lvl="1"/>
              <a:r>
                <a:rPr lang="en-US" sz="2000" dirty="0" smtClean="0">
                  <a:latin typeface="Segoe Print" panose="02000600000000000000" pitchFamily="2" charset="0"/>
                </a:rPr>
                <a:t>Students remix </a:t>
              </a:r>
              <a:r>
                <a:rPr lang="en-US" sz="2000" dirty="0">
                  <a:latin typeface="Segoe Print" panose="02000600000000000000" pitchFamily="2" charset="0"/>
                </a:rPr>
                <a:t>the </a:t>
              </a:r>
              <a:r>
                <a:rPr lang="en-US" sz="2000" dirty="0" smtClean="0">
                  <a:latin typeface="Segoe Print" panose="02000600000000000000" pitchFamily="2" charset="0"/>
                </a:rPr>
                <a:t>OER </a:t>
              </a:r>
              <a:r>
                <a:rPr lang="en-US" sz="2000" dirty="0">
                  <a:latin typeface="Segoe Print" panose="02000600000000000000" pitchFamily="2" charset="0"/>
                </a:rPr>
                <a:t>video with </a:t>
              </a:r>
              <a:r>
                <a:rPr lang="en-US" sz="2000" dirty="0" smtClean="0">
                  <a:latin typeface="Segoe Print" panose="02000600000000000000" pitchFamily="2" charset="0"/>
                </a:rPr>
                <a:t>other OER</a:t>
              </a:r>
              <a:endParaRPr lang="en-US" sz="2000" dirty="0">
                <a:latin typeface="Segoe Print" panose="02000600000000000000" pitchFamily="2" charset="0"/>
              </a:endParaRPr>
            </a:p>
          </p:txBody>
        </p:sp>
      </p:grpSp>
      <p:grpSp>
        <p:nvGrpSpPr>
          <p:cNvPr id="6" name="Group 5"/>
          <p:cNvGrpSpPr/>
          <p:nvPr/>
        </p:nvGrpSpPr>
        <p:grpSpPr>
          <a:xfrm>
            <a:off x="5181600" y="1259924"/>
            <a:ext cx="3749665" cy="3140407"/>
            <a:chOff x="5478355" y="1736393"/>
            <a:chExt cx="3749665" cy="3140407"/>
          </a:xfrm>
        </p:grpSpPr>
        <p:pic>
          <p:nvPicPr>
            <p:cNvPr id="26" name="Picture 4" descr="C:\Users\dbrown\AppData\Local\Microsoft\Windows\Temporary Internet Files\Content.IE5\KF2NXEFX\MP900448452[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21170342" flipH="1">
              <a:off x="5478355" y="1736393"/>
              <a:ext cx="3749665" cy="314040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4" name="Rectangle 13"/>
            <p:cNvSpPr/>
            <p:nvPr/>
          </p:nvSpPr>
          <p:spPr>
            <a:xfrm rot="220480">
              <a:off x="5953602" y="2713168"/>
              <a:ext cx="2626057" cy="1631216"/>
            </a:xfrm>
            <a:prstGeom prst="rect">
              <a:avLst/>
            </a:prstGeom>
          </p:spPr>
          <p:txBody>
            <a:bodyPr wrap="square">
              <a:spAutoFit/>
            </a:bodyPr>
            <a:lstStyle/>
            <a:p>
              <a:pPr lvl="1"/>
              <a:r>
                <a:rPr lang="en-US" sz="2000" dirty="0">
                  <a:latin typeface="Segoe Print" panose="02000600000000000000" pitchFamily="2" charset="0"/>
                </a:rPr>
                <a:t>Require students to identify other </a:t>
              </a:r>
              <a:r>
                <a:rPr lang="en-US" sz="2000" dirty="0" smtClean="0">
                  <a:latin typeface="Segoe Print" panose="02000600000000000000" pitchFamily="2" charset="0"/>
                </a:rPr>
                <a:t>OER on the lesson topic</a:t>
              </a:r>
              <a:endParaRPr lang="en-US" sz="2000" dirty="0">
                <a:latin typeface="Segoe Print" panose="02000600000000000000" pitchFamily="2" charset="0"/>
              </a:endParaRPr>
            </a:p>
          </p:txBody>
        </p:sp>
      </p:grpSp>
      <p:grpSp>
        <p:nvGrpSpPr>
          <p:cNvPr id="21" name="Group 20"/>
          <p:cNvGrpSpPr/>
          <p:nvPr/>
        </p:nvGrpSpPr>
        <p:grpSpPr>
          <a:xfrm>
            <a:off x="5852190" y="2067693"/>
            <a:ext cx="2223748" cy="1969228"/>
            <a:chOff x="6824720" y="4599493"/>
            <a:chExt cx="2223748" cy="1969228"/>
          </a:xfrm>
        </p:grpSpPr>
        <p:sp>
          <p:nvSpPr>
            <p:cNvPr id="17" name="Rectangle 16"/>
            <p:cNvSpPr/>
            <p:nvPr/>
          </p:nvSpPr>
          <p:spPr>
            <a:xfrm rot="21301345">
              <a:off x="6915679" y="4599493"/>
              <a:ext cx="2021343" cy="1969228"/>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chemeClr val="bg1">
                      <a:lumMod val="95000"/>
                    </a:schemeClr>
                  </a:solidFill>
                </a:rPr>
                <a:t> &amp; </a:t>
              </a:r>
              <a:endParaRPr lang="en-US" dirty="0">
                <a:solidFill>
                  <a:schemeClr val="bg1">
                    <a:lumMod val="95000"/>
                  </a:schemeClr>
                </a:solidFill>
              </a:endParaRPr>
            </a:p>
          </p:txBody>
        </p:sp>
        <p:sp>
          <p:nvSpPr>
            <p:cNvPr id="19" name="Rectangle 18"/>
            <p:cNvSpPr/>
            <p:nvPr/>
          </p:nvSpPr>
          <p:spPr>
            <a:xfrm rot="21298169">
              <a:off x="6995968" y="5071156"/>
              <a:ext cx="2052500" cy="1323439"/>
            </a:xfrm>
            <a:prstGeom prst="rect">
              <a:avLst/>
            </a:prstGeom>
          </p:spPr>
          <p:txBody>
            <a:bodyPr wrap="square">
              <a:spAutoFit/>
            </a:bodyPr>
            <a:lstStyle/>
            <a:p>
              <a:r>
                <a:rPr lang="en-US" sz="2000" dirty="0">
                  <a:solidFill>
                    <a:schemeClr val="tx2">
                      <a:lumMod val="50000"/>
                    </a:schemeClr>
                  </a:solidFill>
                  <a:latin typeface="Segoe Print" panose="02000600000000000000" pitchFamily="2" charset="0"/>
                </a:rPr>
                <a:t>Provide </a:t>
              </a:r>
              <a:r>
                <a:rPr lang="en-US" sz="2000" dirty="0" smtClean="0">
                  <a:solidFill>
                    <a:schemeClr val="tx2">
                      <a:lumMod val="50000"/>
                    </a:schemeClr>
                  </a:solidFill>
                  <a:latin typeface="Segoe Print" panose="02000600000000000000" pitchFamily="2" charset="0"/>
                </a:rPr>
                <a:t>feedback &amp; </a:t>
              </a:r>
              <a:endParaRPr lang="en-US" sz="2000" dirty="0">
                <a:solidFill>
                  <a:schemeClr val="tx2">
                    <a:lumMod val="50000"/>
                  </a:schemeClr>
                </a:solidFill>
                <a:latin typeface="Segoe Print" panose="02000600000000000000" pitchFamily="2" charset="0"/>
              </a:endParaRPr>
            </a:p>
            <a:p>
              <a:r>
                <a:rPr lang="en-US" sz="2000" dirty="0" smtClean="0">
                  <a:solidFill>
                    <a:schemeClr val="tx2">
                      <a:lumMod val="50000"/>
                    </a:schemeClr>
                  </a:solidFill>
                  <a:latin typeface="Segoe Print" panose="02000600000000000000" pitchFamily="2" charset="0"/>
                </a:rPr>
                <a:t>share student OER</a:t>
              </a:r>
              <a:endParaRPr lang="en-US" sz="2000" dirty="0">
                <a:solidFill>
                  <a:schemeClr val="tx2">
                    <a:lumMod val="50000"/>
                  </a:schemeClr>
                </a:solidFill>
                <a:latin typeface="Segoe Print" panose="02000600000000000000" pitchFamily="2" charset="0"/>
              </a:endParaRPr>
            </a:p>
          </p:txBody>
        </p:sp>
        <p:sp>
          <p:nvSpPr>
            <p:cNvPr id="37" name="Rectangle 36"/>
            <p:cNvSpPr/>
            <p:nvPr/>
          </p:nvSpPr>
          <p:spPr>
            <a:xfrm rot="21298169">
              <a:off x="6824720" y="4634839"/>
              <a:ext cx="1944456" cy="400110"/>
            </a:xfrm>
            <a:prstGeom prst="rect">
              <a:avLst/>
            </a:prstGeom>
          </p:spPr>
          <p:txBody>
            <a:bodyPr wrap="square">
              <a:spAutoFit/>
            </a:bodyPr>
            <a:lstStyle/>
            <a:p>
              <a:pPr algn="ctr"/>
              <a:r>
                <a:rPr lang="en-US" sz="2000" dirty="0" smtClean="0">
                  <a:solidFill>
                    <a:srgbClr val="C00000"/>
                  </a:solidFill>
                  <a:latin typeface="Arial Black" panose="020B0A04020102020204" pitchFamily="34" charset="0"/>
                </a:rPr>
                <a:t>REMEMBER</a:t>
              </a:r>
              <a:endParaRPr lang="en-US" sz="2000" dirty="0">
                <a:solidFill>
                  <a:srgbClr val="C00000"/>
                </a:solidFill>
                <a:latin typeface="Arial Black" panose="020B0A04020102020204" pitchFamily="34" charset="0"/>
              </a:endParaRPr>
            </a:p>
          </p:txBody>
        </p:sp>
      </p:grpSp>
      <p:sp>
        <p:nvSpPr>
          <p:cNvPr id="18" name="Content Placeholder 4"/>
          <p:cNvSpPr txBox="1">
            <a:spLocks/>
          </p:cNvSpPr>
          <p:nvPr/>
        </p:nvSpPr>
        <p:spPr>
          <a:xfrm>
            <a:off x="329949" y="1710429"/>
            <a:ext cx="5329238" cy="4479925"/>
          </a:xfrm>
          <a:prstGeom prst="rect">
            <a:avLst/>
          </a:prstGeom>
          <a:ln w="12700" cap="flat" cmpd="sng" algn="ctr">
            <a:noFill/>
            <a:prstDash val="solid"/>
            <a:miter lim="800000"/>
          </a:ln>
        </p:spPr>
        <p:style>
          <a:lnRef idx="2">
            <a:schemeClr val="accent5"/>
          </a:lnRef>
          <a:fillRef idx="1">
            <a:schemeClr val="lt1"/>
          </a:fillRef>
          <a:effectRef idx="0">
            <a:schemeClr val="accent5"/>
          </a:effectRef>
          <a:fontRef idx="minor">
            <a:schemeClr val="dk1"/>
          </a:fontRef>
        </p:style>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nSpc>
                <a:spcPct val="120000"/>
              </a:lnSpc>
              <a:spcBef>
                <a:spcPct val="0"/>
              </a:spcBef>
              <a:buFont typeface="Arial" panose="020B0604020202020204" pitchFamily="34" charset="0"/>
              <a:buNone/>
            </a:pPr>
            <a:r>
              <a:rPr lang="en-US" sz="3100" b="1" dirty="0" smtClean="0">
                <a:solidFill>
                  <a:srgbClr val="40426E"/>
                </a:solidFill>
                <a:latin typeface="Arial" panose="020B0604020202020204" pitchFamily="34" charset="0"/>
                <a:ea typeface="+mj-ea"/>
                <a:cs typeface="Arial" panose="020B0604020202020204" pitchFamily="34" charset="0"/>
              </a:rPr>
              <a:t>Open Lesson Plan</a:t>
            </a:r>
          </a:p>
          <a:p>
            <a:pPr marL="0" indent="0">
              <a:lnSpc>
                <a:spcPct val="120000"/>
              </a:lnSpc>
              <a:spcBef>
                <a:spcPct val="0"/>
              </a:spcBef>
              <a:buFont typeface="Arial" panose="020B0604020202020204" pitchFamily="34" charset="0"/>
              <a:buNone/>
            </a:pPr>
            <a:endParaRPr lang="en-US" sz="1100" b="1" dirty="0" smtClean="0">
              <a:solidFill>
                <a:srgbClr val="40426E"/>
              </a:solidFill>
              <a:latin typeface="Arial" panose="020B0604020202020204" pitchFamily="34" charset="0"/>
              <a:ea typeface="+mj-ea"/>
              <a:cs typeface="Arial" panose="020B0604020202020204" pitchFamily="34" charset="0"/>
            </a:endParaRPr>
          </a:p>
          <a:p>
            <a:pPr marL="457200" indent="-457200">
              <a:buFont typeface="+mj-lt"/>
              <a:buAutoNum type="arabicPeriod"/>
            </a:pPr>
            <a:r>
              <a:rPr lang="en-US" dirty="0" smtClean="0"/>
              <a:t>Set lesson objectives based on content standards</a:t>
            </a:r>
          </a:p>
          <a:p>
            <a:pPr marL="457200" indent="-457200">
              <a:buFont typeface="+mj-lt"/>
              <a:buAutoNum type="arabicPeriod"/>
            </a:pPr>
            <a:endParaRPr lang="en-US" sz="1300" dirty="0" smtClean="0"/>
          </a:p>
          <a:p>
            <a:pPr marL="457200" indent="-457200">
              <a:buFont typeface="+mj-lt"/>
              <a:buAutoNum type="arabicPeriod"/>
            </a:pPr>
            <a:r>
              <a:rPr lang="en-US" dirty="0" smtClean="0"/>
              <a:t>Revise OER video on ratios</a:t>
            </a:r>
          </a:p>
          <a:p>
            <a:pPr marL="457200" indent="-457200">
              <a:buFont typeface="+mj-lt"/>
              <a:buAutoNum type="arabicPeriod"/>
            </a:pPr>
            <a:endParaRPr lang="en-US" sz="1300" dirty="0" smtClean="0"/>
          </a:p>
          <a:p>
            <a:pPr marL="457200" indent="-457200">
              <a:buFont typeface="+mj-lt"/>
              <a:buAutoNum type="arabicPeriod"/>
            </a:pPr>
            <a:r>
              <a:rPr lang="en-US" dirty="0" smtClean="0"/>
              <a:t>Present OER video to learners</a:t>
            </a:r>
          </a:p>
          <a:p>
            <a:pPr marL="457200" indent="-457200">
              <a:buFont typeface="+mj-lt"/>
              <a:buAutoNum type="arabicPeriod"/>
            </a:pPr>
            <a:endParaRPr lang="en-US" sz="1100" dirty="0" smtClean="0"/>
          </a:p>
          <a:p>
            <a:pPr marL="457200" indent="-457200">
              <a:buFont typeface="+mj-lt"/>
              <a:buAutoNum type="arabicPeriod"/>
            </a:pPr>
            <a:r>
              <a:rPr lang="en-US" dirty="0" smtClean="0"/>
              <a:t>Assign students to small groups </a:t>
            </a:r>
          </a:p>
          <a:p>
            <a:pPr marL="0" indent="0">
              <a:buFont typeface="Arial" panose="020B0604020202020204" pitchFamily="34" charset="0"/>
              <a:buNone/>
            </a:pPr>
            <a:r>
              <a:rPr lang="en-US" dirty="0" smtClean="0"/>
              <a:t>      to complete practice  problems</a:t>
            </a:r>
          </a:p>
          <a:p>
            <a:pPr marL="0" indent="0">
              <a:buFont typeface="Arial" panose="020B0604020202020204" pitchFamily="34" charset="0"/>
              <a:buNone/>
            </a:pPr>
            <a:endParaRPr lang="en-US" sz="1100" dirty="0" smtClean="0"/>
          </a:p>
          <a:p>
            <a:pPr marL="0" indent="0">
              <a:buFont typeface="Arial" panose="020B0604020202020204" pitchFamily="34" charset="0"/>
              <a:buNone/>
            </a:pPr>
            <a:r>
              <a:rPr lang="en-US" dirty="0" smtClean="0"/>
              <a:t>5.   Share the OER video online for learners</a:t>
            </a:r>
          </a:p>
          <a:p>
            <a:pPr marL="0" indent="0">
              <a:buFont typeface="Arial" panose="020B0604020202020204" pitchFamily="34" charset="0"/>
              <a:buNone/>
            </a:pPr>
            <a:r>
              <a:rPr lang="en-US" dirty="0" smtClean="0"/>
              <a:t>       to reference as they complete homework</a:t>
            </a:r>
            <a:endParaRPr lang="en-US" dirty="0"/>
          </a:p>
        </p:txBody>
      </p:sp>
    </p:spTree>
    <p:extLst>
      <p:ext uri="{BB962C8B-B14F-4D97-AF65-F5344CB8AC3E}">
        <p14:creationId xmlns:p14="http://schemas.microsoft.com/office/powerpoint/2010/main" val="247653961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041400"/>
            <a:ext cx="9144000" cy="5816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5" name="Picture 4" descr="C:\Users\dbrown\AppData\Local\Microsoft\Windows\Temporary Internet Files\Content.IE5\FYVLI2JB\MP900430675[1].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24841" y1="15770" x2="24841" y2="15770"/>
                        <a14:foregroundMark x1="21868" y1="87199" x2="21868" y2="87199"/>
                        <a14:foregroundMark x1="22293" y1="48609" x2="22293" y2="48609"/>
                        <a14:foregroundMark x1="21444" y1="55844" x2="21444" y2="55844"/>
                        <a14:foregroundMark x1="21656" y1="60668" x2="21656" y2="60668"/>
                        <a14:foregroundMark x1="22930" y1="41002" x2="22930" y2="41002"/>
                        <a14:foregroundMark x1="22505" y1="37662" x2="22505" y2="37662"/>
                        <a14:foregroundMark x1="24416" y1="33395" x2="24416" y2="33395"/>
                        <a14:foregroundMark x1="24416" y1="29870" x2="24416" y2="29870"/>
                        <a14:foregroundMark x1="23992" y1="25788" x2="23992" y2="25788"/>
                        <a14:foregroundMark x1="23567" y1="22449" x2="23567" y2="22449"/>
                        <a14:foregroundMark x1="23779" y1="20965" x2="23779" y2="20965"/>
                        <a14:foregroundMark x1="23779" y1="44712" x2="23779" y2="44712"/>
                        <a14:foregroundMark x1="22718" y1="53432" x2="22718" y2="53432"/>
                        <a14:foregroundMark x1="41189" y1="60111" x2="41189" y2="60111"/>
                        <a14:foregroundMark x1="42251" y1="42115" x2="42251" y2="42115"/>
                        <a14:foregroundMark x1="30786" y1="33395" x2="30786" y2="33395"/>
                        <a14:foregroundMark x1="40127" y1="19666" x2="40127" y2="19666"/>
                        <a14:foregroundMark x1="54989" y1="26160" x2="54989" y2="26160"/>
                        <a14:foregroundMark x1="59873" y1="16883" x2="59873" y2="16883"/>
                        <a14:foregroundMark x1="67304" y1="19666" x2="67304" y2="19666"/>
                        <a14:foregroundMark x1="68577" y1="37477" x2="68577" y2="37477"/>
                        <a14:foregroundMark x1="83864" y1="27829" x2="83864" y2="27829"/>
                        <a14:foregroundMark x1="80042" y1="49165" x2="80042" y2="49165"/>
                        <a14:foregroundMark x1="68790" y1="56957" x2="68790" y2="56957"/>
                        <a14:foregroundMark x1="54140" y1="45269" x2="54140" y2="45269"/>
                        <a14:foregroundMark x1="41826" y1="38033" x2="41826" y2="38033"/>
                        <a14:foregroundMark x1="32696" y1="29870" x2="32696" y2="29870"/>
                        <a14:foregroundMark x1="43524" y1="17996" x2="43524" y2="17996"/>
                        <a14:foregroundMark x1="45011" y1="14100" x2="45011" y2="14100"/>
                        <a14:foregroundMark x1="35456" y1="15584" x2="35456" y2="15584"/>
                        <a14:foregroundMark x1="80467" y1="31540" x2="80467" y2="31540"/>
                        <a14:foregroundMark x1="78132" y1="53432" x2="78132" y2="53432"/>
                        <a14:foregroundMark x1="70064" y1="23562" x2="70064" y2="23562"/>
                        <a14:foregroundMark x1="45011" y1="55288" x2="45011" y2="55288"/>
                      </a14:backgroundRemoval>
                    </a14:imgEffect>
                  </a14:imgLayer>
                </a14:imgProps>
              </a:ext>
              <a:ext uri="{28A0092B-C50C-407E-A947-70E740481C1C}">
                <a14:useLocalDpi xmlns:a14="http://schemas.microsoft.com/office/drawing/2010/main" val="0"/>
              </a:ext>
            </a:extLst>
          </a:blip>
          <a:srcRect/>
          <a:stretch>
            <a:fillRect/>
          </a:stretch>
        </p:blipFill>
        <p:spPr bwMode="auto">
          <a:xfrm rot="19982523" flipH="1">
            <a:off x="7316545" y="4201819"/>
            <a:ext cx="1957795" cy="224248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7.0 </a:t>
            </a:r>
            <a:r>
              <a:rPr lang="en-US" dirty="0" smtClean="0"/>
              <a:t>Summary</a:t>
            </a:r>
            <a:endParaRPr lang="en-US" dirty="0"/>
          </a:p>
        </p:txBody>
      </p:sp>
      <p:sp>
        <p:nvSpPr>
          <p:cNvPr id="8" name="Rectangle 7"/>
          <p:cNvSpPr/>
          <p:nvPr/>
        </p:nvSpPr>
        <p:spPr>
          <a:xfrm>
            <a:off x="888999" y="2336393"/>
            <a:ext cx="7317543" cy="2185214"/>
          </a:xfrm>
          <a:prstGeom prst="rect">
            <a:avLst/>
          </a:prstGeom>
        </p:spPr>
        <p:txBody>
          <a:bodyPr wrap="square">
            <a:spAutoFit/>
          </a:bodyPr>
          <a:lstStyle/>
          <a:p>
            <a:r>
              <a:rPr lang="en-US" sz="2800" b="1" dirty="0" smtClean="0">
                <a:solidFill>
                  <a:srgbClr val="4472C4">
                    <a:lumMod val="50000"/>
                  </a:srgbClr>
                </a:solidFill>
              </a:rPr>
              <a:t>OER can help to make learning more</a:t>
            </a:r>
          </a:p>
          <a:p>
            <a:endParaRPr lang="en-US" sz="800" b="1" dirty="0" smtClean="0">
              <a:solidFill>
                <a:srgbClr val="4472C4">
                  <a:lumMod val="50000"/>
                </a:srgbClr>
              </a:solidFill>
            </a:endParaRPr>
          </a:p>
          <a:p>
            <a:pPr marL="457200" indent="-457200">
              <a:buFont typeface="Arial" panose="020B0604020202020204" pitchFamily="34" charset="0"/>
              <a:buChar char="•"/>
            </a:pPr>
            <a:r>
              <a:rPr lang="en-US" sz="2800" dirty="0" smtClean="0">
                <a:cs typeface="Perpetua"/>
              </a:rPr>
              <a:t>Collaborative</a:t>
            </a:r>
          </a:p>
          <a:p>
            <a:pPr marL="457200" indent="-457200">
              <a:buFont typeface="Arial" panose="020B0604020202020204" pitchFamily="34" charset="0"/>
              <a:buChar char="•"/>
            </a:pPr>
            <a:endParaRPr lang="en-US" sz="800" dirty="0" smtClean="0">
              <a:cs typeface="Perpetua"/>
            </a:endParaRPr>
          </a:p>
          <a:p>
            <a:pPr marL="457200" indent="-457200">
              <a:buFont typeface="Arial" panose="020B0604020202020204" pitchFamily="34" charset="0"/>
              <a:buChar char="•"/>
            </a:pPr>
            <a:r>
              <a:rPr lang="en-US" sz="2800" dirty="0" smtClean="0">
                <a:cs typeface="Perpetua"/>
              </a:rPr>
              <a:t>Student-directed</a:t>
            </a:r>
          </a:p>
          <a:p>
            <a:pPr marL="457200" indent="-457200">
              <a:buFont typeface="Arial" panose="020B0604020202020204" pitchFamily="34" charset="0"/>
              <a:buChar char="•"/>
            </a:pPr>
            <a:endParaRPr lang="en-US" sz="800" dirty="0" smtClean="0">
              <a:cs typeface="Perpetua"/>
            </a:endParaRPr>
          </a:p>
          <a:p>
            <a:pPr marL="457200" indent="-457200">
              <a:buFont typeface="Arial" panose="020B0604020202020204" pitchFamily="34" charset="0"/>
              <a:buChar char="•"/>
            </a:pPr>
            <a:r>
              <a:rPr lang="en-US" sz="2800" dirty="0" smtClean="0">
                <a:cs typeface="Perpetua"/>
              </a:rPr>
              <a:t>Personalized</a:t>
            </a:r>
            <a:endParaRPr lang="en-US" sz="2800" dirty="0">
              <a:cs typeface="Perpetua"/>
            </a:endParaRPr>
          </a:p>
        </p:txBody>
      </p:sp>
    </p:spTree>
    <p:extLst>
      <p:ext uri="{BB962C8B-B14F-4D97-AF65-F5344CB8AC3E}">
        <p14:creationId xmlns:p14="http://schemas.microsoft.com/office/powerpoint/2010/main" val="109301804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041400"/>
            <a:ext cx="9144000" cy="5816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5" name="Picture 4" descr="C:\Users\dbrown\AppData\Local\Microsoft\Windows\Temporary Internet Files\Content.IE5\FYVLI2JB\MP900430675[1].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24841" y1="15770" x2="24841" y2="15770"/>
                        <a14:foregroundMark x1="21868" y1="87199" x2="21868" y2="87199"/>
                        <a14:foregroundMark x1="22293" y1="48609" x2="22293" y2="48609"/>
                        <a14:foregroundMark x1="21444" y1="55844" x2="21444" y2="55844"/>
                        <a14:foregroundMark x1="21656" y1="60668" x2="21656" y2="60668"/>
                        <a14:foregroundMark x1="22930" y1="41002" x2="22930" y2="41002"/>
                        <a14:foregroundMark x1="22505" y1="37662" x2="22505" y2="37662"/>
                        <a14:foregroundMark x1="24416" y1="33395" x2="24416" y2="33395"/>
                        <a14:foregroundMark x1="24416" y1="29870" x2="24416" y2="29870"/>
                        <a14:foregroundMark x1="23992" y1="25788" x2="23992" y2="25788"/>
                        <a14:foregroundMark x1="23567" y1="22449" x2="23567" y2="22449"/>
                        <a14:foregroundMark x1="23779" y1="20965" x2="23779" y2="20965"/>
                        <a14:foregroundMark x1="23779" y1="44712" x2="23779" y2="44712"/>
                        <a14:foregroundMark x1="22718" y1="53432" x2="22718" y2="53432"/>
                        <a14:foregroundMark x1="41189" y1="60111" x2="41189" y2="60111"/>
                        <a14:foregroundMark x1="42251" y1="42115" x2="42251" y2="42115"/>
                        <a14:foregroundMark x1="30786" y1="33395" x2="30786" y2="33395"/>
                        <a14:foregroundMark x1="40127" y1="19666" x2="40127" y2="19666"/>
                        <a14:foregroundMark x1="54989" y1="26160" x2="54989" y2="26160"/>
                        <a14:foregroundMark x1="59873" y1="16883" x2="59873" y2="16883"/>
                        <a14:foregroundMark x1="67304" y1="19666" x2="67304" y2="19666"/>
                        <a14:foregroundMark x1="68577" y1="37477" x2="68577" y2="37477"/>
                        <a14:foregroundMark x1="83864" y1="27829" x2="83864" y2="27829"/>
                        <a14:foregroundMark x1="80042" y1="49165" x2="80042" y2="49165"/>
                        <a14:foregroundMark x1="68790" y1="56957" x2="68790" y2="56957"/>
                        <a14:foregroundMark x1="54140" y1="45269" x2="54140" y2="45269"/>
                        <a14:foregroundMark x1="41826" y1="38033" x2="41826" y2="38033"/>
                        <a14:foregroundMark x1="32696" y1="29870" x2="32696" y2="29870"/>
                        <a14:foregroundMark x1="43524" y1="17996" x2="43524" y2="17996"/>
                        <a14:foregroundMark x1="45011" y1="14100" x2="45011" y2="14100"/>
                        <a14:foregroundMark x1="35456" y1="15584" x2="35456" y2="15584"/>
                        <a14:foregroundMark x1="80467" y1="31540" x2="80467" y2="31540"/>
                        <a14:foregroundMark x1="78132" y1="53432" x2="78132" y2="53432"/>
                        <a14:foregroundMark x1="70064" y1="23562" x2="70064" y2="23562"/>
                        <a14:foregroundMark x1="45011" y1="55288" x2="45011" y2="55288"/>
                      </a14:backgroundRemoval>
                    </a14:imgEffect>
                  </a14:imgLayer>
                </a14:imgProps>
              </a:ext>
              <a:ext uri="{28A0092B-C50C-407E-A947-70E740481C1C}">
                <a14:useLocalDpi xmlns:a14="http://schemas.microsoft.com/office/drawing/2010/main" val="0"/>
              </a:ext>
            </a:extLst>
          </a:blip>
          <a:srcRect/>
          <a:stretch>
            <a:fillRect/>
          </a:stretch>
        </p:blipFill>
        <p:spPr bwMode="auto">
          <a:xfrm rot="19982523" flipH="1">
            <a:off x="7316545" y="4201819"/>
            <a:ext cx="1957795" cy="224248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7.0 </a:t>
            </a:r>
            <a:r>
              <a:rPr lang="en-US" dirty="0" smtClean="0"/>
              <a:t>Summary</a:t>
            </a:r>
            <a:endParaRPr lang="en-US" dirty="0"/>
          </a:p>
        </p:txBody>
      </p:sp>
      <p:sp>
        <p:nvSpPr>
          <p:cNvPr id="8" name="Rectangle 7"/>
          <p:cNvSpPr/>
          <p:nvPr/>
        </p:nvSpPr>
        <p:spPr>
          <a:xfrm>
            <a:off x="888999" y="1905506"/>
            <a:ext cx="6778898" cy="3046988"/>
          </a:xfrm>
          <a:prstGeom prst="rect">
            <a:avLst/>
          </a:prstGeom>
        </p:spPr>
        <p:txBody>
          <a:bodyPr wrap="square">
            <a:spAutoFit/>
          </a:bodyPr>
          <a:lstStyle/>
          <a:p>
            <a:r>
              <a:rPr lang="en-US" sz="2800" b="1" dirty="0" smtClean="0">
                <a:solidFill>
                  <a:srgbClr val="4472C4">
                    <a:lumMod val="50000"/>
                  </a:srgbClr>
                </a:solidFill>
              </a:rPr>
              <a:t>Teaching with OER</a:t>
            </a:r>
          </a:p>
          <a:p>
            <a:endParaRPr lang="en-US" sz="800" b="1" dirty="0" smtClean="0">
              <a:solidFill>
                <a:srgbClr val="4472C4">
                  <a:lumMod val="50000"/>
                </a:srgbClr>
              </a:solidFill>
            </a:endParaRPr>
          </a:p>
          <a:p>
            <a:pPr marL="457200" indent="-457200">
              <a:buFont typeface="Arial" panose="020B0604020202020204" pitchFamily="34" charset="0"/>
              <a:buChar char="•"/>
            </a:pPr>
            <a:r>
              <a:rPr lang="en-US" sz="2800" dirty="0" smtClean="0">
                <a:cs typeface="Perpetua"/>
              </a:rPr>
              <a:t>Removes barrier to access to instructional materials</a:t>
            </a:r>
          </a:p>
          <a:p>
            <a:pPr marL="457200" indent="-457200">
              <a:buFont typeface="Arial" panose="020B0604020202020204" pitchFamily="34" charset="0"/>
              <a:buChar char="•"/>
            </a:pPr>
            <a:endParaRPr lang="en-US" sz="800" dirty="0" smtClean="0">
              <a:cs typeface="Perpetua"/>
            </a:endParaRPr>
          </a:p>
          <a:p>
            <a:pPr marL="457200" indent="-457200">
              <a:buFont typeface="Arial" panose="020B0604020202020204" pitchFamily="34" charset="0"/>
              <a:buChar char="•"/>
            </a:pPr>
            <a:r>
              <a:rPr lang="en-US" sz="2800" dirty="0" smtClean="0">
                <a:cs typeface="Perpetua"/>
              </a:rPr>
              <a:t>Gives students control over content</a:t>
            </a:r>
          </a:p>
          <a:p>
            <a:pPr marL="457200" indent="-457200">
              <a:buFont typeface="Arial" panose="020B0604020202020204" pitchFamily="34" charset="0"/>
              <a:buChar char="•"/>
            </a:pPr>
            <a:endParaRPr lang="en-US" sz="800" dirty="0" smtClean="0">
              <a:cs typeface="Perpetua"/>
            </a:endParaRPr>
          </a:p>
          <a:p>
            <a:pPr marL="457200" indent="-457200">
              <a:buFont typeface="Arial" panose="020B0604020202020204" pitchFamily="34" charset="0"/>
              <a:buChar char="•"/>
            </a:pPr>
            <a:r>
              <a:rPr lang="en-US" sz="2800" dirty="0" smtClean="0">
                <a:cs typeface="Perpetua"/>
              </a:rPr>
              <a:t>Provides opportunities for students to share resources and knowledge</a:t>
            </a:r>
            <a:endParaRPr lang="en-US" sz="2800" dirty="0">
              <a:cs typeface="Perpetua"/>
            </a:endParaRPr>
          </a:p>
        </p:txBody>
      </p:sp>
    </p:spTree>
    <p:extLst>
      <p:ext uri="{BB962C8B-B14F-4D97-AF65-F5344CB8AC3E}">
        <p14:creationId xmlns:p14="http://schemas.microsoft.com/office/powerpoint/2010/main" val="21847810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tudent Practices"/>
          <p:cNvSpPr/>
          <p:nvPr/>
        </p:nvSpPr>
        <p:spPr>
          <a:xfrm>
            <a:off x="2162011" y="3947150"/>
            <a:ext cx="2286000" cy="2286000"/>
          </a:xfrm>
          <a:prstGeom prst="rect">
            <a:avLst/>
          </a:prstGeom>
          <a:solidFill>
            <a:schemeClr val="accent3">
              <a:lumMod val="75000"/>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Facilitate Development of Student Practices</a:t>
            </a:r>
            <a:endParaRPr lang="en-US" sz="2400" b="1" dirty="0"/>
          </a:p>
        </p:txBody>
      </p:sp>
      <p:sp>
        <p:nvSpPr>
          <p:cNvPr id="16" name="5Rs"/>
          <p:cNvSpPr/>
          <p:nvPr/>
        </p:nvSpPr>
        <p:spPr>
          <a:xfrm>
            <a:off x="4695989" y="1402862"/>
            <a:ext cx="2286000" cy="2286000"/>
          </a:xfrm>
          <a:prstGeom prst="rect">
            <a:avLst/>
          </a:prstGeom>
          <a:solidFill>
            <a:schemeClr val="accent3">
              <a:lumMod val="75000"/>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Reuse</a:t>
            </a:r>
          </a:p>
          <a:p>
            <a:pPr algn="ctr"/>
            <a:r>
              <a:rPr lang="en-US" sz="2400" b="1" dirty="0" smtClean="0"/>
              <a:t>Redistribute</a:t>
            </a:r>
          </a:p>
          <a:p>
            <a:pPr algn="ctr"/>
            <a:r>
              <a:rPr lang="en-US" sz="2400" b="1" dirty="0" smtClean="0"/>
              <a:t>Revise</a:t>
            </a:r>
            <a:endParaRPr lang="en-US" sz="2400" b="1" dirty="0"/>
          </a:p>
          <a:p>
            <a:pPr algn="ctr"/>
            <a:r>
              <a:rPr lang="en-US" sz="2400" b="1" dirty="0" smtClean="0"/>
              <a:t>Remix</a:t>
            </a:r>
          </a:p>
          <a:p>
            <a:pPr algn="ctr"/>
            <a:r>
              <a:rPr lang="en-US" sz="2400" b="1" dirty="0" smtClean="0"/>
              <a:t>Retain</a:t>
            </a:r>
            <a:endParaRPr lang="en-US" sz="2400" b="1" dirty="0"/>
          </a:p>
        </p:txBody>
      </p:sp>
      <p:sp>
        <p:nvSpPr>
          <p:cNvPr id="4" name="OER"/>
          <p:cNvSpPr/>
          <p:nvPr/>
        </p:nvSpPr>
        <p:spPr>
          <a:xfrm>
            <a:off x="2165640" y="1402862"/>
            <a:ext cx="2286000" cy="2286000"/>
          </a:xfrm>
          <a:prstGeom prst="rect">
            <a:avLst/>
          </a:prstGeom>
          <a:solidFill>
            <a:schemeClr val="accent1">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Open Educational Resources</a:t>
            </a:r>
            <a:endParaRPr lang="en-US" sz="3200" b="1" dirty="0"/>
          </a:p>
        </p:txBody>
      </p:sp>
      <p:sp>
        <p:nvSpPr>
          <p:cNvPr id="19" name="Transform"/>
          <p:cNvSpPr/>
          <p:nvPr/>
        </p:nvSpPr>
        <p:spPr>
          <a:xfrm>
            <a:off x="4679056" y="3961218"/>
            <a:ext cx="2286000" cy="2286000"/>
          </a:xfrm>
          <a:prstGeom prst="rect">
            <a:avLst/>
          </a:prstGeom>
          <a:solidFill>
            <a:schemeClr val="accent1">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Transform</a:t>
            </a:r>
          </a:p>
          <a:p>
            <a:pPr algn="ctr"/>
            <a:r>
              <a:rPr lang="en-US" sz="3200" b="1" dirty="0" smtClean="0"/>
              <a:t>Teaching &amp; Learning</a:t>
            </a:r>
            <a:endParaRPr lang="en-US" sz="3200" b="1" dirty="0"/>
          </a:p>
        </p:txBody>
      </p:sp>
      <p:sp>
        <p:nvSpPr>
          <p:cNvPr id="2" name="Title 1"/>
          <p:cNvSpPr>
            <a:spLocks noGrp="1"/>
          </p:cNvSpPr>
          <p:nvPr>
            <p:ph type="title"/>
          </p:nvPr>
        </p:nvSpPr>
        <p:spPr/>
        <p:txBody>
          <a:bodyPr/>
          <a:lstStyle/>
          <a:p>
            <a:r>
              <a:rPr lang="en-US" dirty="0" smtClean="0"/>
              <a:t>1.1 OER: More than Content</a:t>
            </a:r>
            <a:endParaRPr lang="en-US" dirty="0"/>
          </a:p>
        </p:txBody>
      </p:sp>
    </p:spTree>
    <p:extLst>
      <p:ext uri="{BB962C8B-B14F-4D97-AF65-F5344CB8AC3E}">
        <p14:creationId xmlns:p14="http://schemas.microsoft.com/office/powerpoint/2010/main" val="251865849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041400"/>
            <a:ext cx="9144000" cy="5816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5" name="Picture 4" descr="C:\Users\dbrown\AppData\Local\Microsoft\Windows\Temporary Internet Files\Content.IE5\FYVLI2JB\MP900430675[1].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24841" y1="15770" x2="24841" y2="15770"/>
                        <a14:foregroundMark x1="21868" y1="87199" x2="21868" y2="87199"/>
                        <a14:foregroundMark x1="22293" y1="48609" x2="22293" y2="48609"/>
                        <a14:foregroundMark x1="21444" y1="55844" x2="21444" y2="55844"/>
                        <a14:foregroundMark x1="21656" y1="60668" x2="21656" y2="60668"/>
                        <a14:foregroundMark x1="22930" y1="41002" x2="22930" y2="41002"/>
                        <a14:foregroundMark x1="22505" y1="37662" x2="22505" y2="37662"/>
                        <a14:foregroundMark x1="24416" y1="33395" x2="24416" y2="33395"/>
                        <a14:foregroundMark x1="24416" y1="29870" x2="24416" y2="29870"/>
                        <a14:foregroundMark x1="23992" y1="25788" x2="23992" y2="25788"/>
                        <a14:foregroundMark x1="23567" y1="22449" x2="23567" y2="22449"/>
                        <a14:foregroundMark x1="23779" y1="20965" x2="23779" y2="20965"/>
                        <a14:foregroundMark x1="23779" y1="44712" x2="23779" y2="44712"/>
                        <a14:foregroundMark x1="22718" y1="53432" x2="22718" y2="53432"/>
                        <a14:foregroundMark x1="41189" y1="60111" x2="41189" y2="60111"/>
                        <a14:foregroundMark x1="42251" y1="42115" x2="42251" y2="42115"/>
                        <a14:foregroundMark x1="30786" y1="33395" x2="30786" y2="33395"/>
                        <a14:foregroundMark x1="40127" y1="19666" x2="40127" y2="19666"/>
                        <a14:foregroundMark x1="54989" y1="26160" x2="54989" y2="26160"/>
                        <a14:foregroundMark x1="59873" y1="16883" x2="59873" y2="16883"/>
                        <a14:foregroundMark x1="67304" y1="19666" x2="67304" y2="19666"/>
                        <a14:foregroundMark x1="68577" y1="37477" x2="68577" y2="37477"/>
                        <a14:foregroundMark x1="83864" y1="27829" x2="83864" y2="27829"/>
                        <a14:foregroundMark x1="80042" y1="49165" x2="80042" y2="49165"/>
                        <a14:foregroundMark x1="68790" y1="56957" x2="68790" y2="56957"/>
                        <a14:foregroundMark x1="54140" y1="45269" x2="54140" y2="45269"/>
                        <a14:foregroundMark x1="41826" y1="38033" x2="41826" y2="38033"/>
                        <a14:foregroundMark x1="32696" y1="29870" x2="32696" y2="29870"/>
                        <a14:foregroundMark x1="43524" y1="17996" x2="43524" y2="17996"/>
                        <a14:foregroundMark x1="45011" y1="14100" x2="45011" y2="14100"/>
                        <a14:foregroundMark x1="35456" y1="15584" x2="35456" y2="15584"/>
                        <a14:foregroundMark x1="80467" y1="31540" x2="80467" y2="31540"/>
                        <a14:foregroundMark x1="78132" y1="53432" x2="78132" y2="53432"/>
                        <a14:foregroundMark x1="70064" y1="23562" x2="70064" y2="23562"/>
                        <a14:foregroundMark x1="45011" y1="55288" x2="45011" y2="55288"/>
                      </a14:backgroundRemoval>
                    </a14:imgEffect>
                  </a14:imgLayer>
                </a14:imgProps>
              </a:ext>
              <a:ext uri="{28A0092B-C50C-407E-A947-70E740481C1C}">
                <a14:useLocalDpi xmlns:a14="http://schemas.microsoft.com/office/drawing/2010/main" val="0"/>
              </a:ext>
            </a:extLst>
          </a:blip>
          <a:srcRect/>
          <a:stretch>
            <a:fillRect/>
          </a:stretch>
        </p:blipFill>
        <p:spPr bwMode="auto">
          <a:xfrm rot="19982523" flipH="1">
            <a:off x="7316545" y="4201819"/>
            <a:ext cx="1957795" cy="224248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7.0 </a:t>
            </a:r>
            <a:r>
              <a:rPr lang="en-US" dirty="0" smtClean="0"/>
              <a:t>Summary</a:t>
            </a:r>
            <a:endParaRPr lang="en-US" dirty="0"/>
          </a:p>
        </p:txBody>
      </p:sp>
      <p:sp>
        <p:nvSpPr>
          <p:cNvPr id="8" name="Rectangle 7"/>
          <p:cNvSpPr/>
          <p:nvPr/>
        </p:nvSpPr>
        <p:spPr>
          <a:xfrm>
            <a:off x="1228271" y="3015848"/>
            <a:ext cx="6687458" cy="1384995"/>
          </a:xfrm>
          <a:prstGeom prst="rect">
            <a:avLst/>
          </a:prstGeom>
        </p:spPr>
        <p:txBody>
          <a:bodyPr wrap="square">
            <a:spAutoFit/>
          </a:bodyPr>
          <a:lstStyle/>
          <a:p>
            <a:r>
              <a:rPr lang="en-US" sz="2800" b="1" dirty="0">
                <a:solidFill>
                  <a:schemeClr val="accent5">
                    <a:lumMod val="50000"/>
                  </a:schemeClr>
                </a:solidFill>
              </a:rPr>
              <a:t>Open pedagogy </a:t>
            </a:r>
            <a:r>
              <a:rPr lang="en-US" sz="2800" dirty="0"/>
              <a:t>and teaching with OER alongside other adult education practices </a:t>
            </a:r>
            <a:r>
              <a:rPr lang="en-US" sz="2800" b="1" dirty="0">
                <a:solidFill>
                  <a:schemeClr val="accent5">
                    <a:lumMod val="50000"/>
                  </a:schemeClr>
                </a:solidFill>
              </a:rPr>
              <a:t>can enrich learning.</a:t>
            </a:r>
          </a:p>
        </p:txBody>
      </p:sp>
    </p:spTree>
    <p:extLst>
      <p:ext uri="{BB962C8B-B14F-4D97-AF65-F5344CB8AC3E}">
        <p14:creationId xmlns:p14="http://schemas.microsoft.com/office/powerpoint/2010/main" val="40777359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p:cNvSpPr/>
          <p:nvPr/>
        </p:nvSpPr>
        <p:spPr>
          <a:xfrm>
            <a:off x="0" y="1041400"/>
            <a:ext cx="9144000" cy="5816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6"/>
          <p:cNvGrpSpPr>
            <a:grpSpLocks noChangeAspect="1"/>
          </p:cNvGrpSpPr>
          <p:nvPr/>
        </p:nvGrpSpPr>
        <p:grpSpPr bwMode="auto">
          <a:xfrm>
            <a:off x="6171322" y="2121482"/>
            <a:ext cx="3319006" cy="3013080"/>
            <a:chOff x="2305" y="1638"/>
            <a:chExt cx="1150" cy="1044"/>
          </a:xfrm>
          <a:effectLst>
            <a:reflection blurRad="6350" stA="50000" endA="275" endPos="40000" dist="101600" dir="5400000" sy="-100000" algn="bl" rotWithShape="0"/>
          </a:effectLst>
        </p:grpSpPr>
        <p:sp>
          <p:nvSpPr>
            <p:cNvPr id="20" name="AutoShape 5"/>
            <p:cNvSpPr>
              <a:spLocks noChangeAspect="1" noChangeArrowheads="1" noTextEdit="1"/>
            </p:cNvSpPr>
            <p:nvPr/>
          </p:nvSpPr>
          <p:spPr bwMode="auto">
            <a:xfrm>
              <a:off x="2305" y="1638"/>
              <a:ext cx="1150" cy="1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9"/>
            <p:cNvSpPr>
              <a:spLocks/>
            </p:cNvSpPr>
            <p:nvPr/>
          </p:nvSpPr>
          <p:spPr bwMode="auto">
            <a:xfrm>
              <a:off x="3016" y="1815"/>
              <a:ext cx="269" cy="353"/>
            </a:xfrm>
            <a:custGeom>
              <a:avLst/>
              <a:gdLst>
                <a:gd name="T0" fmla="*/ 0 w 539"/>
                <a:gd name="T1" fmla="*/ 697 h 705"/>
                <a:gd name="T2" fmla="*/ 68 w 539"/>
                <a:gd name="T3" fmla="*/ 705 h 705"/>
                <a:gd name="T4" fmla="*/ 132 w 539"/>
                <a:gd name="T5" fmla="*/ 701 h 705"/>
                <a:gd name="T6" fmla="*/ 193 w 539"/>
                <a:gd name="T7" fmla="*/ 687 h 705"/>
                <a:gd name="T8" fmla="*/ 249 w 539"/>
                <a:gd name="T9" fmla="*/ 664 h 705"/>
                <a:gd name="T10" fmla="*/ 301 w 539"/>
                <a:gd name="T11" fmla="*/ 631 h 705"/>
                <a:gd name="T12" fmla="*/ 348 w 539"/>
                <a:gd name="T13" fmla="*/ 592 h 705"/>
                <a:gd name="T14" fmla="*/ 392 w 539"/>
                <a:gd name="T15" fmla="*/ 547 h 705"/>
                <a:gd name="T16" fmla="*/ 430 w 539"/>
                <a:gd name="T17" fmla="*/ 495 h 705"/>
                <a:gd name="T18" fmla="*/ 462 w 539"/>
                <a:gd name="T19" fmla="*/ 439 h 705"/>
                <a:gd name="T20" fmla="*/ 490 w 539"/>
                <a:gd name="T21" fmla="*/ 380 h 705"/>
                <a:gd name="T22" fmla="*/ 510 w 539"/>
                <a:gd name="T23" fmla="*/ 318 h 705"/>
                <a:gd name="T24" fmla="*/ 527 w 539"/>
                <a:gd name="T25" fmla="*/ 253 h 705"/>
                <a:gd name="T26" fmla="*/ 536 w 539"/>
                <a:gd name="T27" fmla="*/ 189 h 705"/>
                <a:gd name="T28" fmla="*/ 539 w 539"/>
                <a:gd name="T29" fmla="*/ 124 h 705"/>
                <a:gd name="T30" fmla="*/ 535 w 539"/>
                <a:gd name="T31" fmla="*/ 61 h 705"/>
                <a:gd name="T32" fmla="*/ 524 w 539"/>
                <a:gd name="T33" fmla="*/ 0 h 705"/>
                <a:gd name="T34" fmla="*/ 0 w 539"/>
                <a:gd name="T35" fmla="*/ 697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9" h="705">
                  <a:moveTo>
                    <a:pt x="0" y="697"/>
                  </a:moveTo>
                  <a:lnTo>
                    <a:pt x="68" y="705"/>
                  </a:lnTo>
                  <a:lnTo>
                    <a:pt x="132" y="701"/>
                  </a:lnTo>
                  <a:lnTo>
                    <a:pt x="193" y="687"/>
                  </a:lnTo>
                  <a:lnTo>
                    <a:pt x="249" y="664"/>
                  </a:lnTo>
                  <a:lnTo>
                    <a:pt x="301" y="631"/>
                  </a:lnTo>
                  <a:lnTo>
                    <a:pt x="348" y="592"/>
                  </a:lnTo>
                  <a:lnTo>
                    <a:pt x="392" y="547"/>
                  </a:lnTo>
                  <a:lnTo>
                    <a:pt x="430" y="495"/>
                  </a:lnTo>
                  <a:lnTo>
                    <a:pt x="462" y="439"/>
                  </a:lnTo>
                  <a:lnTo>
                    <a:pt x="490" y="380"/>
                  </a:lnTo>
                  <a:lnTo>
                    <a:pt x="510" y="318"/>
                  </a:lnTo>
                  <a:lnTo>
                    <a:pt x="527" y="253"/>
                  </a:lnTo>
                  <a:lnTo>
                    <a:pt x="536" y="189"/>
                  </a:lnTo>
                  <a:lnTo>
                    <a:pt x="539" y="124"/>
                  </a:lnTo>
                  <a:lnTo>
                    <a:pt x="535" y="61"/>
                  </a:lnTo>
                  <a:lnTo>
                    <a:pt x="524" y="0"/>
                  </a:lnTo>
                  <a:lnTo>
                    <a:pt x="0" y="697"/>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0"/>
            <p:cNvSpPr>
              <a:spLocks/>
            </p:cNvSpPr>
            <p:nvPr/>
          </p:nvSpPr>
          <p:spPr bwMode="auto">
            <a:xfrm>
              <a:off x="2519" y="2148"/>
              <a:ext cx="538" cy="534"/>
            </a:xfrm>
            <a:custGeom>
              <a:avLst/>
              <a:gdLst>
                <a:gd name="T0" fmla="*/ 854 w 1076"/>
                <a:gd name="T1" fmla="*/ 887 h 1067"/>
                <a:gd name="T2" fmla="*/ 856 w 1076"/>
                <a:gd name="T3" fmla="*/ 795 h 1067"/>
                <a:gd name="T4" fmla="*/ 869 w 1076"/>
                <a:gd name="T5" fmla="*/ 707 h 1067"/>
                <a:gd name="T6" fmla="*/ 894 w 1076"/>
                <a:gd name="T7" fmla="*/ 621 h 1067"/>
                <a:gd name="T8" fmla="*/ 933 w 1076"/>
                <a:gd name="T9" fmla="*/ 558 h 1067"/>
                <a:gd name="T10" fmla="*/ 974 w 1076"/>
                <a:gd name="T11" fmla="*/ 513 h 1067"/>
                <a:gd name="T12" fmla="*/ 1008 w 1076"/>
                <a:gd name="T13" fmla="*/ 457 h 1067"/>
                <a:gd name="T14" fmla="*/ 1038 w 1076"/>
                <a:gd name="T15" fmla="*/ 393 h 1067"/>
                <a:gd name="T16" fmla="*/ 1060 w 1076"/>
                <a:gd name="T17" fmla="*/ 321 h 1067"/>
                <a:gd name="T18" fmla="*/ 1074 w 1076"/>
                <a:gd name="T19" fmla="*/ 245 h 1067"/>
                <a:gd name="T20" fmla="*/ 1076 w 1076"/>
                <a:gd name="T21" fmla="*/ 167 h 1067"/>
                <a:gd name="T22" fmla="*/ 1067 w 1076"/>
                <a:gd name="T23" fmla="*/ 88 h 1067"/>
                <a:gd name="T24" fmla="*/ 1052 w 1076"/>
                <a:gd name="T25" fmla="*/ 37 h 1067"/>
                <a:gd name="T26" fmla="*/ 1043 w 1076"/>
                <a:gd name="T27" fmla="*/ 13 h 1067"/>
                <a:gd name="T28" fmla="*/ 151 w 1076"/>
                <a:gd name="T29" fmla="*/ 0 h 1067"/>
                <a:gd name="T30" fmla="*/ 117 w 1076"/>
                <a:gd name="T31" fmla="*/ 53 h 1067"/>
                <a:gd name="T32" fmla="*/ 91 w 1076"/>
                <a:gd name="T33" fmla="*/ 109 h 1067"/>
                <a:gd name="T34" fmla="*/ 74 w 1076"/>
                <a:gd name="T35" fmla="*/ 169 h 1067"/>
                <a:gd name="T36" fmla="*/ 67 w 1076"/>
                <a:gd name="T37" fmla="*/ 232 h 1067"/>
                <a:gd name="T38" fmla="*/ 80 w 1076"/>
                <a:gd name="T39" fmla="*/ 251 h 1067"/>
                <a:gd name="T40" fmla="*/ 100 w 1076"/>
                <a:gd name="T41" fmla="*/ 327 h 1067"/>
                <a:gd name="T42" fmla="*/ 82 w 1076"/>
                <a:gd name="T43" fmla="*/ 373 h 1067"/>
                <a:gd name="T44" fmla="*/ 52 w 1076"/>
                <a:gd name="T45" fmla="*/ 421 h 1067"/>
                <a:gd name="T46" fmla="*/ 22 w 1076"/>
                <a:gd name="T47" fmla="*/ 463 h 1067"/>
                <a:gd name="T48" fmla="*/ 1 w 1076"/>
                <a:gd name="T49" fmla="*/ 497 h 1067"/>
                <a:gd name="T50" fmla="*/ 0 w 1076"/>
                <a:gd name="T51" fmla="*/ 509 h 1067"/>
                <a:gd name="T52" fmla="*/ 8 w 1076"/>
                <a:gd name="T53" fmla="*/ 523 h 1067"/>
                <a:gd name="T54" fmla="*/ 21 w 1076"/>
                <a:gd name="T55" fmla="*/ 536 h 1067"/>
                <a:gd name="T56" fmla="*/ 36 w 1076"/>
                <a:gd name="T57" fmla="*/ 545 h 1067"/>
                <a:gd name="T58" fmla="*/ 49 w 1076"/>
                <a:gd name="T59" fmla="*/ 547 h 1067"/>
                <a:gd name="T60" fmla="*/ 71 w 1076"/>
                <a:gd name="T61" fmla="*/ 547 h 1067"/>
                <a:gd name="T62" fmla="*/ 95 w 1076"/>
                <a:gd name="T63" fmla="*/ 547 h 1067"/>
                <a:gd name="T64" fmla="*/ 117 w 1076"/>
                <a:gd name="T65" fmla="*/ 547 h 1067"/>
                <a:gd name="T66" fmla="*/ 114 w 1076"/>
                <a:gd name="T67" fmla="*/ 585 h 1067"/>
                <a:gd name="T68" fmla="*/ 102 w 1076"/>
                <a:gd name="T69" fmla="*/ 623 h 1067"/>
                <a:gd name="T70" fmla="*/ 104 w 1076"/>
                <a:gd name="T71" fmla="*/ 635 h 1067"/>
                <a:gd name="T72" fmla="*/ 112 w 1076"/>
                <a:gd name="T73" fmla="*/ 644 h 1067"/>
                <a:gd name="T74" fmla="*/ 127 w 1076"/>
                <a:gd name="T75" fmla="*/ 650 h 1067"/>
                <a:gd name="T76" fmla="*/ 143 w 1076"/>
                <a:gd name="T77" fmla="*/ 654 h 1067"/>
                <a:gd name="T78" fmla="*/ 125 w 1076"/>
                <a:gd name="T79" fmla="*/ 679 h 1067"/>
                <a:gd name="T80" fmla="*/ 135 w 1076"/>
                <a:gd name="T81" fmla="*/ 709 h 1067"/>
                <a:gd name="T82" fmla="*/ 147 w 1076"/>
                <a:gd name="T83" fmla="*/ 716 h 1067"/>
                <a:gd name="T84" fmla="*/ 158 w 1076"/>
                <a:gd name="T85" fmla="*/ 721 h 1067"/>
                <a:gd name="T86" fmla="*/ 166 w 1076"/>
                <a:gd name="T87" fmla="*/ 726 h 1067"/>
                <a:gd name="T88" fmla="*/ 167 w 1076"/>
                <a:gd name="T89" fmla="*/ 732 h 1067"/>
                <a:gd name="T90" fmla="*/ 159 w 1076"/>
                <a:gd name="T91" fmla="*/ 760 h 1067"/>
                <a:gd name="T92" fmla="*/ 156 w 1076"/>
                <a:gd name="T93" fmla="*/ 790 h 1067"/>
                <a:gd name="T94" fmla="*/ 160 w 1076"/>
                <a:gd name="T95" fmla="*/ 820 h 1067"/>
                <a:gd name="T96" fmla="*/ 173 w 1076"/>
                <a:gd name="T97" fmla="*/ 847 h 1067"/>
                <a:gd name="T98" fmla="*/ 196 w 1076"/>
                <a:gd name="T99" fmla="*/ 868 h 1067"/>
                <a:gd name="T100" fmla="*/ 232 w 1076"/>
                <a:gd name="T101" fmla="*/ 879 h 1067"/>
                <a:gd name="T102" fmla="*/ 281 w 1076"/>
                <a:gd name="T103" fmla="*/ 880 h 1067"/>
                <a:gd name="T104" fmla="*/ 346 w 1076"/>
                <a:gd name="T105" fmla="*/ 869 h 1067"/>
                <a:gd name="T106" fmla="*/ 342 w 1076"/>
                <a:gd name="T107" fmla="*/ 926 h 1067"/>
                <a:gd name="T108" fmla="*/ 341 w 1076"/>
                <a:gd name="T109" fmla="*/ 971 h 1067"/>
                <a:gd name="T110" fmla="*/ 317 w 1076"/>
                <a:gd name="T111" fmla="*/ 997 h 1067"/>
                <a:gd name="T112" fmla="*/ 297 w 1076"/>
                <a:gd name="T113" fmla="*/ 1021 h 1067"/>
                <a:gd name="T114" fmla="*/ 280 w 1076"/>
                <a:gd name="T115" fmla="*/ 1044 h 1067"/>
                <a:gd name="T116" fmla="*/ 266 w 1076"/>
                <a:gd name="T117" fmla="*/ 1067 h 1067"/>
                <a:gd name="T118" fmla="*/ 933 w 1076"/>
                <a:gd name="T119" fmla="*/ 1054 h 1067"/>
                <a:gd name="T120" fmla="*/ 908 w 1076"/>
                <a:gd name="T121" fmla="*/ 1024 h 1067"/>
                <a:gd name="T122" fmla="*/ 886 w 1076"/>
                <a:gd name="T123" fmla="*/ 992 h 1067"/>
                <a:gd name="T124" fmla="*/ 865 w 1076"/>
                <a:gd name="T125" fmla="*/ 956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76" h="1067">
                  <a:moveTo>
                    <a:pt x="855" y="937"/>
                  </a:moveTo>
                  <a:lnTo>
                    <a:pt x="854" y="887"/>
                  </a:lnTo>
                  <a:lnTo>
                    <a:pt x="854" y="840"/>
                  </a:lnTo>
                  <a:lnTo>
                    <a:pt x="856" y="795"/>
                  </a:lnTo>
                  <a:lnTo>
                    <a:pt x="862" y="751"/>
                  </a:lnTo>
                  <a:lnTo>
                    <a:pt x="869" y="707"/>
                  </a:lnTo>
                  <a:lnTo>
                    <a:pt x="880" y="665"/>
                  </a:lnTo>
                  <a:lnTo>
                    <a:pt x="894" y="621"/>
                  </a:lnTo>
                  <a:lnTo>
                    <a:pt x="912" y="576"/>
                  </a:lnTo>
                  <a:lnTo>
                    <a:pt x="933" y="558"/>
                  </a:lnTo>
                  <a:lnTo>
                    <a:pt x="954" y="537"/>
                  </a:lnTo>
                  <a:lnTo>
                    <a:pt x="974" y="513"/>
                  </a:lnTo>
                  <a:lnTo>
                    <a:pt x="991" y="486"/>
                  </a:lnTo>
                  <a:lnTo>
                    <a:pt x="1008" y="457"/>
                  </a:lnTo>
                  <a:lnTo>
                    <a:pt x="1024" y="425"/>
                  </a:lnTo>
                  <a:lnTo>
                    <a:pt x="1038" y="393"/>
                  </a:lnTo>
                  <a:lnTo>
                    <a:pt x="1051" y="357"/>
                  </a:lnTo>
                  <a:lnTo>
                    <a:pt x="1060" y="321"/>
                  </a:lnTo>
                  <a:lnTo>
                    <a:pt x="1068" y="283"/>
                  </a:lnTo>
                  <a:lnTo>
                    <a:pt x="1074" y="245"/>
                  </a:lnTo>
                  <a:lnTo>
                    <a:pt x="1076" y="206"/>
                  </a:lnTo>
                  <a:lnTo>
                    <a:pt x="1076" y="167"/>
                  </a:lnTo>
                  <a:lnTo>
                    <a:pt x="1073" y="128"/>
                  </a:lnTo>
                  <a:lnTo>
                    <a:pt x="1067" y="88"/>
                  </a:lnTo>
                  <a:lnTo>
                    <a:pt x="1056" y="48"/>
                  </a:lnTo>
                  <a:lnTo>
                    <a:pt x="1052" y="37"/>
                  </a:lnTo>
                  <a:lnTo>
                    <a:pt x="1047" y="24"/>
                  </a:lnTo>
                  <a:lnTo>
                    <a:pt x="1043" y="13"/>
                  </a:lnTo>
                  <a:lnTo>
                    <a:pt x="1037" y="0"/>
                  </a:lnTo>
                  <a:lnTo>
                    <a:pt x="151" y="0"/>
                  </a:lnTo>
                  <a:lnTo>
                    <a:pt x="133" y="26"/>
                  </a:lnTo>
                  <a:lnTo>
                    <a:pt x="117" y="53"/>
                  </a:lnTo>
                  <a:lnTo>
                    <a:pt x="103" y="81"/>
                  </a:lnTo>
                  <a:lnTo>
                    <a:pt x="91" y="109"/>
                  </a:lnTo>
                  <a:lnTo>
                    <a:pt x="81" y="138"/>
                  </a:lnTo>
                  <a:lnTo>
                    <a:pt x="74" y="169"/>
                  </a:lnTo>
                  <a:lnTo>
                    <a:pt x="69" y="200"/>
                  </a:lnTo>
                  <a:lnTo>
                    <a:pt x="67" y="232"/>
                  </a:lnTo>
                  <a:lnTo>
                    <a:pt x="71" y="241"/>
                  </a:lnTo>
                  <a:lnTo>
                    <a:pt x="80" y="251"/>
                  </a:lnTo>
                  <a:lnTo>
                    <a:pt x="90" y="277"/>
                  </a:lnTo>
                  <a:lnTo>
                    <a:pt x="100" y="327"/>
                  </a:lnTo>
                  <a:lnTo>
                    <a:pt x="92" y="350"/>
                  </a:lnTo>
                  <a:lnTo>
                    <a:pt x="82" y="373"/>
                  </a:lnTo>
                  <a:lnTo>
                    <a:pt x="67" y="398"/>
                  </a:lnTo>
                  <a:lnTo>
                    <a:pt x="52" y="421"/>
                  </a:lnTo>
                  <a:lnTo>
                    <a:pt x="37" y="442"/>
                  </a:lnTo>
                  <a:lnTo>
                    <a:pt x="22" y="463"/>
                  </a:lnTo>
                  <a:lnTo>
                    <a:pt x="11" y="482"/>
                  </a:lnTo>
                  <a:lnTo>
                    <a:pt x="1" y="497"/>
                  </a:lnTo>
                  <a:lnTo>
                    <a:pt x="0" y="502"/>
                  </a:lnTo>
                  <a:lnTo>
                    <a:pt x="0" y="509"/>
                  </a:lnTo>
                  <a:lnTo>
                    <a:pt x="4" y="516"/>
                  </a:lnTo>
                  <a:lnTo>
                    <a:pt x="8" y="523"/>
                  </a:lnTo>
                  <a:lnTo>
                    <a:pt x="14" y="530"/>
                  </a:lnTo>
                  <a:lnTo>
                    <a:pt x="21" y="536"/>
                  </a:lnTo>
                  <a:lnTo>
                    <a:pt x="29" y="540"/>
                  </a:lnTo>
                  <a:lnTo>
                    <a:pt x="36" y="545"/>
                  </a:lnTo>
                  <a:lnTo>
                    <a:pt x="41" y="546"/>
                  </a:lnTo>
                  <a:lnTo>
                    <a:pt x="49" y="547"/>
                  </a:lnTo>
                  <a:lnTo>
                    <a:pt x="59" y="547"/>
                  </a:lnTo>
                  <a:lnTo>
                    <a:pt x="71" y="547"/>
                  </a:lnTo>
                  <a:lnTo>
                    <a:pt x="83" y="547"/>
                  </a:lnTo>
                  <a:lnTo>
                    <a:pt x="95" y="547"/>
                  </a:lnTo>
                  <a:lnTo>
                    <a:pt x="106" y="547"/>
                  </a:lnTo>
                  <a:lnTo>
                    <a:pt x="117" y="547"/>
                  </a:lnTo>
                  <a:lnTo>
                    <a:pt x="119" y="566"/>
                  </a:lnTo>
                  <a:lnTo>
                    <a:pt x="114" y="585"/>
                  </a:lnTo>
                  <a:lnTo>
                    <a:pt x="107" y="605"/>
                  </a:lnTo>
                  <a:lnTo>
                    <a:pt x="102" y="623"/>
                  </a:lnTo>
                  <a:lnTo>
                    <a:pt x="102" y="629"/>
                  </a:lnTo>
                  <a:lnTo>
                    <a:pt x="104" y="635"/>
                  </a:lnTo>
                  <a:lnTo>
                    <a:pt x="107" y="639"/>
                  </a:lnTo>
                  <a:lnTo>
                    <a:pt x="112" y="644"/>
                  </a:lnTo>
                  <a:lnTo>
                    <a:pt x="119" y="648"/>
                  </a:lnTo>
                  <a:lnTo>
                    <a:pt x="127" y="650"/>
                  </a:lnTo>
                  <a:lnTo>
                    <a:pt x="135" y="652"/>
                  </a:lnTo>
                  <a:lnTo>
                    <a:pt x="143" y="654"/>
                  </a:lnTo>
                  <a:lnTo>
                    <a:pt x="130" y="667"/>
                  </a:lnTo>
                  <a:lnTo>
                    <a:pt x="125" y="679"/>
                  </a:lnTo>
                  <a:lnTo>
                    <a:pt x="126" y="691"/>
                  </a:lnTo>
                  <a:lnTo>
                    <a:pt x="135" y="709"/>
                  </a:lnTo>
                  <a:lnTo>
                    <a:pt x="141" y="712"/>
                  </a:lnTo>
                  <a:lnTo>
                    <a:pt x="147" y="716"/>
                  </a:lnTo>
                  <a:lnTo>
                    <a:pt x="152" y="719"/>
                  </a:lnTo>
                  <a:lnTo>
                    <a:pt x="158" y="721"/>
                  </a:lnTo>
                  <a:lnTo>
                    <a:pt x="163" y="724"/>
                  </a:lnTo>
                  <a:lnTo>
                    <a:pt x="166" y="726"/>
                  </a:lnTo>
                  <a:lnTo>
                    <a:pt x="168" y="728"/>
                  </a:lnTo>
                  <a:lnTo>
                    <a:pt x="167" y="732"/>
                  </a:lnTo>
                  <a:lnTo>
                    <a:pt x="163" y="746"/>
                  </a:lnTo>
                  <a:lnTo>
                    <a:pt x="159" y="760"/>
                  </a:lnTo>
                  <a:lnTo>
                    <a:pt x="157" y="775"/>
                  </a:lnTo>
                  <a:lnTo>
                    <a:pt x="156" y="790"/>
                  </a:lnTo>
                  <a:lnTo>
                    <a:pt x="157" y="807"/>
                  </a:lnTo>
                  <a:lnTo>
                    <a:pt x="160" y="820"/>
                  </a:lnTo>
                  <a:lnTo>
                    <a:pt x="165" y="834"/>
                  </a:lnTo>
                  <a:lnTo>
                    <a:pt x="173" y="847"/>
                  </a:lnTo>
                  <a:lnTo>
                    <a:pt x="183" y="858"/>
                  </a:lnTo>
                  <a:lnTo>
                    <a:pt x="196" y="868"/>
                  </a:lnTo>
                  <a:lnTo>
                    <a:pt x="212" y="875"/>
                  </a:lnTo>
                  <a:lnTo>
                    <a:pt x="232" y="879"/>
                  </a:lnTo>
                  <a:lnTo>
                    <a:pt x="255" y="881"/>
                  </a:lnTo>
                  <a:lnTo>
                    <a:pt x="281" y="880"/>
                  </a:lnTo>
                  <a:lnTo>
                    <a:pt x="311" y="877"/>
                  </a:lnTo>
                  <a:lnTo>
                    <a:pt x="346" y="869"/>
                  </a:lnTo>
                  <a:lnTo>
                    <a:pt x="344" y="905"/>
                  </a:lnTo>
                  <a:lnTo>
                    <a:pt x="342" y="926"/>
                  </a:lnTo>
                  <a:lnTo>
                    <a:pt x="341" y="946"/>
                  </a:lnTo>
                  <a:lnTo>
                    <a:pt x="341" y="971"/>
                  </a:lnTo>
                  <a:lnTo>
                    <a:pt x="329" y="984"/>
                  </a:lnTo>
                  <a:lnTo>
                    <a:pt x="317" y="997"/>
                  </a:lnTo>
                  <a:lnTo>
                    <a:pt x="307" y="1009"/>
                  </a:lnTo>
                  <a:lnTo>
                    <a:pt x="297" y="1021"/>
                  </a:lnTo>
                  <a:lnTo>
                    <a:pt x="288" y="1032"/>
                  </a:lnTo>
                  <a:lnTo>
                    <a:pt x="280" y="1044"/>
                  </a:lnTo>
                  <a:lnTo>
                    <a:pt x="273" y="1055"/>
                  </a:lnTo>
                  <a:lnTo>
                    <a:pt x="266" y="1067"/>
                  </a:lnTo>
                  <a:lnTo>
                    <a:pt x="947" y="1067"/>
                  </a:lnTo>
                  <a:lnTo>
                    <a:pt x="933" y="1054"/>
                  </a:lnTo>
                  <a:lnTo>
                    <a:pt x="921" y="1039"/>
                  </a:lnTo>
                  <a:lnTo>
                    <a:pt x="908" y="1024"/>
                  </a:lnTo>
                  <a:lnTo>
                    <a:pt x="896" y="1008"/>
                  </a:lnTo>
                  <a:lnTo>
                    <a:pt x="886" y="992"/>
                  </a:lnTo>
                  <a:lnTo>
                    <a:pt x="876" y="975"/>
                  </a:lnTo>
                  <a:lnTo>
                    <a:pt x="865" y="956"/>
                  </a:lnTo>
                  <a:lnTo>
                    <a:pt x="855" y="937"/>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6" name="Freeform 24"/>
            <p:cNvSpPr>
              <a:spLocks/>
            </p:cNvSpPr>
            <p:nvPr/>
          </p:nvSpPr>
          <p:spPr bwMode="auto">
            <a:xfrm>
              <a:off x="2659" y="2106"/>
              <a:ext cx="313" cy="315"/>
            </a:xfrm>
            <a:custGeom>
              <a:avLst/>
              <a:gdLst>
                <a:gd name="T0" fmla="*/ 346 w 628"/>
                <a:gd name="T1" fmla="*/ 1 h 629"/>
                <a:gd name="T2" fmla="*/ 407 w 628"/>
                <a:gd name="T3" fmla="*/ 14 h 629"/>
                <a:gd name="T4" fmla="*/ 463 w 628"/>
                <a:gd name="T5" fmla="*/ 38 h 629"/>
                <a:gd name="T6" fmla="*/ 514 w 628"/>
                <a:gd name="T7" fmla="*/ 71 h 629"/>
                <a:gd name="T8" fmla="*/ 556 w 628"/>
                <a:gd name="T9" fmla="*/ 114 h 629"/>
                <a:gd name="T10" fmla="*/ 590 w 628"/>
                <a:gd name="T11" fmla="*/ 163 h 629"/>
                <a:gd name="T12" fmla="*/ 614 w 628"/>
                <a:gd name="T13" fmla="*/ 220 h 629"/>
                <a:gd name="T14" fmla="*/ 627 w 628"/>
                <a:gd name="T15" fmla="*/ 281 h 629"/>
                <a:gd name="T16" fmla="*/ 627 w 628"/>
                <a:gd name="T17" fmla="*/ 346 h 629"/>
                <a:gd name="T18" fmla="*/ 614 w 628"/>
                <a:gd name="T19" fmla="*/ 407 h 629"/>
                <a:gd name="T20" fmla="*/ 590 w 628"/>
                <a:gd name="T21" fmla="*/ 463 h 629"/>
                <a:gd name="T22" fmla="*/ 556 w 628"/>
                <a:gd name="T23" fmla="*/ 514 h 629"/>
                <a:gd name="T24" fmla="*/ 514 w 628"/>
                <a:gd name="T25" fmla="*/ 556 h 629"/>
                <a:gd name="T26" fmla="*/ 463 w 628"/>
                <a:gd name="T27" fmla="*/ 591 h 629"/>
                <a:gd name="T28" fmla="*/ 407 w 628"/>
                <a:gd name="T29" fmla="*/ 615 h 629"/>
                <a:gd name="T30" fmla="*/ 346 w 628"/>
                <a:gd name="T31" fmla="*/ 628 h 629"/>
                <a:gd name="T32" fmla="*/ 281 w 628"/>
                <a:gd name="T33" fmla="*/ 628 h 629"/>
                <a:gd name="T34" fmla="*/ 220 w 628"/>
                <a:gd name="T35" fmla="*/ 615 h 629"/>
                <a:gd name="T36" fmla="*/ 164 w 628"/>
                <a:gd name="T37" fmla="*/ 591 h 629"/>
                <a:gd name="T38" fmla="*/ 114 w 628"/>
                <a:gd name="T39" fmla="*/ 556 h 629"/>
                <a:gd name="T40" fmla="*/ 72 w 628"/>
                <a:gd name="T41" fmla="*/ 514 h 629"/>
                <a:gd name="T42" fmla="*/ 38 w 628"/>
                <a:gd name="T43" fmla="*/ 463 h 629"/>
                <a:gd name="T44" fmla="*/ 14 w 628"/>
                <a:gd name="T45" fmla="*/ 407 h 629"/>
                <a:gd name="T46" fmla="*/ 1 w 628"/>
                <a:gd name="T47" fmla="*/ 346 h 629"/>
                <a:gd name="T48" fmla="*/ 1 w 628"/>
                <a:gd name="T49" fmla="*/ 281 h 629"/>
                <a:gd name="T50" fmla="*/ 14 w 628"/>
                <a:gd name="T51" fmla="*/ 220 h 629"/>
                <a:gd name="T52" fmla="*/ 38 w 628"/>
                <a:gd name="T53" fmla="*/ 163 h 629"/>
                <a:gd name="T54" fmla="*/ 72 w 628"/>
                <a:gd name="T55" fmla="*/ 114 h 629"/>
                <a:gd name="T56" fmla="*/ 114 w 628"/>
                <a:gd name="T57" fmla="*/ 71 h 629"/>
                <a:gd name="T58" fmla="*/ 164 w 628"/>
                <a:gd name="T59" fmla="*/ 38 h 629"/>
                <a:gd name="T60" fmla="*/ 220 w 628"/>
                <a:gd name="T61" fmla="*/ 14 h 629"/>
                <a:gd name="T62" fmla="*/ 281 w 628"/>
                <a:gd name="T63" fmla="*/ 1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28" h="629">
                  <a:moveTo>
                    <a:pt x="313" y="0"/>
                  </a:moveTo>
                  <a:lnTo>
                    <a:pt x="346" y="1"/>
                  </a:lnTo>
                  <a:lnTo>
                    <a:pt x="377" y="7"/>
                  </a:lnTo>
                  <a:lnTo>
                    <a:pt x="407" y="14"/>
                  </a:lnTo>
                  <a:lnTo>
                    <a:pt x="436" y="24"/>
                  </a:lnTo>
                  <a:lnTo>
                    <a:pt x="463" y="38"/>
                  </a:lnTo>
                  <a:lnTo>
                    <a:pt x="490" y="54"/>
                  </a:lnTo>
                  <a:lnTo>
                    <a:pt x="514" y="71"/>
                  </a:lnTo>
                  <a:lnTo>
                    <a:pt x="536" y="92"/>
                  </a:lnTo>
                  <a:lnTo>
                    <a:pt x="556" y="114"/>
                  </a:lnTo>
                  <a:lnTo>
                    <a:pt x="574" y="138"/>
                  </a:lnTo>
                  <a:lnTo>
                    <a:pt x="590" y="163"/>
                  </a:lnTo>
                  <a:lnTo>
                    <a:pt x="604" y="191"/>
                  </a:lnTo>
                  <a:lnTo>
                    <a:pt x="614" y="220"/>
                  </a:lnTo>
                  <a:lnTo>
                    <a:pt x="621" y="250"/>
                  </a:lnTo>
                  <a:lnTo>
                    <a:pt x="627" y="281"/>
                  </a:lnTo>
                  <a:lnTo>
                    <a:pt x="628" y="313"/>
                  </a:lnTo>
                  <a:lnTo>
                    <a:pt x="627" y="346"/>
                  </a:lnTo>
                  <a:lnTo>
                    <a:pt x="621" y="377"/>
                  </a:lnTo>
                  <a:lnTo>
                    <a:pt x="614" y="407"/>
                  </a:lnTo>
                  <a:lnTo>
                    <a:pt x="604" y="437"/>
                  </a:lnTo>
                  <a:lnTo>
                    <a:pt x="590" y="463"/>
                  </a:lnTo>
                  <a:lnTo>
                    <a:pt x="574" y="490"/>
                  </a:lnTo>
                  <a:lnTo>
                    <a:pt x="556" y="514"/>
                  </a:lnTo>
                  <a:lnTo>
                    <a:pt x="536" y="537"/>
                  </a:lnTo>
                  <a:lnTo>
                    <a:pt x="514" y="556"/>
                  </a:lnTo>
                  <a:lnTo>
                    <a:pt x="490" y="575"/>
                  </a:lnTo>
                  <a:lnTo>
                    <a:pt x="463" y="591"/>
                  </a:lnTo>
                  <a:lnTo>
                    <a:pt x="436" y="604"/>
                  </a:lnTo>
                  <a:lnTo>
                    <a:pt x="407" y="615"/>
                  </a:lnTo>
                  <a:lnTo>
                    <a:pt x="377" y="622"/>
                  </a:lnTo>
                  <a:lnTo>
                    <a:pt x="346" y="628"/>
                  </a:lnTo>
                  <a:lnTo>
                    <a:pt x="313" y="629"/>
                  </a:lnTo>
                  <a:lnTo>
                    <a:pt x="281" y="628"/>
                  </a:lnTo>
                  <a:lnTo>
                    <a:pt x="250" y="622"/>
                  </a:lnTo>
                  <a:lnTo>
                    <a:pt x="220" y="615"/>
                  </a:lnTo>
                  <a:lnTo>
                    <a:pt x="191" y="604"/>
                  </a:lnTo>
                  <a:lnTo>
                    <a:pt x="164" y="591"/>
                  </a:lnTo>
                  <a:lnTo>
                    <a:pt x="138" y="575"/>
                  </a:lnTo>
                  <a:lnTo>
                    <a:pt x="114" y="556"/>
                  </a:lnTo>
                  <a:lnTo>
                    <a:pt x="92" y="537"/>
                  </a:lnTo>
                  <a:lnTo>
                    <a:pt x="72" y="514"/>
                  </a:lnTo>
                  <a:lnTo>
                    <a:pt x="54" y="490"/>
                  </a:lnTo>
                  <a:lnTo>
                    <a:pt x="38" y="463"/>
                  </a:lnTo>
                  <a:lnTo>
                    <a:pt x="24" y="437"/>
                  </a:lnTo>
                  <a:lnTo>
                    <a:pt x="14" y="407"/>
                  </a:lnTo>
                  <a:lnTo>
                    <a:pt x="7" y="377"/>
                  </a:lnTo>
                  <a:lnTo>
                    <a:pt x="1" y="346"/>
                  </a:lnTo>
                  <a:lnTo>
                    <a:pt x="0" y="313"/>
                  </a:lnTo>
                  <a:lnTo>
                    <a:pt x="1" y="281"/>
                  </a:lnTo>
                  <a:lnTo>
                    <a:pt x="7" y="250"/>
                  </a:lnTo>
                  <a:lnTo>
                    <a:pt x="14" y="220"/>
                  </a:lnTo>
                  <a:lnTo>
                    <a:pt x="24" y="191"/>
                  </a:lnTo>
                  <a:lnTo>
                    <a:pt x="38" y="163"/>
                  </a:lnTo>
                  <a:lnTo>
                    <a:pt x="54" y="138"/>
                  </a:lnTo>
                  <a:lnTo>
                    <a:pt x="72" y="114"/>
                  </a:lnTo>
                  <a:lnTo>
                    <a:pt x="92" y="92"/>
                  </a:lnTo>
                  <a:lnTo>
                    <a:pt x="114" y="71"/>
                  </a:lnTo>
                  <a:lnTo>
                    <a:pt x="138" y="54"/>
                  </a:lnTo>
                  <a:lnTo>
                    <a:pt x="164" y="38"/>
                  </a:lnTo>
                  <a:lnTo>
                    <a:pt x="191" y="24"/>
                  </a:lnTo>
                  <a:lnTo>
                    <a:pt x="220" y="14"/>
                  </a:lnTo>
                  <a:lnTo>
                    <a:pt x="250" y="7"/>
                  </a:lnTo>
                  <a:lnTo>
                    <a:pt x="281" y="1"/>
                  </a:lnTo>
                  <a:lnTo>
                    <a:pt x="313" y="0"/>
                  </a:lnTo>
                  <a:close/>
                </a:path>
              </a:pathLst>
            </a:custGeom>
            <a:solidFill>
              <a:srgbClr val="1128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7" name="Freeform 25"/>
            <p:cNvSpPr>
              <a:spLocks/>
            </p:cNvSpPr>
            <p:nvPr/>
          </p:nvSpPr>
          <p:spPr bwMode="auto">
            <a:xfrm>
              <a:off x="2657" y="2107"/>
              <a:ext cx="177" cy="212"/>
            </a:xfrm>
            <a:custGeom>
              <a:avLst/>
              <a:gdLst>
                <a:gd name="T0" fmla="*/ 273 w 354"/>
                <a:gd name="T1" fmla="*/ 8 h 424"/>
                <a:gd name="T2" fmla="*/ 284 w 354"/>
                <a:gd name="T3" fmla="*/ 25 h 424"/>
                <a:gd name="T4" fmla="*/ 324 w 354"/>
                <a:gd name="T5" fmla="*/ 21 h 424"/>
                <a:gd name="T6" fmla="*/ 310 w 354"/>
                <a:gd name="T7" fmla="*/ 82 h 424"/>
                <a:gd name="T8" fmla="*/ 314 w 354"/>
                <a:gd name="T9" fmla="*/ 103 h 424"/>
                <a:gd name="T10" fmla="*/ 316 w 354"/>
                <a:gd name="T11" fmla="*/ 124 h 424"/>
                <a:gd name="T12" fmla="*/ 354 w 354"/>
                <a:gd name="T13" fmla="*/ 175 h 424"/>
                <a:gd name="T14" fmla="*/ 315 w 354"/>
                <a:gd name="T15" fmla="*/ 187 h 424"/>
                <a:gd name="T16" fmla="*/ 312 w 354"/>
                <a:gd name="T17" fmla="*/ 207 h 424"/>
                <a:gd name="T18" fmla="*/ 344 w 354"/>
                <a:gd name="T19" fmla="*/ 232 h 424"/>
                <a:gd name="T20" fmla="*/ 290 w 354"/>
                <a:gd name="T21" fmla="*/ 264 h 424"/>
                <a:gd name="T22" fmla="*/ 278 w 354"/>
                <a:gd name="T23" fmla="*/ 282 h 424"/>
                <a:gd name="T24" fmla="*/ 266 w 354"/>
                <a:gd name="T25" fmla="*/ 300 h 424"/>
                <a:gd name="T26" fmla="*/ 255 w 354"/>
                <a:gd name="T27" fmla="*/ 363 h 424"/>
                <a:gd name="T28" fmla="*/ 227 w 354"/>
                <a:gd name="T29" fmla="*/ 340 h 424"/>
                <a:gd name="T30" fmla="*/ 217 w 354"/>
                <a:gd name="T31" fmla="*/ 346 h 424"/>
                <a:gd name="T32" fmla="*/ 208 w 354"/>
                <a:gd name="T33" fmla="*/ 351 h 424"/>
                <a:gd name="T34" fmla="*/ 199 w 354"/>
                <a:gd name="T35" fmla="*/ 357 h 424"/>
                <a:gd name="T36" fmla="*/ 208 w 354"/>
                <a:gd name="T37" fmla="*/ 394 h 424"/>
                <a:gd name="T38" fmla="*/ 147 w 354"/>
                <a:gd name="T39" fmla="*/ 379 h 424"/>
                <a:gd name="T40" fmla="*/ 137 w 354"/>
                <a:gd name="T41" fmla="*/ 381 h 424"/>
                <a:gd name="T42" fmla="*/ 126 w 354"/>
                <a:gd name="T43" fmla="*/ 385 h 424"/>
                <a:gd name="T44" fmla="*/ 115 w 354"/>
                <a:gd name="T45" fmla="*/ 387 h 424"/>
                <a:gd name="T46" fmla="*/ 105 w 354"/>
                <a:gd name="T47" fmla="*/ 388 h 424"/>
                <a:gd name="T48" fmla="*/ 54 w 354"/>
                <a:gd name="T49" fmla="*/ 424 h 424"/>
                <a:gd name="T50" fmla="*/ 48 w 354"/>
                <a:gd name="T51" fmla="*/ 387 h 424"/>
                <a:gd name="T52" fmla="*/ 38 w 354"/>
                <a:gd name="T53" fmla="*/ 386 h 424"/>
                <a:gd name="T54" fmla="*/ 27 w 354"/>
                <a:gd name="T55" fmla="*/ 384 h 424"/>
                <a:gd name="T56" fmla="*/ 17 w 354"/>
                <a:gd name="T57" fmla="*/ 380 h 424"/>
                <a:gd name="T58" fmla="*/ 10 w 354"/>
                <a:gd name="T59" fmla="*/ 381 h 424"/>
                <a:gd name="T60" fmla="*/ 3 w 354"/>
                <a:gd name="T61" fmla="*/ 348 h 424"/>
                <a:gd name="T62" fmla="*/ 0 w 354"/>
                <a:gd name="T63" fmla="*/ 311 h 424"/>
                <a:gd name="T64" fmla="*/ 5 w 354"/>
                <a:gd name="T65" fmla="*/ 255 h 424"/>
                <a:gd name="T66" fmla="*/ 20 w 354"/>
                <a:gd name="T67" fmla="*/ 200 h 424"/>
                <a:gd name="T68" fmla="*/ 45 w 354"/>
                <a:gd name="T69" fmla="*/ 151 h 424"/>
                <a:gd name="T70" fmla="*/ 77 w 354"/>
                <a:gd name="T71" fmla="*/ 107 h 424"/>
                <a:gd name="T72" fmla="*/ 116 w 354"/>
                <a:gd name="T73" fmla="*/ 69 h 424"/>
                <a:gd name="T74" fmla="*/ 161 w 354"/>
                <a:gd name="T75" fmla="*/ 37 h 424"/>
                <a:gd name="T76" fmla="*/ 212 w 354"/>
                <a:gd name="T77" fmla="*/ 14 h 424"/>
                <a:gd name="T78" fmla="*/ 266 w 354"/>
                <a:gd name="T79" fmla="*/ 0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4" h="424">
                  <a:moveTo>
                    <a:pt x="266" y="0"/>
                  </a:moveTo>
                  <a:lnTo>
                    <a:pt x="273" y="8"/>
                  </a:lnTo>
                  <a:lnTo>
                    <a:pt x="278" y="17"/>
                  </a:lnTo>
                  <a:lnTo>
                    <a:pt x="284" y="25"/>
                  </a:lnTo>
                  <a:lnTo>
                    <a:pt x="290" y="35"/>
                  </a:lnTo>
                  <a:lnTo>
                    <a:pt x="324" y="21"/>
                  </a:lnTo>
                  <a:lnTo>
                    <a:pt x="344" y="67"/>
                  </a:lnTo>
                  <a:lnTo>
                    <a:pt x="310" y="82"/>
                  </a:lnTo>
                  <a:lnTo>
                    <a:pt x="312" y="92"/>
                  </a:lnTo>
                  <a:lnTo>
                    <a:pt x="314" y="103"/>
                  </a:lnTo>
                  <a:lnTo>
                    <a:pt x="315" y="114"/>
                  </a:lnTo>
                  <a:lnTo>
                    <a:pt x="316" y="124"/>
                  </a:lnTo>
                  <a:lnTo>
                    <a:pt x="354" y="124"/>
                  </a:lnTo>
                  <a:lnTo>
                    <a:pt x="354" y="175"/>
                  </a:lnTo>
                  <a:lnTo>
                    <a:pt x="316" y="175"/>
                  </a:lnTo>
                  <a:lnTo>
                    <a:pt x="315" y="187"/>
                  </a:lnTo>
                  <a:lnTo>
                    <a:pt x="314" y="197"/>
                  </a:lnTo>
                  <a:lnTo>
                    <a:pt x="312" y="207"/>
                  </a:lnTo>
                  <a:lnTo>
                    <a:pt x="310" y="217"/>
                  </a:lnTo>
                  <a:lnTo>
                    <a:pt x="344" y="232"/>
                  </a:lnTo>
                  <a:lnTo>
                    <a:pt x="324" y="279"/>
                  </a:lnTo>
                  <a:lnTo>
                    <a:pt x="290" y="264"/>
                  </a:lnTo>
                  <a:lnTo>
                    <a:pt x="284" y="273"/>
                  </a:lnTo>
                  <a:lnTo>
                    <a:pt x="278" y="282"/>
                  </a:lnTo>
                  <a:lnTo>
                    <a:pt x="273" y="292"/>
                  </a:lnTo>
                  <a:lnTo>
                    <a:pt x="266" y="300"/>
                  </a:lnTo>
                  <a:lnTo>
                    <a:pt x="291" y="327"/>
                  </a:lnTo>
                  <a:lnTo>
                    <a:pt x="255" y="363"/>
                  </a:lnTo>
                  <a:lnTo>
                    <a:pt x="230" y="336"/>
                  </a:lnTo>
                  <a:lnTo>
                    <a:pt x="227" y="340"/>
                  </a:lnTo>
                  <a:lnTo>
                    <a:pt x="222" y="343"/>
                  </a:lnTo>
                  <a:lnTo>
                    <a:pt x="217" y="346"/>
                  </a:lnTo>
                  <a:lnTo>
                    <a:pt x="213" y="349"/>
                  </a:lnTo>
                  <a:lnTo>
                    <a:pt x="208" y="351"/>
                  </a:lnTo>
                  <a:lnTo>
                    <a:pt x="204" y="354"/>
                  </a:lnTo>
                  <a:lnTo>
                    <a:pt x="199" y="357"/>
                  </a:lnTo>
                  <a:lnTo>
                    <a:pt x="194" y="360"/>
                  </a:lnTo>
                  <a:lnTo>
                    <a:pt x="208" y="394"/>
                  </a:lnTo>
                  <a:lnTo>
                    <a:pt x="162" y="414"/>
                  </a:lnTo>
                  <a:lnTo>
                    <a:pt x="147" y="379"/>
                  </a:lnTo>
                  <a:lnTo>
                    <a:pt x="141" y="380"/>
                  </a:lnTo>
                  <a:lnTo>
                    <a:pt x="137" y="381"/>
                  </a:lnTo>
                  <a:lnTo>
                    <a:pt x="131" y="384"/>
                  </a:lnTo>
                  <a:lnTo>
                    <a:pt x="126" y="385"/>
                  </a:lnTo>
                  <a:lnTo>
                    <a:pt x="121" y="386"/>
                  </a:lnTo>
                  <a:lnTo>
                    <a:pt x="115" y="387"/>
                  </a:lnTo>
                  <a:lnTo>
                    <a:pt x="110" y="387"/>
                  </a:lnTo>
                  <a:lnTo>
                    <a:pt x="105" y="388"/>
                  </a:lnTo>
                  <a:lnTo>
                    <a:pt x="105" y="424"/>
                  </a:lnTo>
                  <a:lnTo>
                    <a:pt x="54" y="424"/>
                  </a:lnTo>
                  <a:lnTo>
                    <a:pt x="54" y="388"/>
                  </a:lnTo>
                  <a:lnTo>
                    <a:pt x="48" y="387"/>
                  </a:lnTo>
                  <a:lnTo>
                    <a:pt x="42" y="387"/>
                  </a:lnTo>
                  <a:lnTo>
                    <a:pt x="38" y="386"/>
                  </a:lnTo>
                  <a:lnTo>
                    <a:pt x="32" y="385"/>
                  </a:lnTo>
                  <a:lnTo>
                    <a:pt x="27" y="384"/>
                  </a:lnTo>
                  <a:lnTo>
                    <a:pt x="22" y="381"/>
                  </a:lnTo>
                  <a:lnTo>
                    <a:pt x="17" y="380"/>
                  </a:lnTo>
                  <a:lnTo>
                    <a:pt x="12" y="379"/>
                  </a:lnTo>
                  <a:lnTo>
                    <a:pt x="10" y="381"/>
                  </a:lnTo>
                  <a:lnTo>
                    <a:pt x="5" y="365"/>
                  </a:lnTo>
                  <a:lnTo>
                    <a:pt x="3" y="348"/>
                  </a:lnTo>
                  <a:lnTo>
                    <a:pt x="1" y="330"/>
                  </a:lnTo>
                  <a:lnTo>
                    <a:pt x="0" y="311"/>
                  </a:lnTo>
                  <a:lnTo>
                    <a:pt x="1" y="282"/>
                  </a:lnTo>
                  <a:lnTo>
                    <a:pt x="5" y="255"/>
                  </a:lnTo>
                  <a:lnTo>
                    <a:pt x="11" y="227"/>
                  </a:lnTo>
                  <a:lnTo>
                    <a:pt x="20" y="200"/>
                  </a:lnTo>
                  <a:lnTo>
                    <a:pt x="31" y="175"/>
                  </a:lnTo>
                  <a:lnTo>
                    <a:pt x="45" y="151"/>
                  </a:lnTo>
                  <a:lnTo>
                    <a:pt x="60" y="128"/>
                  </a:lnTo>
                  <a:lnTo>
                    <a:pt x="77" y="107"/>
                  </a:lnTo>
                  <a:lnTo>
                    <a:pt x="95" y="86"/>
                  </a:lnTo>
                  <a:lnTo>
                    <a:pt x="116" y="69"/>
                  </a:lnTo>
                  <a:lnTo>
                    <a:pt x="138" y="52"/>
                  </a:lnTo>
                  <a:lnTo>
                    <a:pt x="161" y="37"/>
                  </a:lnTo>
                  <a:lnTo>
                    <a:pt x="185" y="25"/>
                  </a:lnTo>
                  <a:lnTo>
                    <a:pt x="212" y="14"/>
                  </a:lnTo>
                  <a:lnTo>
                    <a:pt x="238" y="6"/>
                  </a:lnTo>
                  <a:lnTo>
                    <a:pt x="266" y="0"/>
                  </a:lnTo>
                  <a:close/>
                </a:path>
              </a:pathLst>
            </a:custGeom>
            <a:solidFill>
              <a:srgbClr val="CC68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8" name="Freeform 26"/>
            <p:cNvSpPr>
              <a:spLocks/>
            </p:cNvSpPr>
            <p:nvPr/>
          </p:nvSpPr>
          <p:spPr bwMode="auto">
            <a:xfrm>
              <a:off x="2674" y="2157"/>
              <a:ext cx="49" cy="50"/>
            </a:xfrm>
            <a:custGeom>
              <a:avLst/>
              <a:gdLst>
                <a:gd name="T0" fmla="*/ 53 w 98"/>
                <a:gd name="T1" fmla="*/ 0 h 100"/>
                <a:gd name="T2" fmla="*/ 62 w 98"/>
                <a:gd name="T3" fmla="*/ 1 h 100"/>
                <a:gd name="T4" fmla="*/ 70 w 98"/>
                <a:gd name="T5" fmla="*/ 5 h 100"/>
                <a:gd name="T6" fmla="*/ 78 w 98"/>
                <a:gd name="T7" fmla="*/ 9 h 100"/>
                <a:gd name="T8" fmla="*/ 85 w 98"/>
                <a:gd name="T9" fmla="*/ 15 h 100"/>
                <a:gd name="T10" fmla="*/ 90 w 98"/>
                <a:gd name="T11" fmla="*/ 23 h 100"/>
                <a:gd name="T12" fmla="*/ 95 w 98"/>
                <a:gd name="T13" fmla="*/ 31 h 100"/>
                <a:gd name="T14" fmla="*/ 97 w 98"/>
                <a:gd name="T15" fmla="*/ 41 h 100"/>
                <a:gd name="T16" fmla="*/ 98 w 98"/>
                <a:gd name="T17" fmla="*/ 50 h 100"/>
                <a:gd name="T18" fmla="*/ 97 w 98"/>
                <a:gd name="T19" fmla="*/ 60 h 100"/>
                <a:gd name="T20" fmla="*/ 93 w 98"/>
                <a:gd name="T21" fmla="*/ 69 h 100"/>
                <a:gd name="T22" fmla="*/ 89 w 98"/>
                <a:gd name="T23" fmla="*/ 77 h 100"/>
                <a:gd name="T24" fmla="*/ 83 w 98"/>
                <a:gd name="T25" fmla="*/ 86 h 100"/>
                <a:gd name="T26" fmla="*/ 75 w 98"/>
                <a:gd name="T27" fmla="*/ 91 h 100"/>
                <a:gd name="T28" fmla="*/ 67 w 98"/>
                <a:gd name="T29" fmla="*/ 96 h 100"/>
                <a:gd name="T30" fmla="*/ 57 w 98"/>
                <a:gd name="T31" fmla="*/ 99 h 100"/>
                <a:gd name="T32" fmla="*/ 46 w 98"/>
                <a:gd name="T33" fmla="*/ 100 h 100"/>
                <a:gd name="T34" fmla="*/ 39 w 98"/>
                <a:gd name="T35" fmla="*/ 100 h 100"/>
                <a:gd name="T36" fmla="*/ 32 w 98"/>
                <a:gd name="T37" fmla="*/ 98 h 100"/>
                <a:gd name="T38" fmla="*/ 25 w 98"/>
                <a:gd name="T39" fmla="*/ 96 h 100"/>
                <a:gd name="T40" fmla="*/ 20 w 98"/>
                <a:gd name="T41" fmla="*/ 94 h 100"/>
                <a:gd name="T42" fmla="*/ 14 w 98"/>
                <a:gd name="T43" fmla="*/ 89 h 100"/>
                <a:gd name="T44" fmla="*/ 8 w 98"/>
                <a:gd name="T45" fmla="*/ 84 h 100"/>
                <a:gd name="T46" fmla="*/ 4 w 98"/>
                <a:gd name="T47" fmla="*/ 80 h 100"/>
                <a:gd name="T48" fmla="*/ 0 w 98"/>
                <a:gd name="T49" fmla="*/ 74 h 100"/>
                <a:gd name="T50" fmla="*/ 6 w 98"/>
                <a:gd name="T51" fmla="*/ 64 h 100"/>
                <a:gd name="T52" fmla="*/ 12 w 98"/>
                <a:gd name="T53" fmla="*/ 53 h 100"/>
                <a:gd name="T54" fmla="*/ 17 w 98"/>
                <a:gd name="T55" fmla="*/ 44 h 100"/>
                <a:gd name="T56" fmla="*/ 24 w 98"/>
                <a:gd name="T57" fmla="*/ 35 h 100"/>
                <a:gd name="T58" fmla="*/ 31 w 98"/>
                <a:gd name="T59" fmla="*/ 26 h 100"/>
                <a:gd name="T60" fmla="*/ 38 w 98"/>
                <a:gd name="T61" fmla="*/ 16 h 100"/>
                <a:gd name="T62" fmla="*/ 45 w 98"/>
                <a:gd name="T63" fmla="*/ 8 h 100"/>
                <a:gd name="T64" fmla="*/ 53 w 98"/>
                <a:gd name="T65"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8" h="100">
                  <a:moveTo>
                    <a:pt x="53" y="0"/>
                  </a:moveTo>
                  <a:lnTo>
                    <a:pt x="62" y="1"/>
                  </a:lnTo>
                  <a:lnTo>
                    <a:pt x="70" y="5"/>
                  </a:lnTo>
                  <a:lnTo>
                    <a:pt x="78" y="9"/>
                  </a:lnTo>
                  <a:lnTo>
                    <a:pt x="85" y="15"/>
                  </a:lnTo>
                  <a:lnTo>
                    <a:pt x="90" y="23"/>
                  </a:lnTo>
                  <a:lnTo>
                    <a:pt x="95" y="31"/>
                  </a:lnTo>
                  <a:lnTo>
                    <a:pt x="97" y="41"/>
                  </a:lnTo>
                  <a:lnTo>
                    <a:pt x="98" y="50"/>
                  </a:lnTo>
                  <a:lnTo>
                    <a:pt x="97" y="60"/>
                  </a:lnTo>
                  <a:lnTo>
                    <a:pt x="93" y="69"/>
                  </a:lnTo>
                  <a:lnTo>
                    <a:pt x="89" y="77"/>
                  </a:lnTo>
                  <a:lnTo>
                    <a:pt x="83" y="86"/>
                  </a:lnTo>
                  <a:lnTo>
                    <a:pt x="75" y="91"/>
                  </a:lnTo>
                  <a:lnTo>
                    <a:pt x="67" y="96"/>
                  </a:lnTo>
                  <a:lnTo>
                    <a:pt x="57" y="99"/>
                  </a:lnTo>
                  <a:lnTo>
                    <a:pt x="46" y="100"/>
                  </a:lnTo>
                  <a:lnTo>
                    <a:pt x="39" y="100"/>
                  </a:lnTo>
                  <a:lnTo>
                    <a:pt x="32" y="98"/>
                  </a:lnTo>
                  <a:lnTo>
                    <a:pt x="25" y="96"/>
                  </a:lnTo>
                  <a:lnTo>
                    <a:pt x="20" y="94"/>
                  </a:lnTo>
                  <a:lnTo>
                    <a:pt x="14" y="89"/>
                  </a:lnTo>
                  <a:lnTo>
                    <a:pt x="8" y="84"/>
                  </a:lnTo>
                  <a:lnTo>
                    <a:pt x="4" y="80"/>
                  </a:lnTo>
                  <a:lnTo>
                    <a:pt x="0" y="74"/>
                  </a:lnTo>
                  <a:lnTo>
                    <a:pt x="6" y="64"/>
                  </a:lnTo>
                  <a:lnTo>
                    <a:pt x="12" y="53"/>
                  </a:lnTo>
                  <a:lnTo>
                    <a:pt x="17" y="44"/>
                  </a:lnTo>
                  <a:lnTo>
                    <a:pt x="24" y="35"/>
                  </a:lnTo>
                  <a:lnTo>
                    <a:pt x="31" y="26"/>
                  </a:lnTo>
                  <a:lnTo>
                    <a:pt x="38" y="16"/>
                  </a:lnTo>
                  <a:lnTo>
                    <a:pt x="45" y="8"/>
                  </a:lnTo>
                  <a:lnTo>
                    <a:pt x="53" y="0"/>
                  </a:lnTo>
                  <a:close/>
                </a:path>
              </a:pathLst>
            </a:custGeom>
            <a:solidFill>
              <a:srgbClr val="1128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9" name="Freeform 27"/>
            <p:cNvSpPr>
              <a:spLocks/>
            </p:cNvSpPr>
            <p:nvPr/>
          </p:nvSpPr>
          <p:spPr bwMode="auto">
            <a:xfrm>
              <a:off x="2764" y="2191"/>
              <a:ext cx="209" cy="230"/>
            </a:xfrm>
            <a:custGeom>
              <a:avLst/>
              <a:gdLst>
                <a:gd name="T0" fmla="*/ 286 w 418"/>
                <a:gd name="T1" fmla="*/ 38 h 460"/>
                <a:gd name="T2" fmla="*/ 297 w 418"/>
                <a:gd name="T3" fmla="*/ 38 h 460"/>
                <a:gd name="T4" fmla="*/ 309 w 418"/>
                <a:gd name="T5" fmla="*/ 39 h 460"/>
                <a:gd name="T6" fmla="*/ 320 w 418"/>
                <a:gd name="T7" fmla="*/ 41 h 460"/>
                <a:gd name="T8" fmla="*/ 335 w 418"/>
                <a:gd name="T9" fmla="*/ 4 h 460"/>
                <a:gd name="T10" fmla="*/ 377 w 418"/>
                <a:gd name="T11" fmla="*/ 54 h 460"/>
                <a:gd name="T12" fmla="*/ 393 w 418"/>
                <a:gd name="T13" fmla="*/ 61 h 460"/>
                <a:gd name="T14" fmla="*/ 408 w 418"/>
                <a:gd name="T15" fmla="*/ 69 h 460"/>
                <a:gd name="T16" fmla="*/ 415 w 418"/>
                <a:gd name="T17" fmla="*/ 106 h 460"/>
                <a:gd name="T18" fmla="*/ 418 w 418"/>
                <a:gd name="T19" fmla="*/ 143 h 460"/>
                <a:gd name="T20" fmla="*/ 412 w 418"/>
                <a:gd name="T21" fmla="*/ 208 h 460"/>
                <a:gd name="T22" fmla="*/ 394 w 418"/>
                <a:gd name="T23" fmla="*/ 268 h 460"/>
                <a:gd name="T24" fmla="*/ 365 w 418"/>
                <a:gd name="T25" fmla="*/ 321 h 460"/>
                <a:gd name="T26" fmla="*/ 327 w 418"/>
                <a:gd name="T27" fmla="*/ 368 h 460"/>
                <a:gd name="T28" fmla="*/ 281 w 418"/>
                <a:gd name="T29" fmla="*/ 406 h 460"/>
                <a:gd name="T30" fmla="*/ 228 w 418"/>
                <a:gd name="T31" fmla="*/ 436 h 460"/>
                <a:gd name="T32" fmla="*/ 168 w 418"/>
                <a:gd name="T33" fmla="*/ 453 h 460"/>
                <a:gd name="T34" fmla="*/ 105 w 418"/>
                <a:gd name="T35" fmla="*/ 460 h 460"/>
                <a:gd name="T36" fmla="*/ 99 w 418"/>
                <a:gd name="T37" fmla="*/ 455 h 460"/>
                <a:gd name="T38" fmla="*/ 92 w 418"/>
                <a:gd name="T39" fmla="*/ 445 h 460"/>
                <a:gd name="T40" fmla="*/ 63 w 418"/>
                <a:gd name="T41" fmla="*/ 455 h 460"/>
                <a:gd name="T42" fmla="*/ 56 w 418"/>
                <a:gd name="T43" fmla="*/ 454 h 460"/>
                <a:gd name="T44" fmla="*/ 48 w 418"/>
                <a:gd name="T45" fmla="*/ 453 h 460"/>
                <a:gd name="T46" fmla="*/ 60 w 418"/>
                <a:gd name="T47" fmla="*/ 395 h 460"/>
                <a:gd name="T48" fmla="*/ 52 w 418"/>
                <a:gd name="T49" fmla="*/ 374 h 460"/>
                <a:gd name="T50" fmla="*/ 45 w 418"/>
                <a:gd name="T51" fmla="*/ 352 h 460"/>
                <a:gd name="T52" fmla="*/ 0 w 418"/>
                <a:gd name="T53" fmla="*/ 306 h 460"/>
                <a:gd name="T54" fmla="*/ 38 w 418"/>
                <a:gd name="T55" fmla="*/ 288 h 460"/>
                <a:gd name="T56" fmla="*/ 38 w 418"/>
                <a:gd name="T57" fmla="*/ 265 h 460"/>
                <a:gd name="T58" fmla="*/ 2 w 418"/>
                <a:gd name="T59" fmla="*/ 243 h 460"/>
                <a:gd name="T60" fmla="*/ 54 w 418"/>
                <a:gd name="T61" fmla="*/ 202 h 460"/>
                <a:gd name="T62" fmla="*/ 62 w 418"/>
                <a:gd name="T63" fmla="*/ 181 h 460"/>
                <a:gd name="T64" fmla="*/ 74 w 418"/>
                <a:gd name="T65" fmla="*/ 160 h 460"/>
                <a:gd name="T66" fmla="*/ 74 w 418"/>
                <a:gd name="T67" fmla="*/ 96 h 460"/>
                <a:gd name="T68" fmla="*/ 108 w 418"/>
                <a:gd name="T69" fmla="*/ 115 h 460"/>
                <a:gd name="T70" fmla="*/ 117 w 418"/>
                <a:gd name="T71" fmla="*/ 107 h 460"/>
                <a:gd name="T72" fmla="*/ 125 w 418"/>
                <a:gd name="T73" fmla="*/ 99 h 460"/>
                <a:gd name="T74" fmla="*/ 135 w 418"/>
                <a:gd name="T75" fmla="*/ 92 h 460"/>
                <a:gd name="T76" fmla="*/ 119 w 418"/>
                <a:gd name="T77" fmla="*/ 54 h 460"/>
                <a:gd name="T78" fmla="*/ 184 w 418"/>
                <a:gd name="T79" fmla="*/ 61 h 460"/>
                <a:gd name="T80" fmla="*/ 195 w 418"/>
                <a:gd name="T81" fmla="*/ 57 h 460"/>
                <a:gd name="T82" fmla="*/ 206 w 418"/>
                <a:gd name="T83" fmla="*/ 53 h 460"/>
                <a:gd name="T84" fmla="*/ 216 w 418"/>
                <a:gd name="T85" fmla="*/ 50 h 460"/>
                <a:gd name="T86" fmla="*/ 227 w 418"/>
                <a:gd name="T87" fmla="*/ 47 h 460"/>
                <a:gd name="T88" fmla="*/ 274 w 418"/>
                <a:gd name="T89" fmla="*/ 0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18" h="460">
                  <a:moveTo>
                    <a:pt x="280" y="38"/>
                  </a:moveTo>
                  <a:lnTo>
                    <a:pt x="286" y="38"/>
                  </a:lnTo>
                  <a:lnTo>
                    <a:pt x="291" y="38"/>
                  </a:lnTo>
                  <a:lnTo>
                    <a:pt x="297" y="38"/>
                  </a:lnTo>
                  <a:lnTo>
                    <a:pt x="303" y="39"/>
                  </a:lnTo>
                  <a:lnTo>
                    <a:pt x="309" y="39"/>
                  </a:lnTo>
                  <a:lnTo>
                    <a:pt x="314" y="41"/>
                  </a:lnTo>
                  <a:lnTo>
                    <a:pt x="320" y="41"/>
                  </a:lnTo>
                  <a:lnTo>
                    <a:pt x="326" y="42"/>
                  </a:lnTo>
                  <a:lnTo>
                    <a:pt x="335" y="4"/>
                  </a:lnTo>
                  <a:lnTo>
                    <a:pt x="388" y="16"/>
                  </a:lnTo>
                  <a:lnTo>
                    <a:pt x="377" y="54"/>
                  </a:lnTo>
                  <a:lnTo>
                    <a:pt x="385" y="58"/>
                  </a:lnTo>
                  <a:lnTo>
                    <a:pt x="393" y="61"/>
                  </a:lnTo>
                  <a:lnTo>
                    <a:pt x="401" y="66"/>
                  </a:lnTo>
                  <a:lnTo>
                    <a:pt x="408" y="69"/>
                  </a:lnTo>
                  <a:lnTo>
                    <a:pt x="412" y="88"/>
                  </a:lnTo>
                  <a:lnTo>
                    <a:pt x="415" y="106"/>
                  </a:lnTo>
                  <a:lnTo>
                    <a:pt x="417" y="125"/>
                  </a:lnTo>
                  <a:lnTo>
                    <a:pt x="418" y="143"/>
                  </a:lnTo>
                  <a:lnTo>
                    <a:pt x="417" y="175"/>
                  </a:lnTo>
                  <a:lnTo>
                    <a:pt x="412" y="208"/>
                  </a:lnTo>
                  <a:lnTo>
                    <a:pt x="404" y="238"/>
                  </a:lnTo>
                  <a:lnTo>
                    <a:pt x="394" y="268"/>
                  </a:lnTo>
                  <a:lnTo>
                    <a:pt x="381" y="295"/>
                  </a:lnTo>
                  <a:lnTo>
                    <a:pt x="365" y="321"/>
                  </a:lnTo>
                  <a:lnTo>
                    <a:pt x="348" y="345"/>
                  </a:lnTo>
                  <a:lnTo>
                    <a:pt x="327" y="368"/>
                  </a:lnTo>
                  <a:lnTo>
                    <a:pt x="305" y="389"/>
                  </a:lnTo>
                  <a:lnTo>
                    <a:pt x="281" y="406"/>
                  </a:lnTo>
                  <a:lnTo>
                    <a:pt x="256" y="422"/>
                  </a:lnTo>
                  <a:lnTo>
                    <a:pt x="228" y="436"/>
                  </a:lnTo>
                  <a:lnTo>
                    <a:pt x="199" y="446"/>
                  </a:lnTo>
                  <a:lnTo>
                    <a:pt x="168" y="453"/>
                  </a:lnTo>
                  <a:lnTo>
                    <a:pt x="137" y="459"/>
                  </a:lnTo>
                  <a:lnTo>
                    <a:pt x="105" y="460"/>
                  </a:lnTo>
                  <a:lnTo>
                    <a:pt x="102" y="460"/>
                  </a:lnTo>
                  <a:lnTo>
                    <a:pt x="99" y="455"/>
                  </a:lnTo>
                  <a:lnTo>
                    <a:pt x="96" y="451"/>
                  </a:lnTo>
                  <a:lnTo>
                    <a:pt x="92" y="445"/>
                  </a:lnTo>
                  <a:lnTo>
                    <a:pt x="89" y="440"/>
                  </a:lnTo>
                  <a:lnTo>
                    <a:pt x="63" y="455"/>
                  </a:lnTo>
                  <a:lnTo>
                    <a:pt x="60" y="455"/>
                  </a:lnTo>
                  <a:lnTo>
                    <a:pt x="56" y="454"/>
                  </a:lnTo>
                  <a:lnTo>
                    <a:pt x="52" y="453"/>
                  </a:lnTo>
                  <a:lnTo>
                    <a:pt x="48" y="453"/>
                  </a:lnTo>
                  <a:lnTo>
                    <a:pt x="28" y="415"/>
                  </a:lnTo>
                  <a:lnTo>
                    <a:pt x="60" y="395"/>
                  </a:lnTo>
                  <a:lnTo>
                    <a:pt x="55" y="384"/>
                  </a:lnTo>
                  <a:lnTo>
                    <a:pt x="52" y="374"/>
                  </a:lnTo>
                  <a:lnTo>
                    <a:pt x="48" y="363"/>
                  </a:lnTo>
                  <a:lnTo>
                    <a:pt x="45" y="352"/>
                  </a:lnTo>
                  <a:lnTo>
                    <a:pt x="7" y="357"/>
                  </a:lnTo>
                  <a:lnTo>
                    <a:pt x="0" y="306"/>
                  </a:lnTo>
                  <a:lnTo>
                    <a:pt x="38" y="300"/>
                  </a:lnTo>
                  <a:lnTo>
                    <a:pt x="38" y="288"/>
                  </a:lnTo>
                  <a:lnTo>
                    <a:pt x="38" y="277"/>
                  </a:lnTo>
                  <a:lnTo>
                    <a:pt x="38" y="265"/>
                  </a:lnTo>
                  <a:lnTo>
                    <a:pt x="39" y="255"/>
                  </a:lnTo>
                  <a:lnTo>
                    <a:pt x="2" y="243"/>
                  </a:lnTo>
                  <a:lnTo>
                    <a:pt x="16" y="194"/>
                  </a:lnTo>
                  <a:lnTo>
                    <a:pt x="54" y="202"/>
                  </a:lnTo>
                  <a:lnTo>
                    <a:pt x="59" y="192"/>
                  </a:lnTo>
                  <a:lnTo>
                    <a:pt x="62" y="181"/>
                  </a:lnTo>
                  <a:lnTo>
                    <a:pt x="68" y="171"/>
                  </a:lnTo>
                  <a:lnTo>
                    <a:pt x="74" y="160"/>
                  </a:lnTo>
                  <a:lnTo>
                    <a:pt x="41" y="137"/>
                  </a:lnTo>
                  <a:lnTo>
                    <a:pt x="74" y="96"/>
                  </a:lnTo>
                  <a:lnTo>
                    <a:pt x="105" y="119"/>
                  </a:lnTo>
                  <a:lnTo>
                    <a:pt x="108" y="115"/>
                  </a:lnTo>
                  <a:lnTo>
                    <a:pt x="113" y="111"/>
                  </a:lnTo>
                  <a:lnTo>
                    <a:pt x="117" y="107"/>
                  </a:lnTo>
                  <a:lnTo>
                    <a:pt x="121" y="104"/>
                  </a:lnTo>
                  <a:lnTo>
                    <a:pt x="125" y="99"/>
                  </a:lnTo>
                  <a:lnTo>
                    <a:pt x="130" y="96"/>
                  </a:lnTo>
                  <a:lnTo>
                    <a:pt x="135" y="92"/>
                  </a:lnTo>
                  <a:lnTo>
                    <a:pt x="139" y="89"/>
                  </a:lnTo>
                  <a:lnTo>
                    <a:pt x="119" y="54"/>
                  </a:lnTo>
                  <a:lnTo>
                    <a:pt x="165" y="28"/>
                  </a:lnTo>
                  <a:lnTo>
                    <a:pt x="184" y="61"/>
                  </a:lnTo>
                  <a:lnTo>
                    <a:pt x="190" y="59"/>
                  </a:lnTo>
                  <a:lnTo>
                    <a:pt x="195" y="57"/>
                  </a:lnTo>
                  <a:lnTo>
                    <a:pt x="200" y="54"/>
                  </a:lnTo>
                  <a:lnTo>
                    <a:pt x="206" y="53"/>
                  </a:lnTo>
                  <a:lnTo>
                    <a:pt x="211" y="52"/>
                  </a:lnTo>
                  <a:lnTo>
                    <a:pt x="216" y="50"/>
                  </a:lnTo>
                  <a:lnTo>
                    <a:pt x="221" y="49"/>
                  </a:lnTo>
                  <a:lnTo>
                    <a:pt x="227" y="47"/>
                  </a:lnTo>
                  <a:lnTo>
                    <a:pt x="222" y="7"/>
                  </a:lnTo>
                  <a:lnTo>
                    <a:pt x="274" y="0"/>
                  </a:lnTo>
                  <a:lnTo>
                    <a:pt x="280" y="38"/>
                  </a:lnTo>
                  <a:close/>
                </a:path>
              </a:pathLst>
            </a:custGeom>
            <a:solidFill>
              <a:srgbClr val="D6A3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0" name="Freeform 28"/>
            <p:cNvSpPr>
              <a:spLocks/>
            </p:cNvSpPr>
            <p:nvPr/>
          </p:nvSpPr>
          <p:spPr bwMode="auto">
            <a:xfrm>
              <a:off x="2881" y="2309"/>
              <a:ext cx="55" cy="54"/>
            </a:xfrm>
            <a:custGeom>
              <a:avLst/>
              <a:gdLst>
                <a:gd name="T0" fmla="*/ 46 w 108"/>
                <a:gd name="T1" fmla="*/ 0 h 108"/>
                <a:gd name="T2" fmla="*/ 56 w 108"/>
                <a:gd name="T3" fmla="*/ 0 h 108"/>
                <a:gd name="T4" fmla="*/ 67 w 108"/>
                <a:gd name="T5" fmla="*/ 2 h 108"/>
                <a:gd name="T6" fmla="*/ 77 w 108"/>
                <a:gd name="T7" fmla="*/ 6 h 108"/>
                <a:gd name="T8" fmla="*/ 86 w 108"/>
                <a:gd name="T9" fmla="*/ 11 h 108"/>
                <a:gd name="T10" fmla="*/ 94 w 108"/>
                <a:gd name="T11" fmla="*/ 18 h 108"/>
                <a:gd name="T12" fmla="*/ 100 w 108"/>
                <a:gd name="T13" fmla="*/ 27 h 108"/>
                <a:gd name="T14" fmla="*/ 106 w 108"/>
                <a:gd name="T15" fmla="*/ 36 h 108"/>
                <a:gd name="T16" fmla="*/ 108 w 108"/>
                <a:gd name="T17" fmla="*/ 48 h 108"/>
                <a:gd name="T18" fmla="*/ 108 w 108"/>
                <a:gd name="T19" fmla="*/ 58 h 108"/>
                <a:gd name="T20" fmla="*/ 107 w 108"/>
                <a:gd name="T21" fmla="*/ 68 h 108"/>
                <a:gd name="T22" fmla="*/ 102 w 108"/>
                <a:gd name="T23" fmla="*/ 78 h 108"/>
                <a:gd name="T24" fmla="*/ 98 w 108"/>
                <a:gd name="T25" fmla="*/ 87 h 108"/>
                <a:gd name="T26" fmla="*/ 90 w 108"/>
                <a:gd name="T27" fmla="*/ 94 h 108"/>
                <a:gd name="T28" fmla="*/ 82 w 108"/>
                <a:gd name="T29" fmla="*/ 101 h 108"/>
                <a:gd name="T30" fmla="*/ 72 w 108"/>
                <a:gd name="T31" fmla="*/ 105 h 108"/>
                <a:gd name="T32" fmla="*/ 62 w 108"/>
                <a:gd name="T33" fmla="*/ 108 h 108"/>
                <a:gd name="T34" fmla="*/ 51 w 108"/>
                <a:gd name="T35" fmla="*/ 108 h 108"/>
                <a:gd name="T36" fmla="*/ 40 w 108"/>
                <a:gd name="T37" fmla="*/ 106 h 108"/>
                <a:gd name="T38" fmla="*/ 31 w 108"/>
                <a:gd name="T39" fmla="*/ 103 h 108"/>
                <a:gd name="T40" fmla="*/ 22 w 108"/>
                <a:gd name="T41" fmla="*/ 97 h 108"/>
                <a:gd name="T42" fmla="*/ 14 w 108"/>
                <a:gd name="T43" fmla="*/ 90 h 108"/>
                <a:gd name="T44" fmla="*/ 8 w 108"/>
                <a:gd name="T45" fmla="*/ 81 h 108"/>
                <a:gd name="T46" fmla="*/ 3 w 108"/>
                <a:gd name="T47" fmla="*/ 72 h 108"/>
                <a:gd name="T48" fmla="*/ 1 w 108"/>
                <a:gd name="T49" fmla="*/ 62 h 108"/>
                <a:gd name="T50" fmla="*/ 0 w 108"/>
                <a:gd name="T51" fmla="*/ 51 h 108"/>
                <a:gd name="T52" fmla="*/ 1 w 108"/>
                <a:gd name="T53" fmla="*/ 41 h 108"/>
                <a:gd name="T54" fmla="*/ 6 w 108"/>
                <a:gd name="T55" fmla="*/ 32 h 108"/>
                <a:gd name="T56" fmla="*/ 10 w 108"/>
                <a:gd name="T57" fmla="*/ 22 h 108"/>
                <a:gd name="T58" fmla="*/ 17 w 108"/>
                <a:gd name="T59" fmla="*/ 14 h 108"/>
                <a:gd name="T60" fmla="*/ 26 w 108"/>
                <a:gd name="T61" fmla="*/ 9 h 108"/>
                <a:gd name="T62" fmla="*/ 36 w 108"/>
                <a:gd name="T63" fmla="*/ 4 h 108"/>
                <a:gd name="T64" fmla="*/ 46 w 108"/>
                <a:gd name="T65"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8" h="108">
                  <a:moveTo>
                    <a:pt x="46" y="0"/>
                  </a:moveTo>
                  <a:lnTo>
                    <a:pt x="56" y="0"/>
                  </a:lnTo>
                  <a:lnTo>
                    <a:pt x="67" y="2"/>
                  </a:lnTo>
                  <a:lnTo>
                    <a:pt x="77" y="6"/>
                  </a:lnTo>
                  <a:lnTo>
                    <a:pt x="86" y="11"/>
                  </a:lnTo>
                  <a:lnTo>
                    <a:pt x="94" y="18"/>
                  </a:lnTo>
                  <a:lnTo>
                    <a:pt x="100" y="27"/>
                  </a:lnTo>
                  <a:lnTo>
                    <a:pt x="106" y="36"/>
                  </a:lnTo>
                  <a:lnTo>
                    <a:pt x="108" y="48"/>
                  </a:lnTo>
                  <a:lnTo>
                    <a:pt x="108" y="58"/>
                  </a:lnTo>
                  <a:lnTo>
                    <a:pt x="107" y="68"/>
                  </a:lnTo>
                  <a:lnTo>
                    <a:pt x="102" y="78"/>
                  </a:lnTo>
                  <a:lnTo>
                    <a:pt x="98" y="87"/>
                  </a:lnTo>
                  <a:lnTo>
                    <a:pt x="90" y="94"/>
                  </a:lnTo>
                  <a:lnTo>
                    <a:pt x="82" y="101"/>
                  </a:lnTo>
                  <a:lnTo>
                    <a:pt x="72" y="105"/>
                  </a:lnTo>
                  <a:lnTo>
                    <a:pt x="62" y="108"/>
                  </a:lnTo>
                  <a:lnTo>
                    <a:pt x="51" y="108"/>
                  </a:lnTo>
                  <a:lnTo>
                    <a:pt x="40" y="106"/>
                  </a:lnTo>
                  <a:lnTo>
                    <a:pt x="31" y="103"/>
                  </a:lnTo>
                  <a:lnTo>
                    <a:pt x="22" y="97"/>
                  </a:lnTo>
                  <a:lnTo>
                    <a:pt x="14" y="90"/>
                  </a:lnTo>
                  <a:lnTo>
                    <a:pt x="8" y="81"/>
                  </a:lnTo>
                  <a:lnTo>
                    <a:pt x="3" y="72"/>
                  </a:lnTo>
                  <a:lnTo>
                    <a:pt x="1" y="62"/>
                  </a:lnTo>
                  <a:lnTo>
                    <a:pt x="0" y="51"/>
                  </a:lnTo>
                  <a:lnTo>
                    <a:pt x="1" y="41"/>
                  </a:lnTo>
                  <a:lnTo>
                    <a:pt x="6" y="32"/>
                  </a:lnTo>
                  <a:lnTo>
                    <a:pt x="10" y="22"/>
                  </a:lnTo>
                  <a:lnTo>
                    <a:pt x="17" y="14"/>
                  </a:lnTo>
                  <a:lnTo>
                    <a:pt x="26" y="9"/>
                  </a:lnTo>
                  <a:lnTo>
                    <a:pt x="36" y="4"/>
                  </a:lnTo>
                  <a:lnTo>
                    <a:pt x="46" y="0"/>
                  </a:lnTo>
                  <a:close/>
                </a:path>
              </a:pathLst>
            </a:custGeom>
            <a:solidFill>
              <a:srgbClr val="1128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8" name="TextBox 47"/>
          <p:cNvSpPr txBox="1"/>
          <p:nvPr/>
        </p:nvSpPr>
        <p:spPr>
          <a:xfrm>
            <a:off x="7003567" y="2234661"/>
            <a:ext cx="1388993" cy="1569660"/>
          </a:xfrm>
          <a:prstGeom prst="rect">
            <a:avLst/>
          </a:prstGeom>
          <a:noFill/>
        </p:spPr>
        <p:txBody>
          <a:bodyPr wrap="square" rtlCol="0">
            <a:spAutoFit/>
          </a:bodyPr>
          <a:lstStyle/>
          <a:p>
            <a:pPr algn="ctr"/>
            <a:r>
              <a:rPr lang="en-US" sz="9600" b="1" dirty="0" smtClean="0">
                <a:solidFill>
                  <a:schemeClr val="accent1">
                    <a:lumMod val="50000"/>
                  </a:schemeClr>
                </a:solidFill>
                <a:latin typeface="Aharoni" panose="02010803020104030203" pitchFamily="2" charset="-79"/>
                <a:cs typeface="Aharoni" panose="02010803020104030203" pitchFamily="2" charset="-79"/>
              </a:rPr>
              <a:t>?</a:t>
            </a:r>
            <a:endParaRPr lang="en-US" sz="9600" b="1" dirty="0">
              <a:solidFill>
                <a:schemeClr val="accent1">
                  <a:lumMod val="50000"/>
                </a:schemeClr>
              </a:solidFill>
              <a:latin typeface="Aharoni" panose="02010803020104030203" pitchFamily="2" charset="-79"/>
              <a:cs typeface="Aharoni" panose="02010803020104030203" pitchFamily="2" charset="-79"/>
            </a:endParaRPr>
          </a:p>
        </p:txBody>
      </p:sp>
      <p:sp>
        <p:nvSpPr>
          <p:cNvPr id="4" name="Title 3"/>
          <p:cNvSpPr>
            <a:spLocks noGrp="1"/>
          </p:cNvSpPr>
          <p:nvPr>
            <p:ph type="title"/>
          </p:nvPr>
        </p:nvSpPr>
        <p:spPr/>
        <p:txBody>
          <a:bodyPr/>
          <a:lstStyle/>
          <a:p>
            <a:r>
              <a:rPr lang="en-US" dirty="0" smtClean="0"/>
              <a:t>7.1 </a:t>
            </a:r>
            <a:r>
              <a:rPr lang="en-US" dirty="0" smtClean="0"/>
              <a:t>Questions for Reflection</a:t>
            </a:r>
            <a:endParaRPr lang="en-US" dirty="0"/>
          </a:p>
        </p:txBody>
      </p:sp>
      <p:sp>
        <p:nvSpPr>
          <p:cNvPr id="51" name="Freeform 50"/>
          <p:cNvSpPr/>
          <p:nvPr/>
        </p:nvSpPr>
        <p:spPr>
          <a:xfrm>
            <a:off x="356558" y="2515015"/>
            <a:ext cx="6096000" cy="1265633"/>
          </a:xfrm>
          <a:custGeom>
            <a:avLst/>
            <a:gdLst>
              <a:gd name="connsiteX0" fmla="*/ 0 w 8382000"/>
              <a:gd name="connsiteY0" fmla="*/ 210943 h 1265633"/>
              <a:gd name="connsiteX1" fmla="*/ 210943 w 8382000"/>
              <a:gd name="connsiteY1" fmla="*/ 0 h 1265633"/>
              <a:gd name="connsiteX2" fmla="*/ 8171057 w 8382000"/>
              <a:gd name="connsiteY2" fmla="*/ 0 h 1265633"/>
              <a:gd name="connsiteX3" fmla="*/ 8382000 w 8382000"/>
              <a:gd name="connsiteY3" fmla="*/ 210943 h 1265633"/>
              <a:gd name="connsiteX4" fmla="*/ 8382000 w 8382000"/>
              <a:gd name="connsiteY4" fmla="*/ 1054690 h 1265633"/>
              <a:gd name="connsiteX5" fmla="*/ 8171057 w 8382000"/>
              <a:gd name="connsiteY5" fmla="*/ 1265633 h 1265633"/>
              <a:gd name="connsiteX6" fmla="*/ 210943 w 8382000"/>
              <a:gd name="connsiteY6" fmla="*/ 1265633 h 1265633"/>
              <a:gd name="connsiteX7" fmla="*/ 0 w 8382000"/>
              <a:gd name="connsiteY7" fmla="*/ 1054690 h 1265633"/>
              <a:gd name="connsiteX8" fmla="*/ 0 w 8382000"/>
              <a:gd name="connsiteY8" fmla="*/ 210943 h 1265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2000" h="1265633">
                <a:moveTo>
                  <a:pt x="0" y="210943"/>
                </a:moveTo>
                <a:cubicBezTo>
                  <a:pt x="0" y="94442"/>
                  <a:pt x="94442" y="0"/>
                  <a:pt x="210943" y="0"/>
                </a:cubicBezTo>
                <a:lnTo>
                  <a:pt x="8171057" y="0"/>
                </a:lnTo>
                <a:cubicBezTo>
                  <a:pt x="8287558" y="0"/>
                  <a:pt x="8382000" y="94442"/>
                  <a:pt x="8382000" y="210943"/>
                </a:cubicBezTo>
                <a:lnTo>
                  <a:pt x="8382000" y="1054690"/>
                </a:lnTo>
                <a:cubicBezTo>
                  <a:pt x="8382000" y="1171191"/>
                  <a:pt x="8287558" y="1265633"/>
                  <a:pt x="8171057" y="1265633"/>
                </a:cubicBezTo>
                <a:lnTo>
                  <a:pt x="210943" y="1265633"/>
                </a:lnTo>
                <a:cubicBezTo>
                  <a:pt x="94442" y="1265633"/>
                  <a:pt x="0" y="1171191"/>
                  <a:pt x="0" y="1054690"/>
                </a:cubicBezTo>
                <a:lnTo>
                  <a:pt x="0" y="210943"/>
                </a:lnTo>
                <a:close/>
              </a:path>
            </a:pathLst>
          </a:custGeom>
          <a:noFill/>
          <a:ln>
            <a:noFill/>
          </a:ln>
        </p:spPr>
        <p:style>
          <a:lnRef idx="2">
            <a:schemeClr val="accent5"/>
          </a:lnRef>
          <a:fillRef idx="1">
            <a:schemeClr val="lt1"/>
          </a:fillRef>
          <a:effectRef idx="0">
            <a:schemeClr val="accent5"/>
          </a:effectRef>
          <a:fontRef idx="minor">
            <a:schemeClr val="dk1"/>
          </a:fontRef>
        </p:style>
        <p:txBody>
          <a:bodyPr spcFirstLastPara="0" vert="horz" wrap="square" lIns="153223" tIns="153223" rIns="153223" bIns="153223" numCol="1" spcCol="1270" anchor="ctr" anchorCtr="0">
            <a:noAutofit/>
          </a:bodyPr>
          <a:lstStyle/>
          <a:p>
            <a:pPr marL="457200" indent="-457200">
              <a:buFont typeface="Arial" panose="020B0604020202020204" pitchFamily="34" charset="0"/>
              <a:buChar char="•"/>
            </a:pPr>
            <a:r>
              <a:rPr lang="en-US" sz="2800" dirty="0" smtClean="0"/>
              <a:t>What practices will guide your vision of open instruction?</a:t>
            </a:r>
            <a:endParaRPr lang="en-US" sz="2800" dirty="0"/>
          </a:p>
        </p:txBody>
      </p:sp>
      <p:sp>
        <p:nvSpPr>
          <p:cNvPr id="52" name="Freeform 51"/>
          <p:cNvSpPr/>
          <p:nvPr/>
        </p:nvSpPr>
        <p:spPr>
          <a:xfrm>
            <a:off x="356558" y="3769240"/>
            <a:ext cx="6096000" cy="1265633"/>
          </a:xfrm>
          <a:custGeom>
            <a:avLst/>
            <a:gdLst>
              <a:gd name="connsiteX0" fmla="*/ 0 w 8382000"/>
              <a:gd name="connsiteY0" fmla="*/ 210943 h 1265633"/>
              <a:gd name="connsiteX1" fmla="*/ 210943 w 8382000"/>
              <a:gd name="connsiteY1" fmla="*/ 0 h 1265633"/>
              <a:gd name="connsiteX2" fmla="*/ 8171057 w 8382000"/>
              <a:gd name="connsiteY2" fmla="*/ 0 h 1265633"/>
              <a:gd name="connsiteX3" fmla="*/ 8382000 w 8382000"/>
              <a:gd name="connsiteY3" fmla="*/ 210943 h 1265633"/>
              <a:gd name="connsiteX4" fmla="*/ 8382000 w 8382000"/>
              <a:gd name="connsiteY4" fmla="*/ 1054690 h 1265633"/>
              <a:gd name="connsiteX5" fmla="*/ 8171057 w 8382000"/>
              <a:gd name="connsiteY5" fmla="*/ 1265633 h 1265633"/>
              <a:gd name="connsiteX6" fmla="*/ 210943 w 8382000"/>
              <a:gd name="connsiteY6" fmla="*/ 1265633 h 1265633"/>
              <a:gd name="connsiteX7" fmla="*/ 0 w 8382000"/>
              <a:gd name="connsiteY7" fmla="*/ 1054690 h 1265633"/>
              <a:gd name="connsiteX8" fmla="*/ 0 w 8382000"/>
              <a:gd name="connsiteY8" fmla="*/ 210943 h 1265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2000" h="1265633">
                <a:moveTo>
                  <a:pt x="0" y="210943"/>
                </a:moveTo>
                <a:cubicBezTo>
                  <a:pt x="0" y="94442"/>
                  <a:pt x="94442" y="0"/>
                  <a:pt x="210943" y="0"/>
                </a:cubicBezTo>
                <a:lnTo>
                  <a:pt x="8171057" y="0"/>
                </a:lnTo>
                <a:cubicBezTo>
                  <a:pt x="8287558" y="0"/>
                  <a:pt x="8382000" y="94442"/>
                  <a:pt x="8382000" y="210943"/>
                </a:cubicBezTo>
                <a:lnTo>
                  <a:pt x="8382000" y="1054690"/>
                </a:lnTo>
                <a:cubicBezTo>
                  <a:pt x="8382000" y="1171191"/>
                  <a:pt x="8287558" y="1265633"/>
                  <a:pt x="8171057" y="1265633"/>
                </a:cubicBezTo>
                <a:lnTo>
                  <a:pt x="210943" y="1265633"/>
                </a:lnTo>
                <a:cubicBezTo>
                  <a:pt x="94442" y="1265633"/>
                  <a:pt x="0" y="1171191"/>
                  <a:pt x="0" y="1054690"/>
                </a:cubicBezTo>
                <a:lnTo>
                  <a:pt x="0" y="210943"/>
                </a:lnTo>
                <a:close/>
              </a:path>
            </a:pathLst>
          </a:custGeom>
          <a:noFill/>
          <a:ln>
            <a:noFill/>
          </a:ln>
        </p:spPr>
        <p:style>
          <a:lnRef idx="2">
            <a:schemeClr val="accent1"/>
          </a:lnRef>
          <a:fillRef idx="1">
            <a:schemeClr val="lt1"/>
          </a:fillRef>
          <a:effectRef idx="0">
            <a:schemeClr val="accent1"/>
          </a:effectRef>
          <a:fontRef idx="minor">
            <a:schemeClr val="dk1"/>
          </a:fontRef>
        </p:style>
        <p:txBody>
          <a:bodyPr spcFirstLastPara="0" vert="horz" wrap="square" lIns="153223" tIns="153223" rIns="153223" bIns="153223" numCol="1" spcCol="1270" anchor="ctr" anchorCtr="0">
            <a:noAutofit/>
          </a:bodyPr>
          <a:lstStyle/>
          <a:p>
            <a:pPr marL="457200" indent="-457200">
              <a:buFont typeface="Arial" panose="020B0604020202020204" pitchFamily="34" charset="0"/>
              <a:buChar char="•"/>
            </a:pPr>
            <a:r>
              <a:rPr lang="en-US" sz="2800" dirty="0" smtClean="0"/>
              <a:t>What does open pedagogy mean to you?</a:t>
            </a:r>
            <a:endParaRPr lang="en-US" sz="2800" dirty="0"/>
          </a:p>
        </p:txBody>
      </p:sp>
      <p:sp>
        <p:nvSpPr>
          <p:cNvPr id="53" name="Freeform 52"/>
          <p:cNvSpPr/>
          <p:nvPr/>
        </p:nvSpPr>
        <p:spPr>
          <a:xfrm>
            <a:off x="356558" y="5034873"/>
            <a:ext cx="6096000" cy="1201056"/>
          </a:xfrm>
          <a:custGeom>
            <a:avLst/>
            <a:gdLst>
              <a:gd name="connsiteX0" fmla="*/ 0 w 8382000"/>
              <a:gd name="connsiteY0" fmla="*/ 210943 h 1265633"/>
              <a:gd name="connsiteX1" fmla="*/ 210943 w 8382000"/>
              <a:gd name="connsiteY1" fmla="*/ 0 h 1265633"/>
              <a:gd name="connsiteX2" fmla="*/ 8171057 w 8382000"/>
              <a:gd name="connsiteY2" fmla="*/ 0 h 1265633"/>
              <a:gd name="connsiteX3" fmla="*/ 8382000 w 8382000"/>
              <a:gd name="connsiteY3" fmla="*/ 210943 h 1265633"/>
              <a:gd name="connsiteX4" fmla="*/ 8382000 w 8382000"/>
              <a:gd name="connsiteY4" fmla="*/ 1054690 h 1265633"/>
              <a:gd name="connsiteX5" fmla="*/ 8171057 w 8382000"/>
              <a:gd name="connsiteY5" fmla="*/ 1265633 h 1265633"/>
              <a:gd name="connsiteX6" fmla="*/ 210943 w 8382000"/>
              <a:gd name="connsiteY6" fmla="*/ 1265633 h 1265633"/>
              <a:gd name="connsiteX7" fmla="*/ 0 w 8382000"/>
              <a:gd name="connsiteY7" fmla="*/ 1054690 h 1265633"/>
              <a:gd name="connsiteX8" fmla="*/ 0 w 8382000"/>
              <a:gd name="connsiteY8" fmla="*/ 210943 h 1265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2000" h="1265633">
                <a:moveTo>
                  <a:pt x="0" y="210943"/>
                </a:moveTo>
                <a:cubicBezTo>
                  <a:pt x="0" y="94442"/>
                  <a:pt x="94442" y="0"/>
                  <a:pt x="210943" y="0"/>
                </a:cubicBezTo>
                <a:lnTo>
                  <a:pt x="8171057" y="0"/>
                </a:lnTo>
                <a:cubicBezTo>
                  <a:pt x="8287558" y="0"/>
                  <a:pt x="8382000" y="94442"/>
                  <a:pt x="8382000" y="210943"/>
                </a:cubicBezTo>
                <a:lnTo>
                  <a:pt x="8382000" y="1054690"/>
                </a:lnTo>
                <a:cubicBezTo>
                  <a:pt x="8382000" y="1171191"/>
                  <a:pt x="8287558" y="1265633"/>
                  <a:pt x="8171057" y="1265633"/>
                </a:cubicBezTo>
                <a:lnTo>
                  <a:pt x="210943" y="1265633"/>
                </a:lnTo>
                <a:cubicBezTo>
                  <a:pt x="94442" y="1265633"/>
                  <a:pt x="0" y="1171191"/>
                  <a:pt x="0" y="1054690"/>
                </a:cubicBezTo>
                <a:lnTo>
                  <a:pt x="0" y="210943"/>
                </a:lnTo>
                <a:close/>
              </a:path>
            </a:pathLst>
          </a:custGeom>
          <a:noFill/>
          <a:ln>
            <a:noFill/>
          </a:ln>
        </p:spPr>
        <p:style>
          <a:lnRef idx="2">
            <a:schemeClr val="accent5"/>
          </a:lnRef>
          <a:fillRef idx="1">
            <a:schemeClr val="lt1"/>
          </a:fillRef>
          <a:effectRef idx="0">
            <a:schemeClr val="accent5"/>
          </a:effectRef>
          <a:fontRef idx="minor">
            <a:schemeClr val="dk1"/>
          </a:fontRef>
        </p:style>
        <p:txBody>
          <a:bodyPr spcFirstLastPara="0" vert="horz" wrap="square" lIns="153223" tIns="153223" rIns="153223" bIns="153223" numCol="1" spcCol="1270" anchor="ctr" anchorCtr="0">
            <a:noAutofit/>
          </a:bodyPr>
          <a:lstStyle/>
          <a:p>
            <a:pPr marL="457200" indent="-457200">
              <a:buFont typeface="Arial" panose="020B0604020202020204" pitchFamily="34" charset="0"/>
              <a:buChar char="•"/>
            </a:pPr>
            <a:r>
              <a:rPr lang="en-US" sz="2800" dirty="0" smtClean="0"/>
              <a:t>What practices will you help students to develop in your open math class?</a:t>
            </a:r>
            <a:endParaRPr lang="en-US" sz="2800" dirty="0"/>
          </a:p>
        </p:txBody>
      </p:sp>
      <p:sp>
        <p:nvSpPr>
          <p:cNvPr id="54" name="Freeform 53"/>
          <p:cNvSpPr/>
          <p:nvPr/>
        </p:nvSpPr>
        <p:spPr>
          <a:xfrm>
            <a:off x="356558" y="1379597"/>
            <a:ext cx="6096000" cy="1265633"/>
          </a:xfrm>
          <a:custGeom>
            <a:avLst/>
            <a:gdLst>
              <a:gd name="connsiteX0" fmla="*/ 0 w 8382000"/>
              <a:gd name="connsiteY0" fmla="*/ 210943 h 1265633"/>
              <a:gd name="connsiteX1" fmla="*/ 210943 w 8382000"/>
              <a:gd name="connsiteY1" fmla="*/ 0 h 1265633"/>
              <a:gd name="connsiteX2" fmla="*/ 8171057 w 8382000"/>
              <a:gd name="connsiteY2" fmla="*/ 0 h 1265633"/>
              <a:gd name="connsiteX3" fmla="*/ 8382000 w 8382000"/>
              <a:gd name="connsiteY3" fmla="*/ 210943 h 1265633"/>
              <a:gd name="connsiteX4" fmla="*/ 8382000 w 8382000"/>
              <a:gd name="connsiteY4" fmla="*/ 1054690 h 1265633"/>
              <a:gd name="connsiteX5" fmla="*/ 8171057 w 8382000"/>
              <a:gd name="connsiteY5" fmla="*/ 1265633 h 1265633"/>
              <a:gd name="connsiteX6" fmla="*/ 210943 w 8382000"/>
              <a:gd name="connsiteY6" fmla="*/ 1265633 h 1265633"/>
              <a:gd name="connsiteX7" fmla="*/ 0 w 8382000"/>
              <a:gd name="connsiteY7" fmla="*/ 1054690 h 1265633"/>
              <a:gd name="connsiteX8" fmla="*/ 0 w 8382000"/>
              <a:gd name="connsiteY8" fmla="*/ 210943 h 1265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2000" h="1265633">
                <a:moveTo>
                  <a:pt x="0" y="210943"/>
                </a:moveTo>
                <a:cubicBezTo>
                  <a:pt x="0" y="94442"/>
                  <a:pt x="94442" y="0"/>
                  <a:pt x="210943" y="0"/>
                </a:cubicBezTo>
                <a:lnTo>
                  <a:pt x="8171057" y="0"/>
                </a:lnTo>
                <a:cubicBezTo>
                  <a:pt x="8287558" y="0"/>
                  <a:pt x="8382000" y="94442"/>
                  <a:pt x="8382000" y="210943"/>
                </a:cubicBezTo>
                <a:lnTo>
                  <a:pt x="8382000" y="1054690"/>
                </a:lnTo>
                <a:cubicBezTo>
                  <a:pt x="8382000" y="1171191"/>
                  <a:pt x="8287558" y="1265633"/>
                  <a:pt x="8171057" y="1265633"/>
                </a:cubicBezTo>
                <a:lnTo>
                  <a:pt x="210943" y="1265633"/>
                </a:lnTo>
                <a:cubicBezTo>
                  <a:pt x="94442" y="1265633"/>
                  <a:pt x="0" y="1171191"/>
                  <a:pt x="0" y="1054690"/>
                </a:cubicBezTo>
                <a:lnTo>
                  <a:pt x="0" y="210943"/>
                </a:lnTo>
                <a:close/>
              </a:path>
            </a:pathLst>
          </a:custGeom>
          <a:noFill/>
          <a:ln>
            <a:noFill/>
          </a:ln>
        </p:spPr>
        <p:style>
          <a:lnRef idx="2">
            <a:schemeClr val="accent5"/>
          </a:lnRef>
          <a:fillRef idx="1">
            <a:schemeClr val="lt1"/>
          </a:fillRef>
          <a:effectRef idx="0">
            <a:schemeClr val="accent5"/>
          </a:effectRef>
          <a:fontRef idx="minor">
            <a:schemeClr val="dk1"/>
          </a:fontRef>
        </p:style>
        <p:txBody>
          <a:bodyPr spcFirstLastPara="0" vert="horz" wrap="square" lIns="153223" tIns="153223" rIns="153223" bIns="153223" numCol="1" spcCol="1270" anchor="ctr" anchorCtr="0">
            <a:noAutofit/>
          </a:bodyPr>
          <a:lstStyle/>
          <a:p>
            <a:pPr marL="457200" indent="-457200">
              <a:buFont typeface="Arial" panose="020B0604020202020204" pitchFamily="34" charset="0"/>
              <a:buChar char="•"/>
            </a:pPr>
            <a:r>
              <a:rPr lang="en-US" sz="2800" dirty="0" smtClean="0"/>
              <a:t>What is your vision for an open math class?</a:t>
            </a:r>
            <a:endParaRPr lang="en-US" sz="2800" dirty="0"/>
          </a:p>
        </p:txBody>
      </p:sp>
    </p:spTree>
    <p:extLst>
      <p:ext uri="{BB962C8B-B14F-4D97-AF65-F5344CB8AC3E}">
        <p14:creationId xmlns:p14="http://schemas.microsoft.com/office/powerpoint/2010/main" val="6928616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nal Message"/>
          <p:cNvSpPr/>
          <p:nvPr/>
        </p:nvSpPr>
        <p:spPr>
          <a:xfrm>
            <a:off x="1397977" y="1600200"/>
            <a:ext cx="6348046" cy="365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0" rIns="914400" rtlCol="0" anchor="ctr"/>
          <a:lstStyle/>
          <a:p>
            <a:pPr algn="ctr"/>
            <a:r>
              <a:rPr lang="en-US" sz="2800" dirty="0" smtClean="0">
                <a:solidFill>
                  <a:schemeClr val="tx1"/>
                </a:solidFill>
                <a:ea typeface="+mj-ea"/>
                <a:cs typeface="+mj-cs"/>
              </a:rPr>
              <a:t>Take advantage </a:t>
            </a:r>
            <a:r>
              <a:rPr lang="en-US" sz="2800" dirty="0">
                <a:solidFill>
                  <a:schemeClr val="tx1"/>
                </a:solidFill>
                <a:ea typeface="+mj-ea"/>
                <a:cs typeface="+mj-cs"/>
              </a:rPr>
              <a:t>of the freedoms associated with OER to partner with students to create enriching and meaningful learning experiences. </a:t>
            </a:r>
          </a:p>
        </p:txBody>
      </p:sp>
      <p:sp>
        <p:nvSpPr>
          <p:cNvPr id="2" name="Title 1"/>
          <p:cNvSpPr>
            <a:spLocks noGrp="1"/>
          </p:cNvSpPr>
          <p:nvPr>
            <p:ph type="title"/>
          </p:nvPr>
        </p:nvSpPr>
        <p:spPr/>
        <p:txBody>
          <a:bodyPr/>
          <a:lstStyle/>
          <a:p>
            <a:r>
              <a:rPr lang="en-US" dirty="0" smtClean="0"/>
              <a:t>1.1 OER: More than Content</a:t>
            </a:r>
            <a:endParaRPr lang="en-US" dirty="0"/>
          </a:p>
        </p:txBody>
      </p:sp>
    </p:spTree>
    <p:extLst>
      <p:ext uri="{BB962C8B-B14F-4D97-AF65-F5344CB8AC3E}">
        <p14:creationId xmlns:p14="http://schemas.microsoft.com/office/powerpoint/2010/main" val="23575892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efinition"/>
          <p:cNvSpPr txBox="1">
            <a:spLocks/>
          </p:cNvSpPr>
          <p:nvPr/>
        </p:nvSpPr>
        <p:spPr>
          <a:xfrm>
            <a:off x="862262" y="2384425"/>
            <a:ext cx="5712131" cy="2438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400" dirty="0" smtClean="0">
                <a:solidFill>
                  <a:schemeClr val="tx1">
                    <a:lumMod val="75000"/>
                    <a:lumOff val="25000"/>
                  </a:schemeClr>
                </a:solidFill>
              </a:rPr>
              <a:t>leverages </a:t>
            </a:r>
            <a:r>
              <a:rPr lang="en-US" sz="2400" dirty="0">
                <a:solidFill>
                  <a:schemeClr val="tx1">
                    <a:lumMod val="75000"/>
                    <a:lumOff val="25000"/>
                  </a:schemeClr>
                </a:solidFill>
              </a:rPr>
              <a:t>the </a:t>
            </a:r>
            <a:r>
              <a:rPr lang="en-US" sz="2400" dirty="0" smtClean="0">
                <a:solidFill>
                  <a:schemeClr val="tx1">
                    <a:lumMod val="75000"/>
                    <a:lumOff val="25000"/>
                  </a:schemeClr>
                </a:solidFill>
              </a:rPr>
              <a:t>(retain), reuse</a:t>
            </a:r>
            <a:r>
              <a:rPr lang="en-US" sz="2400" dirty="0">
                <a:solidFill>
                  <a:schemeClr val="tx1">
                    <a:lumMod val="75000"/>
                    <a:lumOff val="25000"/>
                  </a:schemeClr>
                </a:solidFill>
              </a:rPr>
              <a:t>, revise, remix, </a:t>
            </a:r>
            <a:r>
              <a:rPr lang="en-US" sz="2400" dirty="0" smtClean="0">
                <a:solidFill>
                  <a:schemeClr val="tx1">
                    <a:lumMod val="75000"/>
                    <a:lumOff val="25000"/>
                  </a:schemeClr>
                </a:solidFill>
              </a:rPr>
              <a:t>and redistribute </a:t>
            </a:r>
            <a:r>
              <a:rPr lang="en-US" sz="2400" dirty="0">
                <a:solidFill>
                  <a:schemeClr val="tx1">
                    <a:lumMod val="75000"/>
                    <a:lumOff val="25000"/>
                  </a:schemeClr>
                </a:solidFill>
              </a:rPr>
              <a:t>permissions of open educational resources in order to enable students to extend and improve the official instructional </a:t>
            </a:r>
            <a:r>
              <a:rPr lang="en-US" sz="2400" dirty="0" smtClean="0">
                <a:solidFill>
                  <a:schemeClr val="tx1">
                    <a:lumMod val="75000"/>
                    <a:lumOff val="25000"/>
                  </a:schemeClr>
                </a:solidFill>
              </a:rPr>
              <a:t>materials.</a:t>
            </a:r>
            <a:r>
              <a:rPr lang="en-US" sz="2400" b="1" i="1" dirty="0">
                <a:solidFill>
                  <a:schemeClr val="tx1">
                    <a:lumMod val="75000"/>
                    <a:lumOff val="25000"/>
                  </a:schemeClr>
                </a:solidFill>
              </a:rPr>
              <a:t> </a:t>
            </a:r>
          </a:p>
          <a:p>
            <a:pPr marL="0" indent="0">
              <a:buNone/>
            </a:pPr>
            <a:endParaRPr lang="en-US" sz="2400" b="1" i="1" dirty="0" smtClean="0">
              <a:solidFill>
                <a:schemeClr val="tx1">
                  <a:lumMod val="75000"/>
                  <a:lumOff val="25000"/>
                </a:schemeClr>
              </a:solidFill>
            </a:endParaRPr>
          </a:p>
        </p:txBody>
      </p:sp>
      <p:grpSp>
        <p:nvGrpSpPr>
          <p:cNvPr id="2" name="Group 1"/>
          <p:cNvGrpSpPr/>
          <p:nvPr/>
        </p:nvGrpSpPr>
        <p:grpSpPr>
          <a:xfrm>
            <a:off x="6460070" y="1636555"/>
            <a:ext cx="2332718" cy="3584891"/>
            <a:chOff x="6629400" y="2541141"/>
            <a:chExt cx="2332718" cy="3584891"/>
          </a:xfrm>
        </p:grpSpPr>
        <p:pic>
          <p:nvPicPr>
            <p:cNvPr id="2050" name="D. Wiley" descr="https://creativecommons.org/wp-content/uploads/2013/09/david-wiley3.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629400" y="2541141"/>
              <a:ext cx="2332718" cy="3499077"/>
            </a:xfrm>
            <a:prstGeom prst="rect">
              <a:avLst/>
            </a:prstGeom>
            <a:noFill/>
            <a:extLst>
              <a:ext uri="{909E8E84-426E-40DD-AFC4-6F175D3DCCD1}">
                <a14:hiddenFill xmlns:a14="http://schemas.microsoft.com/office/drawing/2010/main">
                  <a:solidFill>
                    <a:srgbClr val="FFFFFF"/>
                  </a:solidFill>
                </a14:hiddenFill>
              </a:ext>
            </a:extLst>
          </p:spPr>
        </p:pic>
        <p:sp>
          <p:nvSpPr>
            <p:cNvPr id="6" name="CC BY"/>
            <p:cNvSpPr>
              <a:spLocks noChangeArrowheads="1"/>
            </p:cNvSpPr>
            <p:nvPr/>
          </p:nvSpPr>
          <p:spPr bwMode="auto">
            <a:xfrm rot="10800000" flipH="1" flipV="1">
              <a:off x="7024462" y="5572034"/>
              <a:ext cx="1752600" cy="5539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lvl="0" algn="ctr" fontAlgn="base">
                <a:spcBef>
                  <a:spcPct val="0"/>
                </a:spcBef>
                <a:spcAft>
                  <a:spcPct val="0"/>
                </a:spcAft>
              </a:pPr>
              <a:r>
                <a:rPr kumimoji="0" lang="en-US" altLang="en-US" sz="1200" b="0" i="0" u="none" strike="noStrike" cap="none" normalizeH="0" baseline="0" dirty="0" smtClean="0">
                  <a:ln>
                    <a:noFill/>
                  </a:ln>
                  <a:solidFill>
                    <a:srgbClr val="4374B7"/>
                  </a:solidFill>
                  <a:effectLst/>
                  <a:latin typeface="inherit"/>
                  <a:cs typeface="Arial" pitchFamily="34" charset="0"/>
                  <a:hlinkClick r:id="rId5"/>
                </a:rPr>
                <a:t>In the McKay School of Education</a:t>
              </a:r>
              <a:r>
                <a:rPr kumimoji="0" lang="en-US" altLang="en-US" sz="1200" b="0" i="0" u="none" strike="noStrike" cap="none" normalizeH="0" baseline="0" dirty="0" smtClean="0">
                  <a:ln>
                    <a:noFill/>
                  </a:ln>
                  <a:solidFill>
                    <a:srgbClr val="222222"/>
                  </a:solidFill>
                  <a:effectLst/>
                  <a:latin typeface="Helvetica Neue"/>
                  <a:cs typeface="Arial" pitchFamily="34" charset="0"/>
                </a:rPr>
                <a:t> / Mark A. </a:t>
              </a:r>
              <a:r>
                <a:rPr kumimoji="0" lang="en-US" altLang="en-US" sz="1200" b="0" i="0" u="none" strike="noStrike" cap="none" normalizeH="0" baseline="0" dirty="0" err="1" smtClean="0">
                  <a:ln>
                    <a:noFill/>
                  </a:ln>
                  <a:solidFill>
                    <a:srgbClr val="222222"/>
                  </a:solidFill>
                  <a:effectLst/>
                  <a:latin typeface="Helvetica Neue"/>
                  <a:cs typeface="Arial" pitchFamily="34" charset="0"/>
                </a:rPr>
                <a:t>Philbrick</a:t>
              </a:r>
              <a:r>
                <a:rPr kumimoji="0" lang="en-US" altLang="en-US" sz="1200" b="0" i="0" u="none" strike="noStrike" cap="none" normalizeH="0" baseline="0" dirty="0" smtClean="0">
                  <a:ln>
                    <a:noFill/>
                  </a:ln>
                  <a:solidFill>
                    <a:srgbClr val="222222"/>
                  </a:solidFill>
                  <a:effectLst/>
                  <a:latin typeface="Helvetica Neue"/>
                  <a:cs typeface="Arial" pitchFamily="34" charset="0"/>
                </a:rPr>
                <a:t> / </a:t>
              </a:r>
              <a:r>
                <a:rPr kumimoji="0" lang="en-US" altLang="en-US" sz="1200" b="0" i="0" u="none" strike="noStrike" cap="none" normalizeH="0" baseline="0" dirty="0" smtClean="0">
                  <a:ln>
                    <a:noFill/>
                  </a:ln>
                  <a:solidFill>
                    <a:srgbClr val="4374B7"/>
                  </a:solidFill>
                  <a:effectLst/>
                  <a:latin typeface="inherit"/>
                  <a:cs typeface="Arial" pitchFamily="34" charset="0"/>
                  <a:hlinkClick r:id="rId6"/>
                </a:rPr>
                <a:t>CC BY</a:t>
              </a:r>
              <a:r>
                <a:rPr kumimoji="0" lang="en-US" altLang="en-US" sz="500" b="0" i="0" u="none" strike="noStrike" cap="none" normalizeH="0" baseline="0" dirty="0" smtClean="0">
                  <a:ln>
                    <a:noFill/>
                  </a:ln>
                  <a:solidFill>
                    <a:schemeClr val="tx1"/>
                  </a:solidFill>
                  <a:effectLst/>
                  <a:latin typeface="Arial" pitchFamily="34" charset="0"/>
                  <a:cs typeface="Arial" pitchFamily="34" charset="0"/>
                </a:rPr>
                <a:t> </a:t>
              </a:r>
              <a:endParaRPr kumimoji="0" lang="en-US" altLang="en-US" sz="12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3" name="Title 2"/>
          <p:cNvSpPr>
            <a:spLocks noGrp="1"/>
          </p:cNvSpPr>
          <p:nvPr>
            <p:ph type="title"/>
          </p:nvPr>
        </p:nvSpPr>
        <p:spPr/>
        <p:txBody>
          <a:bodyPr/>
          <a:lstStyle/>
          <a:p>
            <a:r>
              <a:rPr lang="en-US" dirty="0" smtClean="0"/>
              <a:t>2.0 What is Open Pedagogy?</a:t>
            </a:r>
            <a:endParaRPr lang="en-US" dirty="0"/>
          </a:p>
        </p:txBody>
      </p:sp>
      <p:sp>
        <p:nvSpPr>
          <p:cNvPr id="11" name="TextBox 10"/>
          <p:cNvSpPr txBox="1"/>
          <p:nvPr/>
        </p:nvSpPr>
        <p:spPr>
          <a:xfrm>
            <a:off x="3314721" y="4821336"/>
            <a:ext cx="3259672" cy="400110"/>
          </a:xfrm>
          <a:prstGeom prst="rect">
            <a:avLst/>
          </a:prstGeom>
          <a:noFill/>
        </p:spPr>
        <p:txBody>
          <a:bodyPr wrap="square" rtlCol="0">
            <a:spAutoFit/>
          </a:bodyPr>
          <a:lstStyle/>
          <a:p>
            <a:pPr algn="r">
              <a:spcBef>
                <a:spcPct val="20000"/>
              </a:spcBef>
            </a:pPr>
            <a:r>
              <a:rPr lang="en-US" sz="2000" dirty="0">
                <a:solidFill>
                  <a:schemeClr val="tx1">
                    <a:lumMod val="75000"/>
                    <a:lumOff val="25000"/>
                  </a:schemeClr>
                </a:solidFill>
              </a:rPr>
              <a:t>-David Wiley, OER </a:t>
            </a:r>
            <a:r>
              <a:rPr lang="en-US" sz="2000" dirty="0" smtClean="0">
                <a:solidFill>
                  <a:schemeClr val="tx1">
                    <a:lumMod val="75000"/>
                    <a:lumOff val="25000"/>
                  </a:schemeClr>
                </a:solidFill>
              </a:rPr>
              <a:t>Expert</a:t>
            </a:r>
            <a:endParaRPr lang="en-US" sz="2000" dirty="0">
              <a:solidFill>
                <a:schemeClr val="tx1">
                  <a:lumMod val="75000"/>
                  <a:lumOff val="25000"/>
                </a:schemeClr>
              </a:solidFill>
            </a:endParaRPr>
          </a:p>
        </p:txBody>
      </p:sp>
      <p:sp>
        <p:nvSpPr>
          <p:cNvPr id="9" name="Open Pedagogy"/>
          <p:cNvSpPr txBox="1">
            <a:spLocks/>
          </p:cNvSpPr>
          <p:nvPr/>
        </p:nvSpPr>
        <p:spPr>
          <a:xfrm>
            <a:off x="862262" y="1367588"/>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a:solidFill>
                  <a:schemeClr val="accent5">
                    <a:lumMod val="50000"/>
                  </a:schemeClr>
                </a:solidFill>
                <a:latin typeface="+mn-lt"/>
                <a:ea typeface="+mn-ea"/>
                <a:cs typeface="+mn-cs"/>
              </a:rPr>
              <a:t>Open Pedagogy</a:t>
            </a:r>
          </a:p>
        </p:txBody>
      </p:sp>
    </p:spTree>
    <p:extLst>
      <p:ext uri="{BB962C8B-B14F-4D97-AF65-F5344CB8AC3E}">
        <p14:creationId xmlns:p14="http://schemas.microsoft.com/office/powerpoint/2010/main" val="10217604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pen Pedagogy"/>
          <p:cNvSpPr txBox="1">
            <a:spLocks/>
          </p:cNvSpPr>
          <p:nvPr/>
        </p:nvSpPr>
        <p:spPr>
          <a:xfrm>
            <a:off x="862262" y="1367588"/>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a:solidFill>
                  <a:schemeClr val="accent5">
                    <a:lumMod val="50000"/>
                  </a:schemeClr>
                </a:solidFill>
                <a:latin typeface="+mn-lt"/>
                <a:ea typeface="+mn-ea"/>
                <a:cs typeface="+mn-cs"/>
              </a:rPr>
              <a:t>Open Pedagogy</a:t>
            </a:r>
          </a:p>
        </p:txBody>
      </p:sp>
      <p:sp>
        <p:nvSpPr>
          <p:cNvPr id="5" name="Definition"/>
          <p:cNvSpPr txBox="1">
            <a:spLocks/>
          </p:cNvSpPr>
          <p:nvPr/>
        </p:nvSpPr>
        <p:spPr>
          <a:xfrm>
            <a:off x="862262" y="2384425"/>
            <a:ext cx="5712131" cy="2438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400" dirty="0" smtClean="0">
                <a:solidFill>
                  <a:schemeClr val="tx1">
                    <a:lumMod val="75000"/>
                    <a:lumOff val="25000"/>
                  </a:schemeClr>
                </a:solidFill>
              </a:rPr>
              <a:t>leverages </a:t>
            </a:r>
            <a:r>
              <a:rPr lang="en-US" sz="2400" dirty="0">
                <a:solidFill>
                  <a:schemeClr val="tx1">
                    <a:lumMod val="75000"/>
                    <a:lumOff val="25000"/>
                  </a:schemeClr>
                </a:solidFill>
              </a:rPr>
              <a:t>the </a:t>
            </a:r>
            <a:r>
              <a:rPr lang="en-US" sz="2400" dirty="0" smtClean="0">
                <a:solidFill>
                  <a:schemeClr val="tx1">
                    <a:lumMod val="75000"/>
                    <a:lumOff val="25000"/>
                  </a:schemeClr>
                </a:solidFill>
              </a:rPr>
              <a:t>(retain), reuse</a:t>
            </a:r>
            <a:r>
              <a:rPr lang="en-US" sz="2400" dirty="0">
                <a:solidFill>
                  <a:schemeClr val="tx1">
                    <a:lumMod val="75000"/>
                    <a:lumOff val="25000"/>
                  </a:schemeClr>
                </a:solidFill>
              </a:rPr>
              <a:t>, revise, remix, </a:t>
            </a:r>
            <a:r>
              <a:rPr lang="en-US" sz="2400" dirty="0" smtClean="0">
                <a:solidFill>
                  <a:schemeClr val="tx1">
                    <a:lumMod val="75000"/>
                    <a:lumOff val="25000"/>
                  </a:schemeClr>
                </a:solidFill>
              </a:rPr>
              <a:t>and redistribute </a:t>
            </a:r>
            <a:r>
              <a:rPr lang="en-US" sz="2400" dirty="0">
                <a:solidFill>
                  <a:schemeClr val="tx1">
                    <a:lumMod val="75000"/>
                    <a:lumOff val="25000"/>
                  </a:schemeClr>
                </a:solidFill>
              </a:rPr>
              <a:t>permissions of open educational resources in order to enable students to extend and improve the official instructional </a:t>
            </a:r>
            <a:r>
              <a:rPr lang="en-US" sz="2400" dirty="0" smtClean="0">
                <a:solidFill>
                  <a:schemeClr val="tx1">
                    <a:lumMod val="75000"/>
                    <a:lumOff val="25000"/>
                  </a:schemeClr>
                </a:solidFill>
              </a:rPr>
              <a:t>materials. </a:t>
            </a:r>
            <a:r>
              <a:rPr lang="en-US" sz="2400" b="1" i="1" dirty="0">
                <a:solidFill>
                  <a:schemeClr val="tx1">
                    <a:lumMod val="75000"/>
                    <a:lumOff val="25000"/>
                  </a:schemeClr>
                </a:solidFill>
              </a:rPr>
              <a:t>The assignment is impossible without the permissions granted by open licenses.</a:t>
            </a:r>
            <a:r>
              <a:rPr lang="en-US" sz="2400" dirty="0">
                <a:solidFill>
                  <a:schemeClr val="tx1">
                    <a:lumMod val="75000"/>
                    <a:lumOff val="25000"/>
                  </a:schemeClr>
                </a:solidFill>
              </a:rPr>
              <a:t> </a:t>
            </a:r>
          </a:p>
        </p:txBody>
      </p:sp>
      <p:grpSp>
        <p:nvGrpSpPr>
          <p:cNvPr id="2" name="Group 1"/>
          <p:cNvGrpSpPr/>
          <p:nvPr/>
        </p:nvGrpSpPr>
        <p:grpSpPr>
          <a:xfrm>
            <a:off x="6460070" y="1636555"/>
            <a:ext cx="2332718" cy="3584891"/>
            <a:chOff x="6629400" y="2541141"/>
            <a:chExt cx="2332718" cy="3584891"/>
          </a:xfrm>
        </p:grpSpPr>
        <p:pic>
          <p:nvPicPr>
            <p:cNvPr id="2050" name="D. Wiley" descr="https://creativecommons.org/wp-content/uploads/2013/09/david-wiley3.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629400" y="2541141"/>
              <a:ext cx="2332718" cy="3499077"/>
            </a:xfrm>
            <a:prstGeom prst="rect">
              <a:avLst/>
            </a:prstGeom>
            <a:noFill/>
            <a:extLst>
              <a:ext uri="{909E8E84-426E-40DD-AFC4-6F175D3DCCD1}">
                <a14:hiddenFill xmlns:a14="http://schemas.microsoft.com/office/drawing/2010/main">
                  <a:solidFill>
                    <a:srgbClr val="FFFFFF"/>
                  </a:solidFill>
                </a14:hiddenFill>
              </a:ext>
            </a:extLst>
          </p:spPr>
        </p:pic>
        <p:sp>
          <p:nvSpPr>
            <p:cNvPr id="6" name="CC BY"/>
            <p:cNvSpPr>
              <a:spLocks noChangeArrowheads="1"/>
            </p:cNvSpPr>
            <p:nvPr/>
          </p:nvSpPr>
          <p:spPr bwMode="auto">
            <a:xfrm rot="10800000" flipH="1" flipV="1">
              <a:off x="7024462" y="5572034"/>
              <a:ext cx="1752600" cy="5539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lvl="0" algn="ctr" fontAlgn="base">
                <a:spcBef>
                  <a:spcPct val="0"/>
                </a:spcBef>
                <a:spcAft>
                  <a:spcPct val="0"/>
                </a:spcAft>
              </a:pPr>
              <a:r>
                <a:rPr kumimoji="0" lang="en-US" altLang="en-US" sz="1200" b="0" i="0" u="none" strike="noStrike" cap="none" normalizeH="0" baseline="0" dirty="0" smtClean="0">
                  <a:ln>
                    <a:noFill/>
                  </a:ln>
                  <a:solidFill>
                    <a:srgbClr val="4374B7"/>
                  </a:solidFill>
                  <a:effectLst/>
                  <a:latin typeface="inherit"/>
                  <a:cs typeface="Arial" pitchFamily="34" charset="0"/>
                  <a:hlinkClick r:id="rId5"/>
                </a:rPr>
                <a:t>In the McKay School of Education</a:t>
              </a:r>
              <a:r>
                <a:rPr kumimoji="0" lang="en-US" altLang="en-US" sz="1200" b="0" i="0" u="none" strike="noStrike" cap="none" normalizeH="0" baseline="0" dirty="0" smtClean="0">
                  <a:ln>
                    <a:noFill/>
                  </a:ln>
                  <a:solidFill>
                    <a:srgbClr val="222222"/>
                  </a:solidFill>
                  <a:effectLst/>
                  <a:latin typeface="Helvetica Neue"/>
                  <a:cs typeface="Arial" pitchFamily="34" charset="0"/>
                </a:rPr>
                <a:t> / Mark A. </a:t>
              </a:r>
              <a:r>
                <a:rPr kumimoji="0" lang="en-US" altLang="en-US" sz="1200" b="0" i="0" u="none" strike="noStrike" cap="none" normalizeH="0" baseline="0" dirty="0" err="1" smtClean="0">
                  <a:ln>
                    <a:noFill/>
                  </a:ln>
                  <a:solidFill>
                    <a:srgbClr val="222222"/>
                  </a:solidFill>
                  <a:effectLst/>
                  <a:latin typeface="Helvetica Neue"/>
                  <a:cs typeface="Arial" pitchFamily="34" charset="0"/>
                </a:rPr>
                <a:t>Philbrick</a:t>
              </a:r>
              <a:r>
                <a:rPr kumimoji="0" lang="en-US" altLang="en-US" sz="1200" b="0" i="0" u="none" strike="noStrike" cap="none" normalizeH="0" baseline="0" dirty="0" smtClean="0">
                  <a:ln>
                    <a:noFill/>
                  </a:ln>
                  <a:solidFill>
                    <a:srgbClr val="222222"/>
                  </a:solidFill>
                  <a:effectLst/>
                  <a:latin typeface="Helvetica Neue"/>
                  <a:cs typeface="Arial" pitchFamily="34" charset="0"/>
                </a:rPr>
                <a:t> / </a:t>
              </a:r>
              <a:r>
                <a:rPr kumimoji="0" lang="en-US" altLang="en-US" sz="1200" b="0" i="0" u="none" strike="noStrike" cap="none" normalizeH="0" baseline="0" dirty="0" smtClean="0">
                  <a:ln>
                    <a:noFill/>
                  </a:ln>
                  <a:solidFill>
                    <a:srgbClr val="4374B7"/>
                  </a:solidFill>
                  <a:effectLst/>
                  <a:latin typeface="inherit"/>
                  <a:cs typeface="Arial" pitchFamily="34" charset="0"/>
                  <a:hlinkClick r:id="rId6"/>
                </a:rPr>
                <a:t>CC BY</a:t>
              </a:r>
              <a:r>
                <a:rPr kumimoji="0" lang="en-US" altLang="en-US" sz="500" b="0" i="0" u="none" strike="noStrike" cap="none" normalizeH="0" baseline="0" dirty="0" smtClean="0">
                  <a:ln>
                    <a:noFill/>
                  </a:ln>
                  <a:solidFill>
                    <a:schemeClr val="tx1"/>
                  </a:solidFill>
                  <a:effectLst/>
                  <a:latin typeface="Arial" pitchFamily="34" charset="0"/>
                  <a:cs typeface="Arial" pitchFamily="34" charset="0"/>
                </a:rPr>
                <a:t> </a:t>
              </a:r>
              <a:endParaRPr kumimoji="0" lang="en-US" altLang="en-US" sz="12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3" name="Title 2"/>
          <p:cNvSpPr>
            <a:spLocks noGrp="1"/>
          </p:cNvSpPr>
          <p:nvPr>
            <p:ph type="title"/>
          </p:nvPr>
        </p:nvSpPr>
        <p:spPr/>
        <p:txBody>
          <a:bodyPr/>
          <a:lstStyle/>
          <a:p>
            <a:r>
              <a:rPr lang="en-US" dirty="0" smtClean="0"/>
              <a:t>2.0 What is Open Pedagogy?</a:t>
            </a:r>
            <a:endParaRPr lang="en-US" dirty="0"/>
          </a:p>
        </p:txBody>
      </p:sp>
      <p:sp>
        <p:nvSpPr>
          <p:cNvPr id="10" name="TextBox 9"/>
          <p:cNvSpPr txBox="1"/>
          <p:nvPr/>
        </p:nvSpPr>
        <p:spPr>
          <a:xfrm>
            <a:off x="3314721" y="4821336"/>
            <a:ext cx="3259672" cy="400110"/>
          </a:xfrm>
          <a:prstGeom prst="rect">
            <a:avLst/>
          </a:prstGeom>
          <a:noFill/>
        </p:spPr>
        <p:txBody>
          <a:bodyPr wrap="square" rtlCol="0">
            <a:spAutoFit/>
          </a:bodyPr>
          <a:lstStyle/>
          <a:p>
            <a:pPr algn="r">
              <a:spcBef>
                <a:spcPct val="20000"/>
              </a:spcBef>
            </a:pPr>
            <a:r>
              <a:rPr lang="en-US" sz="2000" dirty="0">
                <a:solidFill>
                  <a:schemeClr val="tx1">
                    <a:lumMod val="75000"/>
                    <a:lumOff val="25000"/>
                  </a:schemeClr>
                </a:solidFill>
              </a:rPr>
              <a:t>-David Wiley, OER </a:t>
            </a:r>
            <a:r>
              <a:rPr lang="en-US" sz="2000" dirty="0" smtClean="0">
                <a:solidFill>
                  <a:schemeClr val="tx1">
                    <a:lumMod val="75000"/>
                    <a:lumOff val="25000"/>
                  </a:schemeClr>
                </a:solidFill>
              </a:rPr>
              <a:t>Expert</a:t>
            </a:r>
            <a:endParaRPr lang="en-US" sz="2000" dirty="0">
              <a:solidFill>
                <a:schemeClr val="tx1">
                  <a:lumMod val="75000"/>
                  <a:lumOff val="25000"/>
                </a:schemeClr>
              </a:solidFill>
            </a:endParaRPr>
          </a:p>
        </p:txBody>
      </p:sp>
    </p:spTree>
    <p:extLst>
      <p:ext uri="{BB962C8B-B14F-4D97-AF65-F5344CB8AC3E}">
        <p14:creationId xmlns:p14="http://schemas.microsoft.com/office/powerpoint/2010/main" val="42050011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685800" y="1723580"/>
            <a:ext cx="7772400" cy="110489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600" dirty="0">
                <a:latin typeface="+mn-lt"/>
                <a:ea typeface="+mn-ea"/>
                <a:cs typeface="+mn-cs"/>
              </a:rPr>
              <a:t>Sharing and adapting open educational resources is impacting teaching practice and student learning.</a:t>
            </a:r>
          </a:p>
        </p:txBody>
      </p:sp>
      <p:sp>
        <p:nvSpPr>
          <p:cNvPr id="18" name="Subtitle 2"/>
          <p:cNvSpPr txBox="1">
            <a:spLocks/>
          </p:cNvSpPr>
          <p:nvPr/>
        </p:nvSpPr>
        <p:spPr>
          <a:xfrm>
            <a:off x="1071213" y="5148583"/>
            <a:ext cx="2377440" cy="731520"/>
          </a:xfrm>
          <a:prstGeom prst="rect">
            <a:avLst/>
          </a:prstGeom>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400" b="1" dirty="0" smtClean="0">
                <a:solidFill>
                  <a:schemeClr val="accent5">
                    <a:lumMod val="50000"/>
                  </a:schemeClr>
                </a:solidFill>
              </a:rPr>
              <a:t>Isolation</a:t>
            </a:r>
            <a:endParaRPr lang="en-US" sz="2400" b="1" dirty="0">
              <a:solidFill>
                <a:schemeClr val="accent5">
                  <a:lumMod val="50000"/>
                </a:schemeClr>
              </a:solidFill>
            </a:endParaRPr>
          </a:p>
        </p:txBody>
      </p:sp>
      <p:sp>
        <p:nvSpPr>
          <p:cNvPr id="22" name="Subtitle 2"/>
          <p:cNvSpPr txBox="1">
            <a:spLocks/>
          </p:cNvSpPr>
          <p:nvPr/>
        </p:nvSpPr>
        <p:spPr>
          <a:xfrm>
            <a:off x="5806377" y="5148583"/>
            <a:ext cx="2377440" cy="731520"/>
          </a:xfrm>
          <a:prstGeom prst="rect">
            <a:avLst/>
          </a:prstGeom>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400" b="1" dirty="0" smtClean="0">
                <a:solidFill>
                  <a:schemeClr val="accent5">
                    <a:lumMod val="50000"/>
                  </a:schemeClr>
                </a:solidFill>
              </a:rPr>
              <a:t>Sharing &amp; Collaboration</a:t>
            </a:r>
            <a:endParaRPr lang="en-US" sz="2400" b="1" dirty="0">
              <a:solidFill>
                <a:schemeClr val="accent5">
                  <a:lumMod val="50000"/>
                </a:schemeClr>
              </a:solidFill>
            </a:endParaRPr>
          </a:p>
        </p:txBody>
      </p:sp>
      <p:sp>
        <p:nvSpPr>
          <p:cNvPr id="2" name="Title 1"/>
          <p:cNvSpPr>
            <a:spLocks noGrp="1"/>
          </p:cNvSpPr>
          <p:nvPr>
            <p:ph type="title"/>
          </p:nvPr>
        </p:nvSpPr>
        <p:spPr/>
        <p:txBody>
          <a:bodyPr/>
          <a:lstStyle/>
          <a:p>
            <a:r>
              <a:rPr lang="en-US" dirty="0"/>
              <a:t>2.1 What is Open Pedagogy?</a:t>
            </a:r>
          </a:p>
        </p:txBody>
      </p:sp>
      <p:grpSp>
        <p:nvGrpSpPr>
          <p:cNvPr id="9" name="Group 8"/>
          <p:cNvGrpSpPr/>
          <p:nvPr/>
        </p:nvGrpSpPr>
        <p:grpSpPr>
          <a:xfrm>
            <a:off x="764008" y="3343592"/>
            <a:ext cx="2220197" cy="1594485"/>
            <a:chOff x="668653" y="2251075"/>
            <a:chExt cx="2220197" cy="1594485"/>
          </a:xfrm>
        </p:grpSpPr>
        <p:sp>
          <p:nvSpPr>
            <p:cNvPr id="5" name="Oval 4"/>
            <p:cNvSpPr/>
            <p:nvPr/>
          </p:nvSpPr>
          <p:spPr>
            <a:xfrm>
              <a:off x="668653" y="2251075"/>
              <a:ext cx="365760" cy="36576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grpSp>
          <p:nvGrpSpPr>
            <p:cNvPr id="7" name="Group 6"/>
            <p:cNvGrpSpPr/>
            <p:nvPr/>
          </p:nvGrpSpPr>
          <p:grpSpPr>
            <a:xfrm>
              <a:off x="1466510" y="2252980"/>
              <a:ext cx="1422340" cy="1592580"/>
              <a:chOff x="1466510" y="2252980"/>
              <a:chExt cx="1422340" cy="1592580"/>
            </a:xfrm>
          </p:grpSpPr>
          <p:sp>
            <p:nvSpPr>
              <p:cNvPr id="16" name="Oval 15"/>
              <p:cNvSpPr/>
              <p:nvPr/>
            </p:nvSpPr>
            <p:spPr>
              <a:xfrm>
                <a:off x="1981101" y="2252980"/>
                <a:ext cx="365760" cy="36576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21" name="Oval 20"/>
              <p:cNvSpPr/>
              <p:nvPr/>
            </p:nvSpPr>
            <p:spPr>
              <a:xfrm>
                <a:off x="1466510" y="2593340"/>
                <a:ext cx="365760" cy="36576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27" name="Oval 26"/>
              <p:cNvSpPr/>
              <p:nvPr/>
            </p:nvSpPr>
            <p:spPr>
              <a:xfrm>
                <a:off x="2509955" y="2593340"/>
                <a:ext cx="365760" cy="36576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28" name="Oval 27"/>
              <p:cNvSpPr/>
              <p:nvPr/>
            </p:nvSpPr>
            <p:spPr>
              <a:xfrm>
                <a:off x="1466510" y="3155950"/>
                <a:ext cx="365760" cy="36576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29" name="Oval 28"/>
              <p:cNvSpPr/>
              <p:nvPr/>
            </p:nvSpPr>
            <p:spPr>
              <a:xfrm>
                <a:off x="1981101" y="3479800"/>
                <a:ext cx="365760" cy="36576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0" name="Oval 29"/>
              <p:cNvSpPr/>
              <p:nvPr/>
            </p:nvSpPr>
            <p:spPr>
              <a:xfrm>
                <a:off x="2523090" y="3168650"/>
                <a:ext cx="365760" cy="36576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grpSp>
      </p:grpSp>
      <p:grpSp>
        <p:nvGrpSpPr>
          <p:cNvPr id="10" name="Group 9"/>
          <p:cNvGrpSpPr/>
          <p:nvPr/>
        </p:nvGrpSpPr>
        <p:grpSpPr>
          <a:xfrm>
            <a:off x="6219688" y="3343592"/>
            <a:ext cx="1498540" cy="1596390"/>
            <a:chOff x="5854355" y="2070100"/>
            <a:chExt cx="1498540" cy="1596390"/>
          </a:xfrm>
        </p:grpSpPr>
        <p:grpSp>
          <p:nvGrpSpPr>
            <p:cNvPr id="31" name="Group 30"/>
            <p:cNvGrpSpPr/>
            <p:nvPr/>
          </p:nvGrpSpPr>
          <p:grpSpPr>
            <a:xfrm>
              <a:off x="5854355" y="2070100"/>
              <a:ext cx="1498540" cy="1592580"/>
              <a:chOff x="1466510" y="2252980"/>
              <a:chExt cx="1498540" cy="1592580"/>
            </a:xfrm>
          </p:grpSpPr>
          <p:sp>
            <p:nvSpPr>
              <p:cNvPr id="32" name="Oval 31"/>
              <p:cNvSpPr/>
              <p:nvPr/>
            </p:nvSpPr>
            <p:spPr>
              <a:xfrm>
                <a:off x="1981101" y="2252980"/>
                <a:ext cx="365760" cy="36576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3" name="Oval 32"/>
              <p:cNvSpPr/>
              <p:nvPr/>
            </p:nvSpPr>
            <p:spPr>
              <a:xfrm>
                <a:off x="1517310" y="2542540"/>
                <a:ext cx="365760" cy="36576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4" name="Oval 33"/>
              <p:cNvSpPr/>
              <p:nvPr/>
            </p:nvSpPr>
            <p:spPr>
              <a:xfrm>
                <a:off x="2535355" y="2517140"/>
                <a:ext cx="365760" cy="36576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5" name="Oval 34"/>
              <p:cNvSpPr/>
              <p:nvPr/>
            </p:nvSpPr>
            <p:spPr>
              <a:xfrm>
                <a:off x="1466510" y="3079750"/>
                <a:ext cx="365760" cy="36576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6" name="Oval 35"/>
              <p:cNvSpPr/>
              <p:nvPr/>
            </p:nvSpPr>
            <p:spPr>
              <a:xfrm>
                <a:off x="1841401" y="3479800"/>
                <a:ext cx="365760" cy="36576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7" name="Oval 36"/>
              <p:cNvSpPr/>
              <p:nvPr/>
            </p:nvSpPr>
            <p:spPr>
              <a:xfrm>
                <a:off x="2599290" y="3054350"/>
                <a:ext cx="365760" cy="36576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grpSp>
        <p:sp>
          <p:nvSpPr>
            <p:cNvPr id="38" name="Oval 37"/>
            <p:cNvSpPr/>
            <p:nvPr/>
          </p:nvSpPr>
          <p:spPr>
            <a:xfrm>
              <a:off x="6755590" y="3300730"/>
              <a:ext cx="365760" cy="36576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grpSp>
      <p:sp>
        <p:nvSpPr>
          <p:cNvPr id="11" name="Right Arrow 10"/>
          <p:cNvSpPr/>
          <p:nvPr/>
        </p:nvSpPr>
        <p:spPr>
          <a:xfrm>
            <a:off x="4084858" y="3962082"/>
            <a:ext cx="1097280" cy="731520"/>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2375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ubtitle 2"/>
          <p:cNvSpPr txBox="1">
            <a:spLocks/>
          </p:cNvSpPr>
          <p:nvPr/>
        </p:nvSpPr>
        <p:spPr>
          <a:xfrm>
            <a:off x="1071213" y="4832925"/>
            <a:ext cx="2377440" cy="731520"/>
          </a:xfrm>
          <a:prstGeom prst="rect">
            <a:avLst/>
          </a:prstGeom>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400" b="1" dirty="0" smtClean="0">
                <a:solidFill>
                  <a:schemeClr val="accent5">
                    <a:lumMod val="50000"/>
                  </a:schemeClr>
                </a:solidFill>
              </a:rPr>
              <a:t>Consuming</a:t>
            </a:r>
            <a:endParaRPr lang="en-US" sz="2400" b="1" dirty="0">
              <a:solidFill>
                <a:schemeClr val="accent5">
                  <a:lumMod val="50000"/>
                </a:schemeClr>
              </a:solidFill>
            </a:endParaRPr>
          </a:p>
        </p:txBody>
      </p:sp>
      <p:sp>
        <p:nvSpPr>
          <p:cNvPr id="2" name="Title 1"/>
          <p:cNvSpPr>
            <a:spLocks noGrp="1"/>
          </p:cNvSpPr>
          <p:nvPr>
            <p:ph type="title"/>
          </p:nvPr>
        </p:nvSpPr>
        <p:spPr/>
        <p:txBody>
          <a:bodyPr/>
          <a:lstStyle/>
          <a:p>
            <a:r>
              <a:rPr lang="en-US" dirty="0"/>
              <a:t>2.1 What is Open Pedagogy?</a:t>
            </a:r>
          </a:p>
        </p:txBody>
      </p:sp>
      <p:sp>
        <p:nvSpPr>
          <p:cNvPr id="22" name="Subtitle 2"/>
          <p:cNvSpPr txBox="1">
            <a:spLocks/>
          </p:cNvSpPr>
          <p:nvPr/>
        </p:nvSpPr>
        <p:spPr>
          <a:xfrm>
            <a:off x="5806377" y="4832925"/>
            <a:ext cx="2377440" cy="731520"/>
          </a:xfrm>
          <a:prstGeom prst="rect">
            <a:avLst/>
          </a:prstGeom>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400" b="1" dirty="0" smtClean="0">
                <a:solidFill>
                  <a:schemeClr val="accent5">
                    <a:lumMod val="50000"/>
                  </a:schemeClr>
                </a:solidFill>
              </a:rPr>
              <a:t>Creating</a:t>
            </a:r>
            <a:endParaRPr lang="en-US" sz="2400" b="1" dirty="0">
              <a:solidFill>
                <a:schemeClr val="accent5">
                  <a:lumMod val="50000"/>
                </a:schemeClr>
              </a:solidFill>
            </a:endParaRPr>
          </a:p>
        </p:txBody>
      </p:sp>
      <p:grpSp>
        <p:nvGrpSpPr>
          <p:cNvPr id="46" name="Group 45"/>
          <p:cNvGrpSpPr/>
          <p:nvPr/>
        </p:nvGrpSpPr>
        <p:grpSpPr>
          <a:xfrm>
            <a:off x="6355017" y="3474038"/>
            <a:ext cx="1280160" cy="1363444"/>
            <a:chOff x="6607517" y="2692067"/>
            <a:chExt cx="805143" cy="1187500"/>
          </a:xfrm>
        </p:grpSpPr>
        <p:sp>
          <p:nvSpPr>
            <p:cNvPr id="43" name="Right Arrow 42"/>
            <p:cNvSpPr/>
            <p:nvPr/>
          </p:nvSpPr>
          <p:spPr>
            <a:xfrm rot="16200000" flipV="1">
              <a:off x="6518179" y="3124201"/>
              <a:ext cx="1003967" cy="139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ight Arrow 43"/>
            <p:cNvSpPr/>
            <p:nvPr/>
          </p:nvSpPr>
          <p:spPr>
            <a:xfrm rot="17411006" flipV="1">
              <a:off x="6974325" y="3441231"/>
              <a:ext cx="731520" cy="1451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ight Arrow 44"/>
            <p:cNvSpPr/>
            <p:nvPr/>
          </p:nvSpPr>
          <p:spPr>
            <a:xfrm rot="14651095">
              <a:off x="6311607" y="3400302"/>
              <a:ext cx="731520" cy="139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p:cNvGrpSpPr/>
          <p:nvPr/>
        </p:nvGrpSpPr>
        <p:grpSpPr>
          <a:xfrm>
            <a:off x="1625137" y="3474038"/>
            <a:ext cx="1280160" cy="1363444"/>
            <a:chOff x="1872353" y="2539667"/>
            <a:chExt cx="805143" cy="1187500"/>
          </a:xfrm>
        </p:grpSpPr>
        <p:sp>
          <p:nvSpPr>
            <p:cNvPr id="14" name="Right Arrow 13"/>
            <p:cNvSpPr/>
            <p:nvPr/>
          </p:nvSpPr>
          <p:spPr>
            <a:xfrm rot="5400000">
              <a:off x="1783015" y="2971801"/>
              <a:ext cx="1003967" cy="139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ight Arrow 38"/>
            <p:cNvSpPr/>
            <p:nvPr/>
          </p:nvSpPr>
          <p:spPr>
            <a:xfrm rot="6230839">
              <a:off x="2239161" y="3288831"/>
              <a:ext cx="731520" cy="1451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ight Arrow 39"/>
            <p:cNvSpPr/>
            <p:nvPr/>
          </p:nvSpPr>
          <p:spPr>
            <a:xfrm rot="4382463" flipV="1">
              <a:off x="1576443" y="3247902"/>
              <a:ext cx="731520" cy="139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ight Arrow 22"/>
          <p:cNvSpPr/>
          <p:nvPr/>
        </p:nvSpPr>
        <p:spPr>
          <a:xfrm>
            <a:off x="4084858" y="3962082"/>
            <a:ext cx="1097280" cy="731520"/>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5" name="Title 1"/>
          <p:cNvSpPr txBox="1">
            <a:spLocks/>
          </p:cNvSpPr>
          <p:nvPr/>
        </p:nvSpPr>
        <p:spPr>
          <a:xfrm>
            <a:off x="685800" y="1723580"/>
            <a:ext cx="7772400" cy="110489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600" dirty="0">
                <a:latin typeface="+mn-lt"/>
                <a:ea typeface="+mn-ea"/>
                <a:cs typeface="+mn-cs"/>
              </a:rPr>
              <a:t>Sharing and adapting open educational resources is impacting teaching practice and student learning.</a:t>
            </a:r>
          </a:p>
        </p:txBody>
      </p:sp>
    </p:spTree>
    <p:extLst>
      <p:ext uri="{BB962C8B-B14F-4D97-AF65-F5344CB8AC3E}">
        <p14:creationId xmlns:p14="http://schemas.microsoft.com/office/powerpoint/2010/main" val="255644660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8.0&quot;&gt;&lt;object type=&quot;1&quot; unique_id=&quot;10001&quot;&gt;&lt;object type=&quot;2&quot; unique_id=&quot;12237&quot;&gt;&lt;object type=&quot;3&quot; unique_id=&quot;12241&quot;&gt;&lt;property id=&quot;20148&quot; value=&quot;5&quot;/&gt;&lt;property id=&quot;20300&quot; value=&quot;Slide 1 - &amp;quot;1.X Slide Number/Section reference here&amp;quot;&quot;/&gt;&lt;property id=&quot;20307&quot; value=&quot;262&quot;/&gt;&lt;/object&gt;&lt;/object&gt;&lt;object type=&quot;8&quot; unique_id=&quot;12247&quot;&gt;&lt;/object&gt;&lt;/object&gt;&lt;/database&gt;"/>
  <p:tag name="SECTOMILLISECCONVERTED" val="1"/>
  <p:tag name="ARTICULATE_PROJECT_OPEN" val="0"/>
</p:tagLst>
</file>

<file path=ppt/theme/theme1.xml><?xml version="1.0" encoding="utf-8"?>
<a:theme xmlns:a="http://schemas.openxmlformats.org/drawingml/2006/main" name="Storyline PresentationTemplate MF">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1FC779A06A19145BC6A8851ED68DFAF" ma:contentTypeVersion="1" ma:contentTypeDescription="Create a new document." ma:contentTypeScope="" ma:versionID="1827c793d9803675b49d1a97912f5259">
  <xsd:schema xmlns:xsd="http://www.w3.org/2001/XMLSchema" xmlns:xs="http://www.w3.org/2001/XMLSchema" xmlns:p="http://schemas.microsoft.com/office/2006/metadata/properties" xmlns:ns3="1b076c4f-9adb-4b37-bb71-570523b0cae1" targetNamespace="http://schemas.microsoft.com/office/2006/metadata/properties" ma:root="true" ma:fieldsID="eae57fd4f2d606ac81233a943751914d" ns3:_="">
    <xsd:import namespace="1b076c4f-9adb-4b37-bb71-570523b0cae1"/>
    <xsd:element name="properties">
      <xsd:complexType>
        <xsd:sequence>
          <xsd:element name="documentManagement">
            <xsd:complexType>
              <xsd:all>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076c4f-9adb-4b37-bb71-570523b0cae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F5ACE24-23B3-490D-9F79-BCD20A35B24D}">
  <ds:schemaRefs>
    <ds:schemaRef ds:uri="http://purl.org/dc/dcmitype/"/>
    <ds:schemaRef ds:uri="http://schemas.microsoft.com/office/2006/metadata/properties"/>
    <ds:schemaRef ds:uri="http://schemas.microsoft.com/office/2006/documentManagement/types"/>
    <ds:schemaRef ds:uri="http://www.w3.org/XML/1998/namespace"/>
    <ds:schemaRef ds:uri="1b076c4f-9adb-4b37-bb71-570523b0cae1"/>
    <ds:schemaRef ds:uri="http://purl.org/dc/elements/1.1/"/>
    <ds:schemaRef ds:uri="http://purl.org/dc/terms/"/>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93D8260C-296C-4DE4-847A-89080C33C1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b076c4f-9adb-4b37-bb71-570523b0cae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C3F3421-DC95-49EF-B1E3-2AB4D0B5AE1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Storyline PresentationTemplate MF</Template>
  <TotalTime>275</TotalTime>
  <Words>2338</Words>
  <Application>Microsoft Office PowerPoint</Application>
  <PresentationFormat>On-screen Show (4:3)</PresentationFormat>
  <Paragraphs>414</Paragraphs>
  <Slides>41</Slides>
  <Notes>40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Storyline PresentationTemplate MF</vt:lpstr>
      <vt:lpstr>1.0 Introduction</vt:lpstr>
      <vt:lpstr>1.1 OER: More than Content</vt:lpstr>
      <vt:lpstr>1.1 OER: More than Content</vt:lpstr>
      <vt:lpstr>1.1 OER: More than Content</vt:lpstr>
      <vt:lpstr>1.1 OER: More than Content</vt:lpstr>
      <vt:lpstr>2.0 What is Open Pedagogy?</vt:lpstr>
      <vt:lpstr>2.0 What is Open Pedagogy?</vt:lpstr>
      <vt:lpstr>2.1 What is Open Pedagogy?</vt:lpstr>
      <vt:lpstr>2.1 What is Open Pedagogy?</vt:lpstr>
      <vt:lpstr>2.1 What is Open Pedagogy?</vt:lpstr>
      <vt:lpstr>2.2 What is Open Pedagogy?</vt:lpstr>
      <vt:lpstr>2.3 What is Open Pedagogy?</vt:lpstr>
      <vt:lpstr>2.3 What is Open Pedagogy?</vt:lpstr>
      <vt:lpstr>3.0 Open Pedagogy as an Instructional Approach</vt:lpstr>
      <vt:lpstr>3.1 Open Pedagogy and Adult Learning Theory</vt:lpstr>
      <vt:lpstr>3.1 Open Pedagogy and Adult Learning Theory</vt:lpstr>
      <vt:lpstr>3.1 Open Pedagogy and Adult Learning Theory</vt:lpstr>
      <vt:lpstr>3.1 Open Pedagogy and Adult Learning Theory</vt:lpstr>
      <vt:lpstr>3.2 Other Guiding Principles &amp; Practices</vt:lpstr>
      <vt:lpstr>3.3 Other Guiding Principles &amp; Practices</vt:lpstr>
      <vt:lpstr>3.4 Student Mathematical Practices</vt:lpstr>
      <vt:lpstr>3.5 Mathematics Teaching Practices</vt:lpstr>
      <vt:lpstr>3.6  What Shapes How You Teach?</vt:lpstr>
      <vt:lpstr>4.0 How Open Is Your Classroom?</vt:lpstr>
      <vt:lpstr>4.0 How Open Is Your Classroom?</vt:lpstr>
      <vt:lpstr>4.0 How Open Is Your Classroom?</vt:lpstr>
      <vt:lpstr>4.0 How Open Is Your Classroom?</vt:lpstr>
      <vt:lpstr>5.0 Principles of Open Pedagogy </vt:lpstr>
      <vt:lpstr>5.1 Review Principles of Open Pedagogy</vt:lpstr>
      <vt:lpstr>5.2 Conditions that Support Student OER Use</vt:lpstr>
      <vt:lpstr>6.0 Open Pedagogical Practices in Context</vt:lpstr>
      <vt:lpstr>6.0 Open Pedagogical Practices in Context</vt:lpstr>
      <vt:lpstr>6.1 Open Pedagogical Practices in Context </vt:lpstr>
      <vt:lpstr>6.1 Open Pedagogical Practices in Context </vt:lpstr>
      <vt:lpstr>6.1 Open Pedagogical Practices in Context </vt:lpstr>
      <vt:lpstr>6.1 Open Pedagogical Practices in Context </vt:lpstr>
      <vt:lpstr>6.1 Open Pedagogical Practices in Context </vt:lpstr>
      <vt:lpstr>7.0 Summary</vt:lpstr>
      <vt:lpstr>7.0 Summary</vt:lpstr>
      <vt:lpstr>7.0 Summary</vt:lpstr>
      <vt:lpstr>7.1 Questions for Reflection</vt:lpstr>
    </vt:vector>
  </TitlesOfParts>
  <Company>American Institutes for Research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 Introduction</dc:title>
  <dc:creator>Brown, Delphinia</dc:creator>
  <cp:keywords>oer;storyline;template</cp:keywords>
  <cp:lastModifiedBy>Brown, Delphinia</cp:lastModifiedBy>
  <cp:revision>15</cp:revision>
  <dcterms:created xsi:type="dcterms:W3CDTF">2014-12-13T15:06:49Z</dcterms:created>
  <dcterms:modified xsi:type="dcterms:W3CDTF">2014-12-17T01:09:22Z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0x01010071FC779A06A19145BC6A8851ED68DFAF</vt:lpwstr>
  </property>
</Properties>
</file>