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16"/>
  </p:notesMasterIdLst>
  <p:sldIdLst>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5E8C"/>
    <a:srgbClr val="40426E"/>
    <a:srgbClr val="000000"/>
    <a:srgbClr val="8C9A72"/>
    <a:srgbClr val="EAEAEA"/>
    <a:srgbClr val="F8F8F8"/>
    <a:srgbClr val="2F31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80095" autoAdjust="0"/>
  </p:normalViewPr>
  <p:slideViewPr>
    <p:cSldViewPr snapToGrid="0">
      <p:cViewPr>
        <p:scale>
          <a:sx n="70" d="100"/>
          <a:sy n="70" d="100"/>
        </p:scale>
        <p:origin x="-39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3E2A31-18C2-4E48-8357-D4B85E050237}" type="datetimeFigureOut">
              <a:rPr lang="en-US" smtClean="0"/>
              <a:t>12/13/2014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855-A71E-45F0-8BD6-4A355FF1219A}" type="slidenum">
              <a:rPr lang="en-US" smtClean="0"/>
              <a:t>‹#›</a:t>
            </a:fld>
            <a:endParaRPr lang="en-US"/>
          </a:p>
        </p:txBody>
      </p:sp>
    </p:spTree>
    <p:extLst>
      <p:ext uri="{BB962C8B-B14F-4D97-AF65-F5344CB8AC3E}">
        <p14:creationId xmlns:p14="http://schemas.microsoft.com/office/powerpoint/2010/main" val="2211985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Screen title</a:t>
            </a:r>
            <a:r>
              <a:rPr lang="en-US" baseline="0" dirty="0" smtClean="0"/>
              <a:t> should be provided in the 3</a:t>
            </a:r>
            <a:r>
              <a:rPr lang="en-US" baseline="30000" dirty="0" smtClean="0"/>
              <a:t>rd</a:t>
            </a:r>
            <a:r>
              <a:rPr lang="en-US" baseline="0" dirty="0" smtClean="0"/>
              <a:t> text box from the top (green) This will translate to the “menu” in Storyline.</a:t>
            </a:r>
          </a:p>
          <a:p>
            <a:endParaRPr lang="en-US" baseline="0" dirty="0" smtClean="0"/>
          </a:p>
          <a:p>
            <a:r>
              <a:rPr lang="en-US" baseline="0" dirty="0" smtClean="0">
                <a:solidFill>
                  <a:srgbClr val="FF0000"/>
                </a:solidFill>
              </a:rPr>
              <a:t>Script</a:t>
            </a:r>
            <a:r>
              <a:rPr lang="en-US" baseline="0" dirty="0" smtClean="0"/>
              <a:t>: It may be easiest to provide a script in a separate Word document divided into columns with slide number, screenshot, entry and exit animation, and the final column for the narration. </a:t>
            </a:r>
            <a:endParaRPr lang="en-US" dirty="0">
              <a:solidFill>
                <a:srgbClr val="0070C0"/>
              </a:solidFill>
            </a:endParaRPr>
          </a:p>
        </p:txBody>
      </p:sp>
      <p:sp>
        <p:nvSpPr>
          <p:cNvPr id="4" name="Slide Number Placeholder 3"/>
          <p:cNvSpPr>
            <a:spLocks noGrp="1"/>
          </p:cNvSpPr>
          <p:nvPr>
            <p:ph type="sldNum" sz="quarter" idx="10"/>
          </p:nvPr>
        </p:nvSpPr>
        <p:spPr/>
        <p:txBody>
          <a:bodyPr/>
          <a:lstStyle/>
          <a:p>
            <a:fld id="{5B012855-A71E-45F0-8BD6-4A355FF1219A}" type="slidenum">
              <a:rPr lang="en-US" smtClean="0"/>
              <a:t>1</a:t>
            </a:fld>
            <a:endParaRPr lang="en-US"/>
          </a:p>
        </p:txBody>
      </p:sp>
    </p:spTree>
    <p:extLst>
      <p:ext uri="{BB962C8B-B14F-4D97-AF65-F5344CB8AC3E}">
        <p14:creationId xmlns:p14="http://schemas.microsoft.com/office/powerpoint/2010/main" val="3151448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012855-A71E-45F0-8BD6-4A355FF1219A}" type="slidenum">
              <a:rPr lang="en-US" smtClean="0"/>
              <a:t>4</a:t>
            </a:fld>
            <a:endParaRPr lang="en-US"/>
          </a:p>
        </p:txBody>
      </p:sp>
    </p:spTree>
    <p:extLst>
      <p:ext uri="{BB962C8B-B14F-4D97-AF65-F5344CB8AC3E}">
        <p14:creationId xmlns:p14="http://schemas.microsoft.com/office/powerpoint/2010/main" val="2285841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2">
                    <a:lumMod val="50000"/>
                  </a:schemeClr>
                </a:solidFill>
              </a:rPr>
              <a:t>Try one or more of these strategies, especially if you are new to online learning. And if you find something different and effective, be sure to share it with your online colleagues. They are likely looking for good strategies as well!</a:t>
            </a:r>
          </a:p>
          <a:p>
            <a:endParaRPr lang="en-US" dirty="0"/>
          </a:p>
        </p:txBody>
      </p:sp>
      <p:sp>
        <p:nvSpPr>
          <p:cNvPr id="4" name="Slide Number Placeholder 3"/>
          <p:cNvSpPr>
            <a:spLocks noGrp="1"/>
          </p:cNvSpPr>
          <p:nvPr>
            <p:ph type="sldNum" sz="quarter" idx="10"/>
          </p:nvPr>
        </p:nvSpPr>
        <p:spPr/>
        <p:txBody>
          <a:bodyPr/>
          <a:lstStyle/>
          <a:p>
            <a:fld id="{5B012855-A71E-45F0-8BD6-4A355FF1219A}" type="slidenum">
              <a:rPr lang="en-US" smtClean="0"/>
              <a:t>7</a:t>
            </a:fld>
            <a:endParaRPr lang="en-US"/>
          </a:p>
        </p:txBody>
      </p:sp>
    </p:spTree>
    <p:extLst>
      <p:ext uri="{BB962C8B-B14F-4D97-AF65-F5344CB8AC3E}">
        <p14:creationId xmlns:p14="http://schemas.microsoft.com/office/powerpoint/2010/main" val="3362811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012855-A71E-45F0-8BD6-4A355FF1219A}" type="slidenum">
              <a:rPr lang="en-US" smtClean="0"/>
              <a:t>11</a:t>
            </a:fld>
            <a:endParaRPr lang="en-US"/>
          </a:p>
        </p:txBody>
      </p:sp>
    </p:spTree>
    <p:extLst>
      <p:ext uri="{BB962C8B-B14F-4D97-AF65-F5344CB8AC3E}">
        <p14:creationId xmlns:p14="http://schemas.microsoft.com/office/powerpoint/2010/main" val="2267490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sp>
        <p:nvSpPr>
          <p:cNvPr id="8" name="Title 7"/>
          <p:cNvSpPr>
            <a:spLocks noGrp="1"/>
          </p:cNvSpPr>
          <p:nvPr>
            <p:ph type="title"/>
          </p:nvPr>
        </p:nvSpPr>
        <p:spPr>
          <a:xfrm>
            <a:off x="210216" y="208445"/>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5345287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8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9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0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toryLine Layou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08186"/>
            <a:ext cx="7886700" cy="5168778"/>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179691816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5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7_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809625"/>
          </a:xfrm>
          <a:prstGeom prst="rect">
            <a:avLst/>
          </a:prstGeom>
        </p:spPr>
      </p:pic>
      <p:sp>
        <p:nvSpPr>
          <p:cNvPr id="8" name="Title 7"/>
          <p:cNvSpPr>
            <a:spLocks noGrp="1"/>
          </p:cNvSpPr>
          <p:nvPr>
            <p:ph type="title"/>
          </p:nvPr>
        </p:nvSpPr>
        <p:spPr>
          <a:xfrm>
            <a:off x="0" y="138373"/>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16" name="Text Placeholder 15"/>
          <p:cNvSpPr>
            <a:spLocks noGrp="1"/>
          </p:cNvSpPr>
          <p:nvPr>
            <p:ph type="body" sz="quarter" idx="14"/>
          </p:nvPr>
        </p:nvSpPr>
        <p:spPr>
          <a:xfrm>
            <a:off x="6807198" y="31538"/>
            <a:ext cx="2285023" cy="425958"/>
          </a:xfrm>
          <a:prstGeom prst="rect">
            <a:avLst/>
          </a:prstGeom>
        </p:spPr>
        <p:txBody>
          <a:bodyPr>
            <a:noAutofit/>
          </a:bodyPr>
          <a:lstStyle>
            <a:lvl1pPr marL="0" indent="0" algn="r">
              <a:lnSpc>
                <a:spcPct val="100000"/>
              </a:lnSpc>
              <a:spcBef>
                <a:spcPts val="0"/>
              </a:spcBef>
              <a:buNone/>
              <a:defRPr sz="1800" b="1">
                <a:solidFill>
                  <a:schemeClr val="bg1"/>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val="278845182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Picture 13" descr="bannerBackground.jp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9144000" cy="1079500"/>
          </a:xfrm>
          <a:prstGeom prst="rect">
            <a:avLst/>
          </a:prstGeom>
        </p:spPr>
      </p:pic>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07D4DE-AB62-49E8-B678-888D70F7BE59}" type="datetimeFigureOut">
              <a:rPr lang="en-US" smtClean="0"/>
              <a:t>12/13/2014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F1C08C-C1A2-4D5B-A60F-2F72B4CDC1CD}" type="slidenum">
              <a:rPr lang="en-US" smtClean="0"/>
              <a:t>‹#›</a:t>
            </a:fld>
            <a:endParaRPr lang="en-US"/>
          </a:p>
        </p:txBody>
      </p:sp>
      <p:sp>
        <p:nvSpPr>
          <p:cNvPr id="13" name="Title 1"/>
          <p:cNvSpPr txBox="1">
            <a:spLocks/>
          </p:cNvSpPr>
          <p:nvPr/>
        </p:nvSpPr>
        <p:spPr>
          <a:xfrm>
            <a:off x="7243402" y="250846"/>
            <a:ext cx="1666054" cy="389337"/>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2400" b="1" kern="1200">
                <a:solidFill>
                  <a:schemeClr val="bg1"/>
                </a:solidFill>
                <a:latin typeface="Arial" panose="020B0604020202020204" pitchFamily="34" charset="0"/>
                <a:ea typeface="+mj-ea"/>
                <a:cs typeface="Arial" panose="020B0604020202020204" pitchFamily="34" charset="0"/>
              </a:defRPr>
            </a:lvl1pPr>
          </a:lstStyle>
          <a:p>
            <a:pPr algn="r"/>
            <a:r>
              <a:rPr lang="en-US" sz="1800" b="1" i="0" dirty="0" smtClean="0"/>
              <a:t>Open</a:t>
            </a:r>
            <a:r>
              <a:rPr lang="en-US" sz="1800" b="1" i="0" baseline="0" dirty="0" smtClean="0"/>
              <a:t> Math</a:t>
            </a:r>
          </a:p>
          <a:p>
            <a:pPr algn="r"/>
            <a:r>
              <a:rPr lang="en-US" sz="1800" b="1" i="0" baseline="0" dirty="0" smtClean="0"/>
              <a:t>Module 1</a:t>
            </a:r>
            <a:endParaRPr lang="en-US" sz="1800" b="1" i="0" dirty="0"/>
          </a:p>
        </p:txBody>
      </p:sp>
    </p:spTree>
    <p:extLst>
      <p:ext uri="{BB962C8B-B14F-4D97-AF65-F5344CB8AC3E}">
        <p14:creationId xmlns:p14="http://schemas.microsoft.com/office/powerpoint/2010/main" val="1540208654"/>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1.0 Welcome</a:t>
            </a:r>
            <a:endParaRPr lang="en-US" dirty="0"/>
          </a:p>
        </p:txBody>
      </p:sp>
      <p:sp>
        <p:nvSpPr>
          <p:cNvPr id="6" name="Content Placeholder 5"/>
          <p:cNvSpPr txBox="1">
            <a:spLocks/>
          </p:cNvSpPr>
          <p:nvPr/>
        </p:nvSpPr>
        <p:spPr>
          <a:xfrm>
            <a:off x="653332" y="1758936"/>
            <a:ext cx="5638800" cy="38100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smtClean="0">
                <a:solidFill>
                  <a:schemeClr val="tx2">
                    <a:lumMod val="50000"/>
                  </a:schemeClr>
                </a:solidFill>
              </a:rPr>
              <a:t>Welcome to the “Open Math – Open Resources: Engage Adult Learners for 21</a:t>
            </a:r>
            <a:r>
              <a:rPr lang="en-US" sz="2000" baseline="30000" dirty="0" smtClean="0">
                <a:solidFill>
                  <a:schemeClr val="tx2">
                    <a:lumMod val="50000"/>
                  </a:schemeClr>
                </a:solidFill>
              </a:rPr>
              <a:t>st</a:t>
            </a:r>
            <a:r>
              <a:rPr lang="en-US" sz="2000" dirty="0" smtClean="0">
                <a:solidFill>
                  <a:schemeClr val="tx2">
                    <a:lumMod val="50000"/>
                  </a:schemeClr>
                </a:solidFill>
              </a:rPr>
              <a:t> Century Skills” course! </a:t>
            </a:r>
          </a:p>
          <a:p>
            <a:pPr marL="0" indent="0">
              <a:buFont typeface="Arial" panose="020B0604020202020204" pitchFamily="34" charset="0"/>
              <a:buNone/>
            </a:pPr>
            <a:endParaRPr lang="en-US" sz="800" i="1" dirty="0" smtClean="0">
              <a:solidFill>
                <a:schemeClr val="tx2">
                  <a:lumMod val="50000"/>
                </a:schemeClr>
              </a:solidFill>
            </a:endParaRPr>
          </a:p>
          <a:p>
            <a:pPr marL="0" indent="0">
              <a:buFont typeface="Arial" panose="020B0604020202020204" pitchFamily="34" charset="0"/>
              <a:buNone/>
            </a:pPr>
            <a:r>
              <a:rPr lang="en-US" sz="2000" dirty="0" smtClean="0">
                <a:solidFill>
                  <a:schemeClr val="tx2">
                    <a:lumMod val="50000"/>
                  </a:schemeClr>
                </a:solidFill>
              </a:rPr>
              <a:t>Use the navigation buttons below to move forward or backward through this material. You can also use the menu on the left to jump to different parts of this presentation.</a:t>
            </a:r>
            <a:endParaRPr lang="en-US" sz="2000" dirty="0">
              <a:solidFill>
                <a:schemeClr val="tx2">
                  <a:lumMod val="50000"/>
                </a:schemeClr>
              </a:solidFill>
            </a:endParaRPr>
          </a:p>
        </p:txBody>
      </p:sp>
      <p:pic>
        <p:nvPicPr>
          <p:cNvPr id="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9611" y="1403692"/>
            <a:ext cx="1792442" cy="50017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90135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8.0 Next Steps</a:t>
            </a:r>
            <a:endParaRPr lang="en-US" dirty="0"/>
          </a:p>
        </p:txBody>
      </p:sp>
      <p:sp>
        <p:nvSpPr>
          <p:cNvPr id="4" name="Content Placeholder 5"/>
          <p:cNvSpPr txBox="1">
            <a:spLocks/>
          </p:cNvSpPr>
          <p:nvPr/>
        </p:nvSpPr>
        <p:spPr>
          <a:xfrm>
            <a:off x="608597" y="1569689"/>
            <a:ext cx="5638800" cy="463860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solidFill>
                  <a:schemeClr val="tx2">
                    <a:lumMod val="50000"/>
                  </a:schemeClr>
                </a:solidFill>
              </a:rPr>
              <a:t>Your next task is to introduce yourself to the rest of your online colleagues. Once you close this presentation be sure to select the Forum discussion “Introduce yourself and tell us what you want to do!” </a:t>
            </a:r>
          </a:p>
          <a:p>
            <a:pPr marL="0" indent="0">
              <a:buFont typeface="Arial" panose="020B0604020202020204" pitchFamily="34" charset="0"/>
              <a:buNone/>
            </a:pPr>
            <a:r>
              <a:rPr lang="en-US" sz="700" dirty="0" smtClean="0">
                <a:solidFill>
                  <a:schemeClr val="tx2">
                    <a:lumMod val="50000"/>
                  </a:schemeClr>
                </a:solidFill>
              </a:rPr>
              <a:t> </a:t>
            </a:r>
          </a:p>
          <a:p>
            <a:pPr marL="0" indent="0">
              <a:buFont typeface="Arial" panose="020B0604020202020204" pitchFamily="34" charset="0"/>
              <a:buNone/>
            </a:pPr>
            <a:r>
              <a:rPr lang="en-US" sz="1800" dirty="0" smtClean="0">
                <a:solidFill>
                  <a:schemeClr val="tx2">
                    <a:lumMod val="50000"/>
                  </a:schemeClr>
                </a:solidFill>
              </a:rPr>
              <a:t>The second task is to complete the Knowledge Check quiz. It is meant as a reminder of what you learned in the first course </a:t>
            </a:r>
            <a:r>
              <a:rPr lang="en-US" sz="1800" i="1" dirty="0" smtClean="0">
                <a:solidFill>
                  <a:schemeClr val="tx2">
                    <a:lumMod val="50000"/>
                  </a:schemeClr>
                </a:solidFill>
              </a:rPr>
              <a:t>Open Your Classroom to Open Education Resources;</a:t>
            </a:r>
            <a:r>
              <a:rPr lang="en-US" sz="1800" dirty="0" smtClean="0">
                <a:solidFill>
                  <a:schemeClr val="tx2">
                    <a:lumMod val="50000"/>
                  </a:schemeClr>
                </a:solidFill>
              </a:rPr>
              <a:t> a pre-requisite for taking this course. Don’t worry, you can take it as many times as you want! The purpose of the activity is to reinforce some of the important concepts from Course 1, not to give you a grade.</a:t>
            </a:r>
            <a:endParaRPr lang="en-US" sz="1800" dirty="0">
              <a:solidFill>
                <a:schemeClr val="tx2">
                  <a:lumMod val="50000"/>
                </a:schemeClr>
              </a:solidFill>
            </a:endParaRP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2908" y="1388108"/>
            <a:ext cx="1792442" cy="50017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58501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9.0 End</a:t>
            </a:r>
            <a:endParaRPr lang="en-US" dirty="0"/>
          </a:p>
        </p:txBody>
      </p:sp>
      <p:sp>
        <p:nvSpPr>
          <p:cNvPr id="4" name="Content Placeholder 5"/>
          <p:cNvSpPr txBox="1">
            <a:spLocks/>
          </p:cNvSpPr>
          <p:nvPr/>
        </p:nvSpPr>
        <p:spPr>
          <a:xfrm>
            <a:off x="628649" y="2617028"/>
            <a:ext cx="5002129" cy="1666805"/>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smtClean="0">
                <a:solidFill>
                  <a:schemeClr val="tx2">
                    <a:lumMod val="50000"/>
                  </a:schemeClr>
                </a:solidFill>
              </a:rPr>
              <a:t>You have completed the Module 1 Presentation.</a:t>
            </a:r>
          </a:p>
          <a:p>
            <a:pPr marL="0" indent="0">
              <a:buFont typeface="Arial" panose="020B0604020202020204" pitchFamily="34" charset="0"/>
              <a:buNone/>
            </a:pPr>
            <a:endParaRPr lang="en-US" sz="900" dirty="0" smtClean="0">
              <a:solidFill>
                <a:schemeClr val="tx2">
                  <a:lumMod val="50000"/>
                </a:schemeClr>
              </a:solidFill>
            </a:endParaRPr>
          </a:p>
          <a:p>
            <a:pPr marL="0" indent="0">
              <a:buFont typeface="Arial" panose="020B0604020202020204" pitchFamily="34" charset="0"/>
              <a:buNone/>
            </a:pPr>
            <a:r>
              <a:rPr lang="en-US" sz="2000" dirty="0" smtClean="0">
                <a:solidFill>
                  <a:schemeClr val="tx2">
                    <a:lumMod val="50000"/>
                  </a:schemeClr>
                </a:solidFill>
              </a:rPr>
              <a:t>After you close this activity, be sure to click the radio button next to the activity to mark it “complete” on the course home page.</a:t>
            </a:r>
            <a:endParaRPr lang="en-US" sz="2000" dirty="0">
              <a:solidFill>
                <a:schemeClr val="tx2">
                  <a:lumMod val="50000"/>
                </a:schemeClr>
              </a:solidFill>
            </a:endParaRPr>
          </a:p>
        </p:txBody>
      </p:sp>
      <p:pic>
        <p:nvPicPr>
          <p:cNvPr id="5" name="Picture 2" descr="C:\Users\dbrown\AppData\Local\Microsoft\Windows\Temporary Internet Files\Content.IE5\KF2NXEFX\MP90044840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6192078" y="2501975"/>
            <a:ext cx="2323272" cy="15616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8460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2.0 Course Outcomes</a:t>
            </a:r>
            <a:endParaRPr lang="en-US" dirty="0"/>
          </a:p>
        </p:txBody>
      </p:sp>
      <p:sp>
        <p:nvSpPr>
          <p:cNvPr id="4" name="Content Placeholder 5"/>
          <p:cNvSpPr txBox="1">
            <a:spLocks/>
          </p:cNvSpPr>
          <p:nvPr/>
        </p:nvSpPr>
        <p:spPr>
          <a:xfrm>
            <a:off x="2815484" y="1558916"/>
            <a:ext cx="5638800" cy="5181599"/>
          </a:xfrm>
          <a:prstGeom prst="rect">
            <a:avLst/>
          </a:prstGeom>
        </p:spPr>
        <p:txBody>
          <a:bodyPr>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smtClean="0">
                <a:solidFill>
                  <a:schemeClr val="tx2">
                    <a:lumMod val="50000"/>
                  </a:schemeClr>
                </a:solidFill>
              </a:rPr>
              <a:t>After completing this course,</a:t>
            </a:r>
            <a:r>
              <a:rPr lang="en-US" b="1" dirty="0" smtClean="0">
                <a:solidFill>
                  <a:schemeClr val="tx2">
                    <a:lumMod val="50000"/>
                  </a:schemeClr>
                </a:solidFill>
              </a:rPr>
              <a:t> </a:t>
            </a:r>
            <a:r>
              <a:rPr lang="en-US" dirty="0" smtClean="0">
                <a:solidFill>
                  <a:schemeClr val="tx2">
                    <a:lumMod val="50000"/>
                  </a:schemeClr>
                </a:solidFill>
              </a:rPr>
              <a:t>you will be able to:</a:t>
            </a:r>
          </a:p>
          <a:p>
            <a:pPr marL="0" indent="0">
              <a:buFont typeface="Arial" panose="020B0604020202020204" pitchFamily="34" charset="0"/>
              <a:buNone/>
            </a:pPr>
            <a:endParaRPr lang="en-US" dirty="0" smtClean="0">
              <a:solidFill>
                <a:schemeClr val="tx2">
                  <a:lumMod val="50000"/>
                </a:schemeClr>
              </a:solidFill>
            </a:endParaRPr>
          </a:p>
          <a:p>
            <a:r>
              <a:rPr lang="en-US" dirty="0" smtClean="0">
                <a:solidFill>
                  <a:schemeClr val="tx2">
                    <a:lumMod val="50000"/>
                  </a:schemeClr>
                </a:solidFill>
              </a:rPr>
              <a:t>Select an appropriate instructional strategy to incorporate an Open Educational Resources (OER) into math instruction.</a:t>
            </a:r>
          </a:p>
          <a:p>
            <a:endParaRPr lang="en-US" dirty="0" smtClean="0">
              <a:solidFill>
                <a:schemeClr val="tx2">
                  <a:lumMod val="50000"/>
                </a:schemeClr>
              </a:solidFill>
            </a:endParaRPr>
          </a:p>
          <a:p>
            <a:r>
              <a:rPr lang="en-US" dirty="0" smtClean="0">
                <a:solidFill>
                  <a:schemeClr val="tx2">
                    <a:lumMod val="50000"/>
                  </a:schemeClr>
                </a:solidFill>
              </a:rPr>
              <a:t>Identify an OER for instruction that aligns with credible math standards.</a:t>
            </a:r>
          </a:p>
          <a:p>
            <a:endParaRPr lang="en-US" dirty="0" smtClean="0">
              <a:solidFill>
                <a:schemeClr val="tx2">
                  <a:lumMod val="50000"/>
                </a:schemeClr>
              </a:solidFill>
            </a:endParaRPr>
          </a:p>
          <a:p>
            <a:r>
              <a:rPr lang="en-US" dirty="0" smtClean="0">
                <a:solidFill>
                  <a:schemeClr val="tx2">
                    <a:lumMod val="50000"/>
                  </a:schemeClr>
                </a:solidFill>
              </a:rPr>
              <a:t>Develop a list of learning goals expected from the OER selection.</a:t>
            </a:r>
          </a:p>
          <a:p>
            <a:endParaRPr lang="en-US" dirty="0" smtClean="0">
              <a:solidFill>
                <a:schemeClr val="tx2">
                  <a:lumMod val="50000"/>
                </a:schemeClr>
              </a:solidFill>
            </a:endParaRPr>
          </a:p>
          <a:p>
            <a:r>
              <a:rPr lang="en-US" dirty="0" smtClean="0">
                <a:solidFill>
                  <a:schemeClr val="tx2">
                    <a:lumMod val="50000"/>
                  </a:schemeClr>
                </a:solidFill>
              </a:rPr>
              <a:t>Prepare a unit lesson plan with an OER.</a:t>
            </a:r>
          </a:p>
          <a:p>
            <a:endParaRPr lang="en-US" dirty="0" smtClean="0">
              <a:solidFill>
                <a:schemeClr val="tx2">
                  <a:lumMod val="50000"/>
                </a:schemeClr>
              </a:solidFill>
            </a:endParaRPr>
          </a:p>
          <a:p>
            <a:r>
              <a:rPr lang="en-US" dirty="0" smtClean="0">
                <a:solidFill>
                  <a:schemeClr val="tx2">
                    <a:lumMod val="50000"/>
                  </a:schemeClr>
                </a:solidFill>
              </a:rPr>
              <a:t>Evaluate student accomplishment and depth of content understanding using the OER in instruction, and modify your lesson plan as needed.</a:t>
            </a:r>
            <a:endParaRPr lang="en-US" dirty="0">
              <a:solidFill>
                <a:schemeClr val="tx2">
                  <a:lumMod val="50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300" y="1292130"/>
            <a:ext cx="1819275" cy="49989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46683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3.0 Course Format</a:t>
            </a:r>
            <a:endParaRPr lang="en-US" dirty="0"/>
          </a:p>
        </p:txBody>
      </p:sp>
      <p:sp>
        <p:nvSpPr>
          <p:cNvPr id="2" name="Rectangle 1"/>
          <p:cNvSpPr/>
          <p:nvPr/>
        </p:nvSpPr>
        <p:spPr>
          <a:xfrm>
            <a:off x="5931568" y="1251284"/>
            <a:ext cx="2947737" cy="5305927"/>
          </a:xfrm>
          <a:prstGeom prst="rect">
            <a:avLst/>
          </a:prstGeom>
          <a:ln>
            <a:solidFill>
              <a:schemeClr val="bg1">
                <a:lumMod val="5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5" name="Rectangle 4"/>
          <p:cNvSpPr/>
          <p:nvPr/>
        </p:nvSpPr>
        <p:spPr>
          <a:xfrm>
            <a:off x="6033836" y="1389647"/>
            <a:ext cx="2743200" cy="5029200"/>
          </a:xfrm>
          <a:prstGeom prst="rect">
            <a:avLst/>
          </a:prstGeom>
          <a:ln w="38100">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b="1" dirty="0" smtClean="0">
                <a:solidFill>
                  <a:schemeClr val="accent1">
                    <a:lumMod val="50000"/>
                  </a:schemeClr>
                </a:solidFill>
                <a:latin typeface="Rockwell" panose="02060603020205020403" pitchFamily="18" charset="0"/>
              </a:rPr>
              <a:t>Course Modules</a:t>
            </a:r>
          </a:p>
          <a:p>
            <a:endParaRPr lang="en-US" sz="1600" b="1" dirty="0" smtClean="0"/>
          </a:p>
          <a:p>
            <a:pPr marL="342900" indent="-342900">
              <a:buAutoNum type="arabicPeriod"/>
            </a:pPr>
            <a:r>
              <a:rPr lang="en-US" sz="1600" dirty="0" smtClean="0"/>
              <a:t>Welcome &amp; Getting Started Activities</a:t>
            </a:r>
          </a:p>
          <a:p>
            <a:pPr marL="342900" indent="-342900">
              <a:buAutoNum type="arabicPeriod"/>
            </a:pPr>
            <a:r>
              <a:rPr lang="en-US" sz="1600" dirty="0" smtClean="0"/>
              <a:t>Introduction to Using OER</a:t>
            </a:r>
          </a:p>
          <a:p>
            <a:pPr marL="342900" indent="-342900">
              <a:buAutoNum type="arabicPeriod"/>
            </a:pPr>
            <a:r>
              <a:rPr lang="en-US" sz="1600" dirty="0" smtClean="0"/>
              <a:t>Approaches to Integrating OER into Instruction</a:t>
            </a:r>
          </a:p>
          <a:p>
            <a:pPr marL="342900" indent="-342900">
              <a:buAutoNum type="arabicPeriod"/>
            </a:pPr>
            <a:r>
              <a:rPr lang="en-US" sz="1600" dirty="0" smtClean="0"/>
              <a:t>Setting Goals for the Instructional Use of OER</a:t>
            </a:r>
          </a:p>
          <a:p>
            <a:pPr marL="342900" indent="-342900">
              <a:buAutoNum type="arabicPeriod"/>
            </a:pPr>
            <a:r>
              <a:rPr lang="en-US" sz="1600" dirty="0" smtClean="0"/>
              <a:t>Selecting OER for Instruction</a:t>
            </a:r>
          </a:p>
          <a:p>
            <a:pPr marL="342900" indent="-342900">
              <a:buAutoNum type="arabicPeriod"/>
            </a:pPr>
            <a:r>
              <a:rPr lang="en-US" sz="1600" dirty="0" smtClean="0"/>
              <a:t>Planning Rich Instruction with OER</a:t>
            </a:r>
          </a:p>
          <a:p>
            <a:pPr marL="342900" indent="-342900">
              <a:buAutoNum type="arabicPeriod"/>
            </a:pPr>
            <a:r>
              <a:rPr lang="en-US" sz="1600" dirty="0" smtClean="0"/>
              <a:t>Implementing a Lesson Using OER</a:t>
            </a:r>
          </a:p>
          <a:p>
            <a:pPr marL="342900" indent="-342900">
              <a:buAutoNum type="arabicPeriod"/>
            </a:pPr>
            <a:r>
              <a:rPr lang="en-US" sz="1600" dirty="0" smtClean="0"/>
              <a:t>Assessing Student Outcomes and Evaluating Instructional Practice</a:t>
            </a:r>
            <a:endParaRPr lang="en-US" sz="1600" dirty="0"/>
          </a:p>
        </p:txBody>
      </p:sp>
      <p:sp>
        <p:nvSpPr>
          <p:cNvPr id="6" name="Content Placeholder 5"/>
          <p:cNvSpPr txBox="1">
            <a:spLocks/>
          </p:cNvSpPr>
          <p:nvPr/>
        </p:nvSpPr>
        <p:spPr>
          <a:xfrm>
            <a:off x="649712" y="1569415"/>
            <a:ext cx="4908880" cy="55165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solidFill>
                  <a:schemeClr val="tx2">
                    <a:lumMod val="50000"/>
                  </a:schemeClr>
                </a:solidFill>
              </a:rPr>
              <a:t>This is a facilitated course that lasts eight weeks from the start date.  You will complete a course module each week.</a:t>
            </a:r>
          </a:p>
          <a:p>
            <a:pPr marL="0" indent="0">
              <a:buFont typeface="Arial" panose="020B0604020202020204" pitchFamily="34" charset="0"/>
              <a:buNone/>
            </a:pPr>
            <a:r>
              <a:rPr lang="en-US" sz="1800" dirty="0" smtClean="0">
                <a:solidFill>
                  <a:schemeClr val="tx2">
                    <a:lumMod val="50000"/>
                  </a:schemeClr>
                </a:solidFill>
              </a:rPr>
              <a:t>In each module there will be a presentation similar to this one, with resources, assessments, videos or screencasts embedded within. Each module will have at least one forum discussion. </a:t>
            </a:r>
          </a:p>
          <a:p>
            <a:pPr marL="0" indent="0">
              <a:buFont typeface="Arial" panose="020B0604020202020204" pitchFamily="34" charset="0"/>
              <a:buNone/>
            </a:pPr>
            <a:endParaRPr lang="en-US" sz="300" dirty="0" smtClean="0">
              <a:solidFill>
                <a:schemeClr val="tx2">
                  <a:lumMod val="50000"/>
                </a:schemeClr>
              </a:solidFill>
            </a:endParaRPr>
          </a:p>
          <a:p>
            <a:pPr marL="0" indent="0">
              <a:buFont typeface="Arial" panose="020B0604020202020204" pitchFamily="34" charset="0"/>
              <a:buNone/>
            </a:pPr>
            <a:r>
              <a:rPr lang="en-US" sz="1800" dirty="0" smtClean="0">
                <a:solidFill>
                  <a:schemeClr val="tx2">
                    <a:lumMod val="50000"/>
                  </a:schemeClr>
                </a:solidFill>
              </a:rPr>
              <a:t>You also will be asked to complete online writing activities and assignments to review OER and other materials.</a:t>
            </a:r>
          </a:p>
          <a:p>
            <a:pPr marL="0" indent="0">
              <a:buFont typeface="Arial" panose="020B0604020202020204" pitchFamily="34" charset="0"/>
              <a:buNone/>
            </a:pPr>
            <a:endParaRPr lang="en-US" sz="300" dirty="0" smtClean="0">
              <a:solidFill>
                <a:schemeClr val="tx2">
                  <a:lumMod val="50000"/>
                </a:schemeClr>
              </a:solidFill>
            </a:endParaRPr>
          </a:p>
          <a:p>
            <a:pPr marL="0" indent="0">
              <a:buFont typeface="Arial" panose="020B0604020202020204" pitchFamily="34" charset="0"/>
              <a:buNone/>
            </a:pPr>
            <a:r>
              <a:rPr lang="en-US" sz="1800" dirty="0" smtClean="0">
                <a:solidFill>
                  <a:schemeClr val="tx2">
                    <a:lumMod val="50000"/>
                  </a:schemeClr>
                </a:solidFill>
              </a:rPr>
              <a:t>For the culminating activity, you will create a lesson plan using an OER.</a:t>
            </a:r>
          </a:p>
          <a:p>
            <a:pPr marL="0" indent="0">
              <a:buFont typeface="Arial" panose="020B0604020202020204" pitchFamily="34" charset="0"/>
              <a:buNone/>
            </a:pPr>
            <a:endParaRPr lang="en-US" sz="300" dirty="0" smtClean="0">
              <a:solidFill>
                <a:schemeClr val="tx2">
                  <a:lumMod val="50000"/>
                </a:schemeClr>
              </a:solidFill>
            </a:endParaRPr>
          </a:p>
          <a:p>
            <a:pPr marL="0" indent="0">
              <a:buFont typeface="Arial" panose="020B0604020202020204" pitchFamily="34" charset="0"/>
              <a:buNone/>
            </a:pPr>
            <a:r>
              <a:rPr lang="en-US" sz="1800" dirty="0" smtClean="0">
                <a:solidFill>
                  <a:schemeClr val="tx2">
                    <a:lumMod val="50000"/>
                  </a:schemeClr>
                </a:solidFill>
              </a:rPr>
              <a:t>After completing the course, you will receive a Certificate of Completion.</a:t>
            </a:r>
            <a:endParaRPr lang="en-US" sz="1800" dirty="0">
              <a:solidFill>
                <a:schemeClr val="tx2">
                  <a:lumMod val="50000"/>
                </a:schemeClr>
              </a:solidFill>
            </a:endParaRPr>
          </a:p>
        </p:txBody>
      </p:sp>
    </p:spTree>
    <p:extLst>
      <p:ext uri="{BB962C8B-B14F-4D97-AF65-F5344CB8AC3E}">
        <p14:creationId xmlns:p14="http://schemas.microsoft.com/office/powerpoint/2010/main" val="37728168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4.0 Participation</a:t>
            </a:r>
            <a:endParaRPr lang="en-US" dirty="0"/>
          </a:p>
        </p:txBody>
      </p:sp>
      <p:sp>
        <p:nvSpPr>
          <p:cNvPr id="4" name="Content Placeholder 5"/>
          <p:cNvSpPr txBox="1">
            <a:spLocks/>
          </p:cNvSpPr>
          <p:nvPr/>
        </p:nvSpPr>
        <p:spPr>
          <a:xfrm>
            <a:off x="628651" y="1564086"/>
            <a:ext cx="3714748" cy="365760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solidFill>
                  <a:schemeClr val="tx2">
                    <a:lumMod val="50000"/>
                  </a:schemeClr>
                </a:solidFill>
              </a:rPr>
              <a:t>This course requires your participation, expertise, and opinion. This is accomplished through our discussion forums. The forum is a way for all of us to communicate and interact with the other course participants on a particular subject or issue. </a:t>
            </a:r>
          </a:p>
          <a:p>
            <a:pPr marL="0" indent="0">
              <a:buFont typeface="Arial" panose="020B0604020202020204" pitchFamily="34" charset="0"/>
              <a:buNone/>
            </a:pPr>
            <a:r>
              <a:rPr lang="en-US" sz="700" dirty="0" smtClean="0">
                <a:solidFill>
                  <a:schemeClr val="tx2">
                    <a:lumMod val="50000"/>
                  </a:schemeClr>
                </a:solidFill>
              </a:rPr>
              <a:t> </a:t>
            </a:r>
          </a:p>
          <a:p>
            <a:pPr marL="0" indent="0">
              <a:buFont typeface="Arial" panose="020B0604020202020204" pitchFamily="34" charset="0"/>
              <a:buNone/>
            </a:pPr>
            <a:r>
              <a:rPr lang="en-US" sz="1800" dirty="0" smtClean="0">
                <a:solidFill>
                  <a:schemeClr val="tx2">
                    <a:lumMod val="50000"/>
                  </a:schemeClr>
                </a:solidFill>
              </a:rPr>
              <a:t>Throughout the course you will be asked to respond to specific and reflect on your experiences applying the content of the course to your classroom.  Please be sure to post your comments in a timely manner.'</a:t>
            </a:r>
            <a:endParaRPr lang="en-US" sz="1800" dirty="0">
              <a:solidFill>
                <a:schemeClr val="tx2">
                  <a:lumMod val="50000"/>
                </a:schemeClr>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3042" y="2075168"/>
            <a:ext cx="3732308" cy="3218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70379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4.1 Participating</a:t>
            </a:r>
            <a:endParaRPr lang="en-US" dirty="0"/>
          </a:p>
        </p:txBody>
      </p:sp>
      <p:sp>
        <p:nvSpPr>
          <p:cNvPr id="6" name="Content Placeholder 5"/>
          <p:cNvSpPr txBox="1">
            <a:spLocks/>
          </p:cNvSpPr>
          <p:nvPr/>
        </p:nvSpPr>
        <p:spPr>
          <a:xfrm>
            <a:off x="628650" y="1816769"/>
            <a:ext cx="4434383" cy="36576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solidFill>
                  <a:schemeClr val="tx2">
                    <a:lumMod val="50000"/>
                  </a:schemeClr>
                </a:solidFill>
              </a:rPr>
              <a:t>By posting to a discussion forum, you not only benefit from feedback from other like-minded educators, you also start to share and gain knowledge and resources on a variety of adult education topics. </a:t>
            </a:r>
          </a:p>
          <a:p>
            <a:pPr marL="0" indent="0">
              <a:buFont typeface="Arial" panose="020B0604020202020204" pitchFamily="34" charset="0"/>
              <a:buNone/>
            </a:pPr>
            <a:r>
              <a:rPr lang="en-US" sz="1800" dirty="0" smtClean="0">
                <a:solidFill>
                  <a:schemeClr val="tx2">
                    <a:lumMod val="50000"/>
                  </a:schemeClr>
                </a:solidFill>
              </a:rPr>
              <a:t>You are expected to post to each forum within the timeframe specified by your course facilitator. Once your initial post is made, please respond to at least two other postings with thoughtful, considerate responses.</a:t>
            </a:r>
            <a:endParaRPr lang="en-US" sz="1800" dirty="0">
              <a:solidFill>
                <a:schemeClr val="tx2">
                  <a:lumMod val="50000"/>
                </a:schemeClr>
              </a:solidFill>
            </a:endParaRPr>
          </a:p>
        </p:txBody>
      </p:sp>
      <p:pic>
        <p:nvPicPr>
          <p:cNvPr id="9" name="Picture 2" descr="C:\Users\dbrown\AppData\Local\Microsoft\Windows\Temporary Internet Files\Content.IE5\4WYSVCIS\MP900422122[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46737" y="2598466"/>
            <a:ext cx="2968613" cy="19551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6034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5.0 Strategies for Completion of this Course</a:t>
            </a:r>
            <a:endParaRPr lang="en-US" dirty="0"/>
          </a:p>
        </p:txBody>
      </p:sp>
      <p:sp>
        <p:nvSpPr>
          <p:cNvPr id="4" name="Content Placeholder 5"/>
          <p:cNvSpPr txBox="1">
            <a:spLocks/>
          </p:cNvSpPr>
          <p:nvPr/>
        </p:nvSpPr>
        <p:spPr>
          <a:xfrm>
            <a:off x="628650" y="1540042"/>
            <a:ext cx="5027741" cy="46021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solidFill>
                  <a:schemeClr val="tx2">
                    <a:lumMod val="50000"/>
                  </a:schemeClr>
                </a:solidFill>
              </a:rPr>
              <a:t>This course does require a time commitment to review materials and to interact and respond to your online colleagues. Time management skills are necessary in order to successfully navigate all facets of our busy lives. </a:t>
            </a:r>
          </a:p>
          <a:p>
            <a:pPr marL="0" indent="0">
              <a:buFont typeface="Arial" panose="020B0604020202020204" pitchFamily="34" charset="0"/>
              <a:buNone/>
            </a:pPr>
            <a:r>
              <a:rPr lang="en-US" sz="1800" dirty="0" smtClean="0">
                <a:solidFill>
                  <a:schemeClr val="tx2">
                    <a:lumMod val="50000"/>
                  </a:schemeClr>
                </a:solidFill>
              </a:rPr>
              <a:t> </a:t>
            </a:r>
            <a:endParaRPr lang="en-US" sz="700" dirty="0" smtClean="0">
              <a:solidFill>
                <a:schemeClr val="tx2">
                  <a:lumMod val="50000"/>
                </a:schemeClr>
              </a:solidFill>
            </a:endParaRPr>
          </a:p>
          <a:p>
            <a:pPr marL="0" indent="0">
              <a:buFont typeface="Arial" panose="020B0604020202020204" pitchFamily="34" charset="0"/>
              <a:buNone/>
            </a:pPr>
            <a:r>
              <a:rPr lang="en-US" sz="1800" dirty="0" smtClean="0">
                <a:solidFill>
                  <a:schemeClr val="tx2">
                    <a:lumMod val="50000"/>
                  </a:schemeClr>
                </a:solidFill>
              </a:rPr>
              <a:t>Be sure to dedicate time on a daily basis if possible to log into the course. This is important not only to review the content offered, but also to see if other participants have posted comments in the forums, or have responded to one of your own posts. By frequently returning to the course you will help to build and maintain the community is created within an online course.  </a:t>
            </a:r>
            <a:endParaRPr lang="en-US" sz="1800" dirty="0">
              <a:solidFill>
                <a:schemeClr val="tx2">
                  <a:lumMod val="50000"/>
                </a:schemeClr>
              </a:solidFill>
            </a:endParaRPr>
          </a:p>
        </p:txBody>
      </p:sp>
      <p:pic>
        <p:nvPicPr>
          <p:cNvPr id="5" name="Picture 3" descr="C:\Users\dbrown\AppData\Local\Microsoft\Windows\Temporary Internet Files\Content.IE5\YUDCXWB6\MP900385402[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3591" y="1969168"/>
            <a:ext cx="2401759" cy="3362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8003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5.1 </a:t>
            </a:r>
            <a:r>
              <a:rPr lang="en-US" dirty="0" smtClean="0"/>
              <a:t>Strategies for Completion of this Course</a:t>
            </a:r>
            <a:endParaRPr lang="en-US" dirty="0"/>
          </a:p>
        </p:txBody>
      </p:sp>
      <p:sp>
        <p:nvSpPr>
          <p:cNvPr id="4" name="Content Placeholder 5"/>
          <p:cNvSpPr txBox="1">
            <a:spLocks/>
          </p:cNvSpPr>
          <p:nvPr/>
        </p:nvSpPr>
        <p:spPr>
          <a:xfrm>
            <a:off x="628650" y="1564106"/>
            <a:ext cx="5026192" cy="423511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solidFill>
                  <a:schemeClr val="tx2">
                    <a:lumMod val="50000"/>
                  </a:schemeClr>
                </a:solidFill>
              </a:rPr>
              <a:t>There are numerous strategies to keep online learners from falling behind. One of these may be helpful to you: </a:t>
            </a:r>
          </a:p>
          <a:p>
            <a:r>
              <a:rPr lang="en-US" sz="1800" dirty="0" smtClean="0">
                <a:solidFill>
                  <a:schemeClr val="tx2">
                    <a:lumMod val="50000"/>
                  </a:schemeClr>
                </a:solidFill>
              </a:rPr>
              <a:t>Set an alarm (on your phone perhaps?) to remind you to check in to your course. </a:t>
            </a:r>
          </a:p>
          <a:p>
            <a:r>
              <a:rPr lang="en-US" sz="1800" dirty="0" smtClean="0">
                <a:solidFill>
                  <a:schemeClr val="tx2">
                    <a:lumMod val="50000"/>
                  </a:schemeClr>
                </a:solidFill>
              </a:rPr>
              <a:t>Set aside a specific block of time when you can dedicate an hour to review course materials and respond to forum posts. If colleagues, family, and friends understand you have a scheduled time period for your online course, you are less likely to be interrupted. </a:t>
            </a:r>
          </a:p>
          <a:p>
            <a:r>
              <a:rPr lang="en-US" sz="1800" dirty="0" smtClean="0">
                <a:solidFill>
                  <a:schemeClr val="tx2">
                    <a:lumMod val="50000"/>
                  </a:schemeClr>
                </a:solidFill>
              </a:rPr>
              <a:t>Consider going to a favorite café, coffee shop or library if you have many distractions at the workplace or at home. </a:t>
            </a:r>
            <a:r>
              <a:rPr lang="en-US" sz="1800" i="1" dirty="0" smtClean="0">
                <a:solidFill>
                  <a:schemeClr val="tx2">
                    <a:lumMod val="50000"/>
                  </a:schemeClr>
                </a:solidFill>
              </a:rPr>
              <a:t>Remember to bring your headphones to listen to the audio.</a:t>
            </a:r>
          </a:p>
        </p:txBody>
      </p:sp>
      <p:pic>
        <p:nvPicPr>
          <p:cNvPr id="12"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60496"/>
          <a:stretch/>
        </p:blipFill>
        <p:spPr bwMode="auto">
          <a:xfrm>
            <a:off x="6715625" y="4883232"/>
            <a:ext cx="1819275" cy="19747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ounded Rectangular Callout 1"/>
          <p:cNvSpPr/>
          <p:nvPr/>
        </p:nvSpPr>
        <p:spPr>
          <a:xfrm>
            <a:off x="6131593" y="2136338"/>
            <a:ext cx="2403307" cy="3083778"/>
          </a:xfrm>
          <a:prstGeom prst="wedgeRoundRectCallout">
            <a:avLst>
              <a:gd name="adj1" fmla="val -8318"/>
              <a:gd name="adj2" fmla="val 58208"/>
              <a:gd name="adj3" fmla="val 16667"/>
            </a:avLst>
          </a:prstGeom>
        </p:spPr>
        <p:style>
          <a:lnRef idx="0">
            <a:schemeClr val="accent5"/>
          </a:lnRef>
          <a:fillRef idx="3">
            <a:schemeClr val="accent5"/>
          </a:fillRef>
          <a:effectRef idx="3">
            <a:schemeClr val="accent5"/>
          </a:effectRef>
          <a:fontRef idx="minor">
            <a:schemeClr val="lt1"/>
          </a:fontRef>
        </p:style>
        <p:txBody>
          <a:bodyPr wrap="square" anchor="ctr">
            <a:spAutoFit/>
          </a:bodyPr>
          <a:lstStyle/>
          <a:p>
            <a:pPr algn="ctr"/>
            <a:r>
              <a:rPr lang="en-US" dirty="0">
                <a:solidFill>
                  <a:schemeClr val="bg1"/>
                </a:solidFill>
              </a:rPr>
              <a:t>Try one or more of these </a:t>
            </a:r>
            <a:r>
              <a:rPr lang="en-US" dirty="0" smtClean="0">
                <a:solidFill>
                  <a:schemeClr val="bg1"/>
                </a:solidFill>
              </a:rPr>
              <a:t>strategies. If </a:t>
            </a:r>
            <a:r>
              <a:rPr lang="en-US" dirty="0">
                <a:solidFill>
                  <a:schemeClr val="bg1"/>
                </a:solidFill>
              </a:rPr>
              <a:t>you find something different and effective, be sure to share it with your online colleagues. They are likely looking for good strategies as well!</a:t>
            </a:r>
          </a:p>
        </p:txBody>
      </p:sp>
    </p:spTree>
    <p:extLst>
      <p:ext uri="{BB962C8B-B14F-4D97-AF65-F5344CB8AC3E}">
        <p14:creationId xmlns:p14="http://schemas.microsoft.com/office/powerpoint/2010/main" val="17877578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6.0 Recommended Browsers</a:t>
            </a:r>
            <a:endParaRPr lang="en-US" dirty="0"/>
          </a:p>
        </p:txBody>
      </p:sp>
      <p:sp>
        <p:nvSpPr>
          <p:cNvPr id="4" name="Content Placeholder 5"/>
          <p:cNvSpPr txBox="1">
            <a:spLocks/>
          </p:cNvSpPr>
          <p:nvPr/>
        </p:nvSpPr>
        <p:spPr>
          <a:xfrm>
            <a:off x="628650" y="1545627"/>
            <a:ext cx="5027741" cy="433380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solidFill>
                  <a:schemeClr val="tx2">
                    <a:lumMod val="50000"/>
                  </a:schemeClr>
                </a:solidFill>
              </a:rPr>
              <a:t>The popular browsers (Internet Explorer, Firefox, Chrome, and Safari) work well with Moodle. Be sure to keep these software programs up-to-date on your computer and other devices.</a:t>
            </a:r>
          </a:p>
          <a:p>
            <a:pPr marL="0" indent="0">
              <a:buFont typeface="Arial" panose="020B0604020202020204" pitchFamily="34" charset="0"/>
              <a:buNone/>
            </a:pPr>
            <a:endParaRPr lang="en-US" sz="800" dirty="0" smtClean="0">
              <a:solidFill>
                <a:schemeClr val="tx2">
                  <a:lumMod val="50000"/>
                </a:schemeClr>
              </a:solidFill>
            </a:endParaRPr>
          </a:p>
          <a:p>
            <a:pPr marL="0" indent="0">
              <a:buFont typeface="Arial" panose="020B0604020202020204" pitchFamily="34" charset="0"/>
              <a:buNone/>
            </a:pPr>
            <a:r>
              <a:rPr lang="en-US" sz="1800" dirty="0" smtClean="0">
                <a:solidFill>
                  <a:schemeClr val="tx2">
                    <a:lumMod val="50000"/>
                  </a:schemeClr>
                </a:solidFill>
              </a:rPr>
              <a:t>Moodle can be accessed through browsers on tablets and on mobile phones. However, those small screens can be difficult to see and to manipulate.  If you plan to use devices such as tablets or smart phones, consider looking in your application store for mobile Moodle applications.  These may help to organize information in a way that is easier to navigate on those devices.</a:t>
            </a:r>
            <a:endParaRPr lang="en-US" sz="1800" dirty="0">
              <a:solidFill>
                <a:schemeClr val="tx2">
                  <a:lumMod val="50000"/>
                </a:schemeClr>
              </a:solidFill>
            </a:endParaRPr>
          </a:p>
        </p:txBody>
      </p:sp>
      <p:pic>
        <p:nvPicPr>
          <p:cNvPr id="5" name="Picture 2" descr="C:\Users\dbrown\AppData\Local\Microsoft\Windows\Temporary Internet Files\Content.IE5\0GMCD8TF\MP900387933[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31918" y="1883729"/>
            <a:ext cx="2383432" cy="33412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08630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7.0 Getting Around the Course</a:t>
            </a:r>
            <a:endParaRPr lang="en-US" dirty="0"/>
          </a:p>
        </p:txBody>
      </p:sp>
      <p:sp>
        <p:nvSpPr>
          <p:cNvPr id="4" name="Content Placeholder 5"/>
          <p:cNvSpPr txBox="1">
            <a:spLocks/>
          </p:cNvSpPr>
          <p:nvPr/>
        </p:nvSpPr>
        <p:spPr>
          <a:xfrm>
            <a:off x="2963779" y="1546980"/>
            <a:ext cx="5551571" cy="31117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solidFill>
                  <a:schemeClr val="tx2">
                    <a:lumMod val="50000"/>
                  </a:schemeClr>
                </a:solidFill>
              </a:rPr>
              <a:t>Be sure to view the video “Navigating the Course” in Module 1.  It will show you how to move  through this course and submit assignments. It also provides information on editing your profile and accessing course resources.</a:t>
            </a:r>
          </a:p>
          <a:p>
            <a:pPr marL="0" indent="0">
              <a:buFont typeface="Arial" panose="020B0604020202020204" pitchFamily="34" charset="0"/>
              <a:buNone/>
            </a:pPr>
            <a:endParaRPr lang="en-US" sz="1800" dirty="0" smtClean="0">
              <a:solidFill>
                <a:schemeClr val="tx2">
                  <a:lumMod val="50000"/>
                </a:schemeClr>
              </a:solidFill>
            </a:endParaRPr>
          </a:p>
          <a:p>
            <a:pPr marL="0" indent="0">
              <a:buFont typeface="Arial" panose="020B0604020202020204" pitchFamily="34" charset="0"/>
              <a:buNone/>
            </a:pPr>
            <a:r>
              <a:rPr lang="en-US" sz="1800" dirty="0" smtClean="0">
                <a:solidFill>
                  <a:schemeClr val="tx2">
                    <a:lumMod val="50000"/>
                  </a:schemeClr>
                </a:solidFill>
              </a:rPr>
              <a:t>If you need more information, you can search for Moodle tutorials through your favorite search engine or through YouTube.</a:t>
            </a:r>
            <a:endParaRPr lang="en-US" sz="1800" dirty="0">
              <a:solidFill>
                <a:schemeClr val="tx2">
                  <a:lumMod val="50000"/>
                </a:schemeClr>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299" y="1231653"/>
            <a:ext cx="1819275" cy="49989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8270575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8.0&quot;&gt;&lt;object type=&quot;1&quot; unique_id=&quot;10001&quot;&gt;&lt;object type=&quot;2&quot; unique_id=&quot;12237&quot;&gt;&lt;object type=&quot;3&quot; unique_id=&quot;12241&quot;&gt;&lt;property id=&quot;20148&quot; value=&quot;5&quot;/&gt;&lt;property id=&quot;20300&quot; value=&quot;Slide 1 - &amp;quot;1.X Slide Number/Section reference here&amp;quot;&quot;/&gt;&lt;property id=&quot;20307&quot; value=&quot;262&quot;/&gt;&lt;/object&gt;&lt;/object&gt;&lt;object type=&quot;8&quot; unique_id=&quot;12247&quot;&gt;&lt;/object&gt;&lt;/object&gt;&lt;/database&gt;"/>
  <p:tag name="SECTOMILLISECCONVERTED" val="1"/>
</p:tagLst>
</file>

<file path=ppt/theme/theme1.xml><?xml version="1.0" encoding="utf-8"?>
<a:theme xmlns:a="http://schemas.openxmlformats.org/drawingml/2006/main" name="Storyline PresentationTemplate MF">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1FC779A06A19145BC6A8851ED68DFAF" ma:contentTypeVersion="1" ma:contentTypeDescription="Create a new document." ma:contentTypeScope="" ma:versionID="1827c793d9803675b49d1a97912f5259">
  <xsd:schema xmlns:xsd="http://www.w3.org/2001/XMLSchema" xmlns:xs="http://www.w3.org/2001/XMLSchema" xmlns:p="http://schemas.microsoft.com/office/2006/metadata/properties" xmlns:ns3="1b076c4f-9adb-4b37-bb71-570523b0cae1" targetNamespace="http://schemas.microsoft.com/office/2006/metadata/properties" ma:root="true" ma:fieldsID="eae57fd4f2d606ac81233a943751914d" ns3:_="">
    <xsd:import namespace="1b076c4f-9adb-4b37-bb71-570523b0cae1"/>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076c4f-9adb-4b37-bb71-570523b0cae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C3F3421-DC95-49EF-B1E3-2AB4D0B5AE16}">
  <ds:schemaRefs>
    <ds:schemaRef ds:uri="http://schemas.microsoft.com/sharepoint/v3/contenttype/forms"/>
  </ds:schemaRefs>
</ds:datastoreItem>
</file>

<file path=customXml/itemProps2.xml><?xml version="1.0" encoding="utf-8"?>
<ds:datastoreItem xmlns:ds="http://schemas.openxmlformats.org/officeDocument/2006/customXml" ds:itemID="{93D8260C-296C-4DE4-847A-89080C33C1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076c4f-9adb-4b37-bb71-570523b0ca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5ACE24-23B3-490D-9F79-BCD20A35B24D}">
  <ds:schemaRefs>
    <ds:schemaRef ds:uri="http://schemas.microsoft.com/office/2006/metadata/properties"/>
    <ds:schemaRef ds:uri="http://schemas.openxmlformats.org/package/2006/metadata/core-properties"/>
    <ds:schemaRef ds:uri="http://purl.org/dc/dcmitype/"/>
    <ds:schemaRef ds:uri="http://schemas.microsoft.com/office/2006/documentManagement/types"/>
    <ds:schemaRef ds:uri="http://purl.org/dc/elements/1.1/"/>
    <ds:schemaRef ds:uri="1b076c4f-9adb-4b37-bb71-570523b0cae1"/>
    <ds:schemaRef ds:uri="http://purl.org/dc/term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Storyline PresentationTemplate MF</Template>
  <TotalTime>6</TotalTime>
  <Words>996</Words>
  <Application>Microsoft Office PowerPoint</Application>
  <PresentationFormat>On-screen Show (4:3)</PresentationFormat>
  <Paragraphs>76</Paragraphs>
  <Slides>11</Slides>
  <Notes>4</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Storyline PresentationTemplate MF</vt:lpstr>
      <vt:lpstr>1.0 Welcome</vt:lpstr>
      <vt:lpstr>2.0 Course Outcomes</vt:lpstr>
      <vt:lpstr>3.0 Course Format</vt:lpstr>
      <vt:lpstr>4.0 Participation</vt:lpstr>
      <vt:lpstr>4.1 Participating</vt:lpstr>
      <vt:lpstr>5.0 Strategies for Completion of this Course</vt:lpstr>
      <vt:lpstr>5.1 Strategies for Completion of this Course</vt:lpstr>
      <vt:lpstr>6.0 Recommended Browsers</vt:lpstr>
      <vt:lpstr>7.0 Getting Around the Course</vt:lpstr>
      <vt:lpstr>8.0 Next Steps</vt:lpstr>
      <vt:lpstr>9.0 End</vt:lpstr>
    </vt:vector>
  </TitlesOfParts>
  <Company>American Institutes for Research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Welcome</dc:title>
  <dc:creator>Brown, Delphinia</dc:creator>
  <cp:keywords>oer;storyline;template</cp:keywords>
  <cp:lastModifiedBy>Brown, Delphinia</cp:lastModifiedBy>
  <cp:revision>1</cp:revision>
  <dcterms:created xsi:type="dcterms:W3CDTF">2014-12-13T15:00:24Z</dcterms:created>
  <dcterms:modified xsi:type="dcterms:W3CDTF">2014-12-13T15:06:34Z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0x01010071FC779A06A19145BC6A8851ED68DFAF</vt:lpwstr>
  </property>
</Properties>
</file>