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76" r:id="rId3"/>
    <p:sldId id="277" r:id="rId4"/>
    <p:sldId id="278" r:id="rId5"/>
    <p:sldId id="279" r:id="rId6"/>
    <p:sldId id="280" r:id="rId7"/>
    <p:sldId id="281" r:id="rId8"/>
    <p:sldId id="282" r:id="rId9"/>
    <p:sldId id="283" r:id="rId10"/>
    <p:sldId id="257" r:id="rId11"/>
    <p:sldId id="258" r:id="rId12"/>
    <p:sldId id="260" r:id="rId13"/>
    <p:sldId id="261" r:id="rId14"/>
    <p:sldId id="285" r:id="rId15"/>
    <p:sldId id="259" r:id="rId16"/>
    <p:sldId id="262" r:id="rId17"/>
    <p:sldId id="263" r:id="rId18"/>
    <p:sldId id="264" r:id="rId19"/>
    <p:sldId id="265" r:id="rId20"/>
    <p:sldId id="266" r:id="rId21"/>
    <p:sldId id="284" r:id="rId22"/>
    <p:sldId id="268" r:id="rId23"/>
    <p:sldId id="269" r:id="rId24"/>
    <p:sldId id="270" r:id="rId25"/>
    <p:sldId id="271" r:id="rId26"/>
    <p:sldId id="27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52"/>
    <p:restoredTop sz="80754"/>
  </p:normalViewPr>
  <p:slideViewPr>
    <p:cSldViewPr snapToGrid="0" snapToObjects="1">
      <p:cViewPr varScale="1">
        <p:scale>
          <a:sx n="144" d="100"/>
          <a:sy n="144" d="100"/>
        </p:scale>
        <p:origin x="224"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0804D-1599-F841-88A1-620D834776E6}" type="datetimeFigureOut">
              <a:rPr lang="en-US" smtClean="0"/>
              <a:t>6/26/18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211B5-21A3-744F-A394-DE4B10C5B7A4}" type="slidenum">
              <a:rPr lang="en-US" smtClean="0"/>
              <a:t>‹#›</a:t>
            </a:fld>
            <a:endParaRPr lang="en-US"/>
          </a:p>
        </p:txBody>
      </p:sp>
    </p:spTree>
    <p:extLst>
      <p:ext uri="{BB962C8B-B14F-4D97-AF65-F5344CB8AC3E}">
        <p14:creationId xmlns:p14="http://schemas.microsoft.com/office/powerpoint/2010/main" val="1516536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 rises and title graphic animates in.</a:t>
            </a:r>
          </a:p>
          <a:p>
            <a:endParaRPr lang="en-US" dirty="0"/>
          </a:p>
          <a:p>
            <a:r>
              <a:rPr lang="en-US" dirty="0"/>
              <a:t>VO:  “</a:t>
            </a:r>
            <a:r>
              <a:rPr lang="en-US" b="1" dirty="0"/>
              <a:t>A Parent’s Survival Guide to Marijuana”</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a:t>
            </a:fld>
            <a:endParaRPr lang="en-US"/>
          </a:p>
        </p:txBody>
      </p:sp>
    </p:spTree>
    <p:extLst>
      <p:ext uri="{BB962C8B-B14F-4D97-AF65-F5344CB8AC3E}">
        <p14:creationId xmlns:p14="http://schemas.microsoft.com/office/powerpoint/2010/main" val="12261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 #2 on camera:</a:t>
            </a:r>
          </a:p>
          <a:p>
            <a:r>
              <a:rPr lang="en-US" sz="1200" b="1" kern="1200" dirty="0">
                <a:solidFill>
                  <a:schemeClr val="tx1"/>
                </a:solidFill>
                <a:effectLst/>
                <a:latin typeface="+mn-lt"/>
                <a:ea typeface="+mn-ea"/>
                <a:cs typeface="+mn-cs"/>
              </a:rPr>
              <a:t>“If my daughter uses Marijuana, what are the odds that she will become dependent?</a:t>
            </a:r>
            <a:r>
              <a:rPr lang="en-US" b="1" dirty="0">
                <a:effectLst/>
              </a:rPr>
              <a:t>“</a:t>
            </a:r>
            <a:endParaRPr lang="en-US" b="1" dirty="0"/>
          </a:p>
        </p:txBody>
      </p:sp>
      <p:sp>
        <p:nvSpPr>
          <p:cNvPr id="4" name="Slide Number Placeholder 3"/>
          <p:cNvSpPr>
            <a:spLocks noGrp="1"/>
          </p:cNvSpPr>
          <p:nvPr>
            <p:ph type="sldNum" sz="quarter" idx="10"/>
          </p:nvPr>
        </p:nvSpPr>
        <p:spPr/>
        <p:txBody>
          <a:bodyPr/>
          <a:lstStyle/>
          <a:p>
            <a:fld id="{2A9211B5-21A3-744F-A394-DE4B10C5B7A4}" type="slidenum">
              <a:rPr lang="en-US" smtClean="0"/>
              <a:t>10</a:t>
            </a:fld>
            <a:endParaRPr lang="en-US"/>
          </a:p>
        </p:txBody>
      </p:sp>
    </p:spTree>
    <p:extLst>
      <p:ext uri="{BB962C8B-B14F-4D97-AF65-F5344CB8AC3E}">
        <p14:creationId xmlns:p14="http://schemas.microsoft.com/office/powerpoint/2010/main" val="2158308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VO:  “</a:t>
            </a:r>
            <a:r>
              <a:rPr lang="en-US" sz="1200" b="1" kern="1200" dirty="0">
                <a:solidFill>
                  <a:schemeClr val="tx1"/>
                </a:solidFill>
                <a:effectLst/>
                <a:latin typeface="+mn-lt"/>
                <a:ea typeface="+mn-ea"/>
                <a:cs typeface="+mn-cs"/>
              </a:rPr>
              <a:t>Research finds that about 1 in 11 adults and 1 in 6 youth who use marijuana can become dependent, with 1 in 3 developing some form of problem use.  Earlier use is linked to greater risk of dependence on marijuana and other drugs.”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Animate silhouette outlines into place at outset.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Fill in each silhouette in sync with the VO.</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11</a:t>
            </a:fld>
            <a:endParaRPr lang="en-US"/>
          </a:p>
        </p:txBody>
      </p:sp>
    </p:spTree>
    <p:extLst>
      <p:ext uri="{BB962C8B-B14F-4D97-AF65-F5344CB8AC3E}">
        <p14:creationId xmlns:p14="http://schemas.microsoft.com/office/powerpoint/2010/main" val="283129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 #3 on camera: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“Could Marijuana use permanently affect my kids’ brains?"</a:t>
            </a:r>
            <a:endParaRPr lang="en-US" b="1"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12</a:t>
            </a:fld>
            <a:endParaRPr lang="en-US"/>
          </a:p>
        </p:txBody>
      </p:sp>
    </p:spTree>
    <p:extLst>
      <p:ext uri="{BB962C8B-B14F-4D97-AF65-F5344CB8AC3E}">
        <p14:creationId xmlns:p14="http://schemas.microsoft.com/office/powerpoint/2010/main" val="3718508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According to the Journal of American Academic Child &amp; Adolescent Psychiatry, heavy marijuana use impairs young people’s ability to concentrate and retain information.  Kids who use marijuana regularly can decrease their IQ and impair learning, memory, math and reading levels.  These changes can be permanent.</a:t>
            </a:r>
            <a:r>
              <a:rPr lang="en-US" b="1" dirty="0">
                <a:effectLst/>
              </a:rPr>
              <a:t> “</a:t>
            </a:r>
          </a:p>
          <a:p>
            <a:endParaRPr lang="en-US" dirty="0">
              <a:effectLst/>
            </a:endParaRPr>
          </a:p>
          <a:p>
            <a:endParaRPr lang="en-US" dirty="0">
              <a:effectLst/>
            </a:endParaRPr>
          </a:p>
          <a:p>
            <a:r>
              <a:rPr lang="en-US" dirty="0">
                <a:effectLst/>
              </a:rPr>
              <a:t>Show certain puzzle pieces of brain fading out one by one. </a:t>
            </a:r>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13</a:t>
            </a:fld>
            <a:endParaRPr lang="en-US"/>
          </a:p>
        </p:txBody>
      </p:sp>
    </p:spTree>
    <p:extLst>
      <p:ext uri="{BB962C8B-B14F-4D97-AF65-F5344CB8AC3E}">
        <p14:creationId xmlns:p14="http://schemas.microsoft.com/office/powerpoint/2010/main" val="3329067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sz="1000" b="1" kern="1200" dirty="0">
                <a:solidFill>
                  <a:schemeClr val="tx1"/>
                </a:solidFill>
                <a:latin typeface="+mn-lt"/>
                <a:ea typeface="+mn-ea"/>
                <a:cs typeface="+mn-cs"/>
              </a:rPr>
              <a:t>Research shows that teen marijuana use : </a:t>
            </a:r>
          </a:p>
          <a:p>
            <a:endParaRPr lang="en-US" sz="1000" b="1" kern="1200" dirty="0">
              <a:solidFill>
                <a:schemeClr val="tx1"/>
              </a:solidFill>
              <a:latin typeface="+mn-lt"/>
              <a:ea typeface="+mn-ea"/>
              <a:cs typeface="+mn-cs"/>
            </a:endParaRPr>
          </a:p>
          <a:p>
            <a:r>
              <a:rPr lang="en-US" sz="1000" dirty="0"/>
              <a:t>	• </a:t>
            </a:r>
            <a:r>
              <a:rPr lang="en-US" sz="1000" b="1" kern="1200" dirty="0">
                <a:solidFill>
                  <a:schemeClr val="tx1"/>
                </a:solidFill>
                <a:latin typeface="+mn-lt"/>
                <a:ea typeface="+mn-ea"/>
                <a:cs typeface="+mn-cs"/>
              </a:rPr>
              <a:t>Lowers academic performance</a:t>
            </a:r>
          </a:p>
          <a:p>
            <a:r>
              <a:rPr lang="en-US" sz="1000" dirty="0"/>
              <a:t>	• </a:t>
            </a:r>
            <a:r>
              <a:rPr lang="en-US" sz="1000" b="1" kern="1200" dirty="0">
                <a:solidFill>
                  <a:schemeClr val="tx1"/>
                </a:solidFill>
                <a:latin typeface="+mn-lt"/>
                <a:ea typeface="+mn-ea"/>
                <a:cs typeface="+mn-cs"/>
              </a:rPr>
              <a:t>Increases truancy &amp; drop out </a:t>
            </a:r>
          </a:p>
          <a:p>
            <a:r>
              <a:rPr lang="en-US" sz="1000" dirty="0"/>
              <a:t> 	• </a:t>
            </a:r>
            <a:r>
              <a:rPr lang="en-US" sz="1000" b="1" kern="1200" dirty="0">
                <a:solidFill>
                  <a:schemeClr val="tx1"/>
                </a:solidFill>
                <a:latin typeface="+mn-lt"/>
                <a:ea typeface="+mn-ea"/>
                <a:cs typeface="+mn-cs"/>
              </a:rPr>
              <a:t>Reduces likelihood of graduation </a:t>
            </a:r>
          </a:p>
          <a:p>
            <a:r>
              <a:rPr lang="en-US" sz="1000" dirty="0"/>
              <a:t>	• </a:t>
            </a:r>
            <a:r>
              <a:rPr lang="en-US" sz="1000" b="1" kern="1200" dirty="0">
                <a:solidFill>
                  <a:schemeClr val="tx1"/>
                </a:solidFill>
                <a:latin typeface="+mn-lt"/>
                <a:ea typeface="+mn-ea"/>
                <a:cs typeface="+mn-cs"/>
              </a:rPr>
              <a:t>Higher risk of future unemployment “</a:t>
            </a:r>
          </a:p>
          <a:p>
            <a:pPr marL="285750" indent="-285750">
              <a:buFont typeface="Wingdings" panose="05000000000000000000" pitchFamily="2" charset="2"/>
              <a:buChar char="Ø"/>
            </a:pPr>
            <a:endParaRPr lang="en-US" sz="1000" b="1" kern="1200" dirty="0">
              <a:solidFill>
                <a:schemeClr val="tx1"/>
              </a:solidFill>
              <a:latin typeface="+mn-lt"/>
              <a:ea typeface="+mn-ea"/>
              <a:cs typeface="+mn-cs"/>
            </a:endParaRPr>
          </a:p>
          <a:p>
            <a:pPr marL="285750" indent="-285750">
              <a:buFont typeface="Wingdings" panose="05000000000000000000" pitchFamily="2" charset="2"/>
              <a:buChar char="Ø"/>
            </a:pPr>
            <a:endParaRPr lang="en-US" b="1"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14</a:t>
            </a:fld>
            <a:endParaRPr lang="en-US"/>
          </a:p>
        </p:txBody>
      </p:sp>
    </p:spTree>
    <p:extLst>
      <p:ext uri="{BB962C8B-B14F-4D97-AF65-F5344CB8AC3E}">
        <p14:creationId xmlns:p14="http://schemas.microsoft.com/office/powerpoint/2010/main" val="1878413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Short music motif intro.</a:t>
            </a:r>
          </a:p>
          <a:p>
            <a:pPr marL="0" indent="0">
              <a:buNone/>
            </a:pPr>
            <a:endParaRPr lang="en-US" dirty="0"/>
          </a:p>
          <a:p>
            <a:pPr marL="0" indent="0">
              <a:buNone/>
            </a:pPr>
            <a:r>
              <a:rPr lang="en-US" dirty="0"/>
              <a:t>VO</a:t>
            </a:r>
            <a:r>
              <a:rPr lang="en-US" b="1" dirty="0"/>
              <a:t>:  “Did you know…  There is no difference between “marijuana” and “cannabis.”</a:t>
            </a:r>
          </a:p>
          <a:p>
            <a:pPr marL="0" indent="0">
              <a:buNone/>
            </a:pPr>
            <a:r>
              <a:rPr lang="en-US" b="1" dirty="0"/>
              <a:t>The word “marijuana” is slang used to describe the drug derived from the cannabis plant and is used so frequently the words marijuana and cannabis are often used interchangeably.”</a:t>
            </a:r>
          </a:p>
          <a:p>
            <a:pPr marL="0" indent="0">
              <a:buNone/>
            </a:pPr>
            <a:endParaRPr lang="en-US" b="1"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15</a:t>
            </a:fld>
            <a:endParaRPr lang="en-US"/>
          </a:p>
        </p:txBody>
      </p:sp>
    </p:spTree>
    <p:extLst>
      <p:ext uri="{BB962C8B-B14F-4D97-AF65-F5344CB8AC3E}">
        <p14:creationId xmlns:p14="http://schemas.microsoft.com/office/powerpoint/2010/main" val="2405623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 #4 on camera:</a:t>
            </a:r>
          </a:p>
          <a:p>
            <a:r>
              <a:rPr lang="en-US" sz="1200" b="1" kern="1200" dirty="0">
                <a:solidFill>
                  <a:schemeClr val="tx1"/>
                </a:solidFill>
                <a:effectLst/>
                <a:latin typeface="+mn-lt"/>
                <a:ea typeface="+mn-ea"/>
                <a:cs typeface="+mn-cs"/>
              </a:rPr>
              <a:t>“Would smoking pot really affect my son’s ability to drive safely?”</a:t>
            </a:r>
            <a:r>
              <a:rPr lang="en-US" b="1" dirty="0">
                <a:effectLst/>
              </a:rPr>
              <a:t> </a:t>
            </a:r>
            <a:endParaRPr lang="en-US" b="1" dirty="0"/>
          </a:p>
        </p:txBody>
      </p:sp>
      <p:sp>
        <p:nvSpPr>
          <p:cNvPr id="4" name="Slide Number Placeholder 3"/>
          <p:cNvSpPr>
            <a:spLocks noGrp="1"/>
          </p:cNvSpPr>
          <p:nvPr>
            <p:ph type="sldNum" sz="quarter" idx="10"/>
          </p:nvPr>
        </p:nvSpPr>
        <p:spPr/>
        <p:txBody>
          <a:bodyPr/>
          <a:lstStyle/>
          <a:p>
            <a:fld id="{2A9211B5-21A3-744F-A394-DE4B10C5B7A4}" type="slidenum">
              <a:rPr lang="en-US" smtClean="0"/>
              <a:t>16</a:t>
            </a:fld>
            <a:endParaRPr lang="en-US"/>
          </a:p>
        </p:txBody>
      </p:sp>
    </p:spTree>
    <p:extLst>
      <p:ext uri="{BB962C8B-B14F-4D97-AF65-F5344CB8AC3E}">
        <p14:creationId xmlns:p14="http://schemas.microsoft.com/office/powerpoint/2010/main" val="1285971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sz="1200" b="1" kern="1200" dirty="0">
                <a:solidFill>
                  <a:schemeClr val="tx1"/>
                </a:solidFill>
                <a:effectLst/>
                <a:latin typeface="+mn-lt"/>
                <a:ea typeface="+mn-ea"/>
                <a:cs typeface="+mn-cs"/>
              </a:rPr>
              <a:t>Marijuana use while driving makes a crash twice as likely to happen.  Driving under the influence of marijuana is associated with:</a:t>
            </a:r>
          </a:p>
          <a:p>
            <a:r>
              <a:rPr lang="en-US" sz="1200" b="1" kern="1200" dirty="0">
                <a:solidFill>
                  <a:schemeClr val="tx1"/>
                </a:solidFill>
                <a:effectLst/>
                <a:latin typeface="+mn-lt"/>
                <a:ea typeface="+mn-ea"/>
                <a:cs typeface="+mn-cs"/>
              </a:rPr>
              <a:t>	•impaired ability to estimate time and distance</a:t>
            </a:r>
          </a:p>
          <a:p>
            <a:r>
              <a:rPr lang="en-US" sz="1200" b="1" kern="1200" dirty="0">
                <a:solidFill>
                  <a:schemeClr val="tx1"/>
                </a:solidFill>
                <a:effectLst/>
                <a:latin typeface="+mn-lt"/>
                <a:ea typeface="+mn-ea"/>
                <a:cs typeface="+mn-cs"/>
              </a:rPr>
              <a:t>	•slower reaction times</a:t>
            </a:r>
          </a:p>
          <a:p>
            <a:r>
              <a:rPr lang="en-US" sz="1200" b="1" kern="1200" dirty="0">
                <a:solidFill>
                  <a:schemeClr val="tx1"/>
                </a:solidFill>
                <a:effectLst/>
                <a:latin typeface="+mn-lt"/>
                <a:ea typeface="+mn-ea"/>
                <a:cs typeface="+mn-cs"/>
              </a:rPr>
              <a:t>	•lack of coordination and perception”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Animate “x2” under text while photo animates in.</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17</a:t>
            </a:fld>
            <a:endParaRPr lang="en-US"/>
          </a:p>
        </p:txBody>
      </p:sp>
    </p:spTree>
    <p:extLst>
      <p:ext uri="{BB962C8B-B14F-4D97-AF65-F5344CB8AC3E}">
        <p14:creationId xmlns:p14="http://schemas.microsoft.com/office/powerpoint/2010/main" val="410818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 #5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“Is the marijuana kids are smoking today any different than the stuff I smoked when I was younger?”</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18</a:t>
            </a:fld>
            <a:endParaRPr lang="en-US"/>
          </a:p>
        </p:txBody>
      </p:sp>
    </p:spTree>
    <p:extLst>
      <p:ext uri="{BB962C8B-B14F-4D97-AF65-F5344CB8AC3E}">
        <p14:creationId xmlns:p14="http://schemas.microsoft.com/office/powerpoint/2010/main" val="642786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 “</a:t>
            </a:r>
            <a:r>
              <a:rPr lang="en-US" sz="1200" b="1" kern="1200" dirty="0">
                <a:solidFill>
                  <a:schemeClr val="tx1"/>
                </a:solidFill>
                <a:effectLst/>
                <a:latin typeface="+mn-lt"/>
                <a:ea typeface="+mn-ea"/>
                <a:cs typeface="+mn-cs"/>
              </a:rPr>
              <a:t>Today’s marijuana is more potent than it was in the 1960s and 1970s.  Potency has gone from 1 – 2% THC to 20 – 30% THC in smoked form, and up to 96% THC in butane hash oil extracts and oils used in edibles.”</a:t>
            </a:r>
          </a:p>
          <a:p>
            <a:endParaRPr lang="en-US" b="1" dirty="0"/>
          </a:p>
          <a:p>
            <a:endParaRPr lang="en-US" dirty="0"/>
          </a:p>
          <a:p>
            <a:r>
              <a:rPr lang="en-US" dirty="0"/>
              <a:t>Animate in the numbers “1 - 2%” and “20 – 30%”  and “96%”  in sync with the VO.</a:t>
            </a:r>
          </a:p>
        </p:txBody>
      </p:sp>
      <p:sp>
        <p:nvSpPr>
          <p:cNvPr id="4" name="Slide Number Placeholder 3"/>
          <p:cNvSpPr>
            <a:spLocks noGrp="1"/>
          </p:cNvSpPr>
          <p:nvPr>
            <p:ph type="sldNum" sz="quarter" idx="10"/>
          </p:nvPr>
        </p:nvSpPr>
        <p:spPr/>
        <p:txBody>
          <a:bodyPr/>
          <a:lstStyle/>
          <a:p>
            <a:fld id="{2A9211B5-21A3-744F-A394-DE4B10C5B7A4}" type="slidenum">
              <a:rPr lang="en-US" smtClean="0"/>
              <a:t>19</a:t>
            </a:fld>
            <a:endParaRPr lang="en-US"/>
          </a:p>
        </p:txBody>
      </p:sp>
    </p:spTree>
    <p:extLst>
      <p:ext uri="{BB962C8B-B14F-4D97-AF65-F5344CB8AC3E}">
        <p14:creationId xmlns:p14="http://schemas.microsoft.com/office/powerpoint/2010/main" val="602703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 #1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 found some odd looking items I’d never seen before in my teenager’s room. How can I tell if they’re used to ingest marijuana?”</a:t>
            </a:r>
            <a:endParaRPr lang="en-US" b="1" dirty="0"/>
          </a:p>
        </p:txBody>
      </p:sp>
      <p:sp>
        <p:nvSpPr>
          <p:cNvPr id="4" name="Slide Number Placeholder 3"/>
          <p:cNvSpPr>
            <a:spLocks noGrp="1"/>
          </p:cNvSpPr>
          <p:nvPr>
            <p:ph type="sldNum" sz="quarter" idx="10"/>
          </p:nvPr>
        </p:nvSpPr>
        <p:spPr/>
        <p:txBody>
          <a:bodyPr/>
          <a:lstStyle/>
          <a:p>
            <a:fld id="{2A9211B5-21A3-744F-A394-DE4B10C5B7A4}" type="slidenum">
              <a:rPr lang="en-US" smtClean="0"/>
              <a:t>2</a:t>
            </a:fld>
            <a:endParaRPr lang="en-US"/>
          </a:p>
        </p:txBody>
      </p:sp>
    </p:spTree>
    <p:extLst>
      <p:ext uri="{BB962C8B-B14F-4D97-AF65-F5344CB8AC3E}">
        <p14:creationId xmlns:p14="http://schemas.microsoft.com/office/powerpoint/2010/main" val="625472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Short music motif intro.</a:t>
            </a:r>
          </a:p>
          <a:p>
            <a:endParaRPr lang="en-US" dirty="0"/>
          </a:p>
          <a:p>
            <a:r>
              <a:rPr lang="en-US" dirty="0"/>
              <a:t>VO:  </a:t>
            </a:r>
            <a:r>
              <a:rPr lang="en-US" b="1" dirty="0"/>
              <a:t>”Did you know… Marijuana can cause the heart rate to increase by 20 to 50 beats per minute.  This increase can last for hours after use has stopped.</a:t>
            </a:r>
          </a:p>
          <a:p>
            <a:endParaRPr lang="en-US" dirty="0"/>
          </a:p>
          <a:p>
            <a:r>
              <a:rPr lang="en-US" dirty="0"/>
              <a:t>Animate heart to “beat” slowly at first, then faster.  (Include Heartbeat sound effects to match.)</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20</a:t>
            </a:fld>
            <a:endParaRPr lang="en-US"/>
          </a:p>
        </p:txBody>
      </p:sp>
    </p:spTree>
    <p:extLst>
      <p:ext uri="{BB962C8B-B14F-4D97-AF65-F5344CB8AC3E}">
        <p14:creationId xmlns:p14="http://schemas.microsoft.com/office/powerpoint/2010/main" val="3005870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 #6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r>
              <a:rPr lang="en-US" sz="1200" b="1" kern="1200" dirty="0">
                <a:solidFill>
                  <a:schemeClr val="tx1"/>
                </a:solidFill>
                <a:effectLst/>
                <a:latin typeface="+mn-lt"/>
                <a:ea typeface="+mn-ea"/>
                <a:cs typeface="+mn-cs"/>
              </a:rPr>
              <a:t>My son turns 18 this month. Will he be able to smoke marijuana legally once he does?”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21</a:t>
            </a:fld>
            <a:endParaRPr lang="en-US"/>
          </a:p>
        </p:txBody>
      </p:sp>
    </p:spTree>
    <p:extLst>
      <p:ext uri="{BB962C8B-B14F-4D97-AF65-F5344CB8AC3E}">
        <p14:creationId xmlns:p14="http://schemas.microsoft.com/office/powerpoint/2010/main" val="681584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VO: “</a:t>
            </a:r>
            <a:r>
              <a:rPr lang="en-US" sz="1200" b="1" kern="1200" dirty="0">
                <a:solidFill>
                  <a:schemeClr val="tx1"/>
                </a:solidFill>
                <a:effectLst/>
                <a:latin typeface="+mn-lt"/>
                <a:ea typeface="+mn-ea"/>
                <a:cs typeface="+mn-cs"/>
              </a:rPr>
              <a:t>Only adults 21 years and older can purchase and use marijuana recreationally.  </a:t>
            </a:r>
          </a:p>
          <a:p>
            <a:r>
              <a:rPr lang="en-US" sz="1200" b="1" kern="1200" dirty="0">
                <a:solidFill>
                  <a:schemeClr val="tx1"/>
                </a:solidFill>
                <a:effectLst/>
                <a:latin typeface="+mn-lt"/>
                <a:ea typeface="+mn-ea"/>
                <a:cs typeface="+mn-cs"/>
              </a:rPr>
              <a:t>Other important things to know about marijuana and California law include:</a:t>
            </a:r>
          </a:p>
          <a:p>
            <a:r>
              <a:rPr lang="en-US" sz="1200" b="1" kern="1200" dirty="0">
                <a:solidFill>
                  <a:schemeClr val="tx1"/>
                </a:solidFill>
                <a:effectLst/>
                <a:latin typeface="+mn-lt"/>
                <a:ea typeface="+mn-ea"/>
                <a:cs typeface="+mn-cs"/>
              </a:rPr>
              <a:t>	 • Using recreational marijuana in California is prohibited anywhere tobacco smoking is prohibited</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 It is illegal to drive under the influence or with an open container of marijuana</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 It is illegal to sell marijuana outside of locally-approved and licensed dispensaries”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22</a:t>
            </a:fld>
            <a:endParaRPr lang="en-US"/>
          </a:p>
        </p:txBody>
      </p:sp>
    </p:spTree>
    <p:extLst>
      <p:ext uri="{BB962C8B-B14F-4D97-AF65-F5344CB8AC3E}">
        <p14:creationId xmlns:p14="http://schemas.microsoft.com/office/powerpoint/2010/main" val="2076876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 #1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can I do to make my daughter less likely to experiment with marijuana?”</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23</a:t>
            </a:fld>
            <a:endParaRPr lang="en-US"/>
          </a:p>
        </p:txBody>
      </p:sp>
    </p:spTree>
    <p:extLst>
      <p:ext uri="{BB962C8B-B14F-4D97-AF65-F5344CB8AC3E}">
        <p14:creationId xmlns:p14="http://schemas.microsoft.com/office/powerpoint/2010/main" val="2343611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 “</a:t>
            </a:r>
            <a:r>
              <a:rPr lang="en-US" sz="1200" b="1" kern="1200" dirty="0">
                <a:solidFill>
                  <a:schemeClr val="tx1"/>
                </a:solidFill>
                <a:effectLst/>
                <a:latin typeface="+mn-lt"/>
                <a:ea typeface="+mn-ea"/>
                <a:cs typeface="+mn-cs"/>
              </a:rPr>
              <a:t>Parents who talk with their kids about not using marijuana have teens who are less likely to use marijuana.  You might be surprised at how much influence your words, actions and opinions can have on your child’s choices. Speak up and get the conversation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24</a:t>
            </a:fld>
            <a:endParaRPr lang="en-US"/>
          </a:p>
        </p:txBody>
      </p:sp>
    </p:spTree>
    <p:extLst>
      <p:ext uri="{BB962C8B-B14F-4D97-AF65-F5344CB8AC3E}">
        <p14:creationId xmlns:p14="http://schemas.microsoft.com/office/powerpoint/2010/main" val="4118187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 #7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“Where can I find more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25</a:t>
            </a:fld>
            <a:endParaRPr lang="en-US"/>
          </a:p>
        </p:txBody>
      </p:sp>
    </p:spTree>
    <p:extLst>
      <p:ext uri="{BB962C8B-B14F-4D97-AF65-F5344CB8AC3E}">
        <p14:creationId xmlns:p14="http://schemas.microsoft.com/office/powerpoint/2010/main" val="12685048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 “</a:t>
            </a:r>
            <a:r>
              <a:rPr lang="en-US" b="1" dirty="0"/>
              <a:t>More information on this topic can be found online by visiting </a:t>
            </a:r>
            <a:r>
              <a:rPr lang="en-US" b="1" dirty="0" err="1"/>
              <a:t>www.drugabuse.gov</a:t>
            </a:r>
            <a:r>
              <a:rPr lang="en-US" b="1" dirty="0"/>
              <a:t>, </a:t>
            </a:r>
            <a:r>
              <a:rPr lang="en-US" b="1" dirty="0" err="1"/>
              <a:t>www.smartcolorado.org</a:t>
            </a:r>
            <a:r>
              <a:rPr lang="en-US" b="1" dirty="0"/>
              <a:t>, and </a:t>
            </a:r>
            <a:r>
              <a:rPr lang="en-US" b="1" dirty="0" err="1"/>
              <a:t>www.justthinktwice.com</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Animate links on one at a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26</a:t>
            </a:fld>
            <a:endParaRPr lang="en-US"/>
          </a:p>
        </p:txBody>
      </p:sp>
    </p:spTree>
    <p:extLst>
      <p:ext uri="{BB962C8B-B14F-4D97-AF65-F5344CB8AC3E}">
        <p14:creationId xmlns:p14="http://schemas.microsoft.com/office/powerpoint/2010/main" val="1788089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b="1" dirty="0"/>
              <a:t>Today’s teenagers are consuming marijuana in a variety of ways that are likely unfamiliar to their parents.  We’ll discuss a few of them here.”</a:t>
            </a:r>
          </a:p>
        </p:txBody>
      </p:sp>
      <p:sp>
        <p:nvSpPr>
          <p:cNvPr id="4" name="Slide Number Placeholder 3"/>
          <p:cNvSpPr>
            <a:spLocks noGrp="1"/>
          </p:cNvSpPr>
          <p:nvPr>
            <p:ph type="sldNum" sz="quarter" idx="10"/>
          </p:nvPr>
        </p:nvSpPr>
        <p:spPr/>
        <p:txBody>
          <a:bodyPr/>
          <a:lstStyle/>
          <a:p>
            <a:fld id="{2A9211B5-21A3-744F-A394-DE4B10C5B7A4}" type="slidenum">
              <a:rPr lang="en-US" smtClean="0"/>
              <a:t>3</a:t>
            </a:fld>
            <a:endParaRPr lang="en-US"/>
          </a:p>
        </p:txBody>
      </p:sp>
    </p:spTree>
    <p:extLst>
      <p:ext uri="{BB962C8B-B14F-4D97-AF65-F5344CB8AC3E}">
        <p14:creationId xmlns:p14="http://schemas.microsoft.com/office/powerpoint/2010/main" val="1836002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 </a:t>
            </a:r>
            <a:r>
              <a:rPr lang="en-US" b="1" dirty="0"/>
              <a:t>“Dabs are concentrated doses of cannabis that are made by extracting THC and other cannabinoids using a solvent like butane or carbon dioxide, resulting in sticky oils also commonly referred to as wax, shatter, </a:t>
            </a:r>
            <a:r>
              <a:rPr lang="en-US" b="1" dirty="0" err="1"/>
              <a:t>budder</a:t>
            </a:r>
            <a:r>
              <a:rPr lang="en-US" b="1" dirty="0"/>
              <a:t>, and butane hash oil (BHO).  Though it may be unfamiliar to many parents, there are over 9,000 videos online showing how to make dabs.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Cycle through images and fly in words in sync with VO: Wax, Shatter, </a:t>
            </a:r>
            <a:r>
              <a:rPr lang="en-US" b="0" dirty="0" err="1"/>
              <a:t>Budder</a:t>
            </a:r>
            <a:r>
              <a:rPr lang="en-US" b="0" dirty="0"/>
              <a:t>, Butane Hash Oil (BHO)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4</a:t>
            </a:fld>
            <a:endParaRPr lang="en-US"/>
          </a:p>
        </p:txBody>
      </p:sp>
    </p:spTree>
    <p:extLst>
      <p:ext uri="{BB962C8B-B14F-4D97-AF65-F5344CB8AC3E}">
        <p14:creationId xmlns:p14="http://schemas.microsoft.com/office/powerpoint/2010/main" val="3298380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 </a:t>
            </a:r>
            <a:r>
              <a:rPr lang="en-US" b="1" dirty="0"/>
              <a:t>“</a:t>
            </a:r>
            <a:r>
              <a:rPr lang="en-US" sz="1200" b="1" kern="1200" dirty="0">
                <a:solidFill>
                  <a:schemeClr val="tx1"/>
                </a:solidFill>
                <a:latin typeface="+mn-lt"/>
                <a:ea typeface="+mn-ea"/>
                <a:cs typeface="+mn-cs"/>
              </a:rPr>
              <a:t>Vape pens are used to smoke “dabs” and give the appearance of a pen or electronic cigarette.  Their use may not be obvious because they do not produce smoke or any odor.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A dab may contain 70% to 90% of THC. Users may have a high that lasts up to 24 hours.”</a:t>
            </a:r>
          </a:p>
        </p:txBody>
      </p:sp>
      <p:sp>
        <p:nvSpPr>
          <p:cNvPr id="4" name="Slide Number Placeholder 3"/>
          <p:cNvSpPr>
            <a:spLocks noGrp="1"/>
          </p:cNvSpPr>
          <p:nvPr>
            <p:ph type="sldNum" sz="quarter" idx="10"/>
          </p:nvPr>
        </p:nvSpPr>
        <p:spPr/>
        <p:txBody>
          <a:bodyPr/>
          <a:lstStyle/>
          <a:p>
            <a:fld id="{2A9211B5-21A3-744F-A394-DE4B10C5B7A4}" type="slidenum">
              <a:rPr lang="en-US" smtClean="0"/>
              <a:t>5</a:t>
            </a:fld>
            <a:endParaRPr lang="en-US"/>
          </a:p>
        </p:txBody>
      </p:sp>
    </p:spTree>
    <p:extLst>
      <p:ext uri="{BB962C8B-B14F-4D97-AF65-F5344CB8AC3E}">
        <p14:creationId xmlns:p14="http://schemas.microsoft.com/office/powerpoint/2010/main" val="1360221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b="1" dirty="0"/>
              <a:t>Edibles are food products infused with marijuana. Though smoking marijuana is the most prevalent method of consumption, eating marijuana is quickly becoming a popular way to consume the drug.</a:t>
            </a:r>
          </a:p>
          <a:p>
            <a:endParaRPr lang="en-US" b="1" dirty="0"/>
          </a:p>
          <a:p>
            <a:r>
              <a:rPr lang="en-US" b="1" dirty="0"/>
              <a:t>Brownies used to be among the most common food products infused with marijuana, however, almost any food product may be infused with marijuana and eaten.</a:t>
            </a:r>
          </a:p>
          <a:p>
            <a:endParaRPr lang="en-US" b="1"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6</a:t>
            </a:fld>
            <a:endParaRPr lang="en-US"/>
          </a:p>
        </p:txBody>
      </p:sp>
    </p:spTree>
    <p:extLst>
      <p:ext uri="{BB962C8B-B14F-4D97-AF65-F5344CB8AC3E}">
        <p14:creationId xmlns:p14="http://schemas.microsoft.com/office/powerpoint/2010/main" val="396126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b="1" dirty="0"/>
              <a:t>The effects from smoking marijuana only take minutes to appear. Edibles, however, take between 1-3 hours before the effects are noticeable because food is absorbed into the bloodstream through the liver.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Because it takes longer, the user may end up consuming larger amounts of the drug while thinking the drug isn't working.  Moreover, overdose symptoms from eating marijuana are often more severe than symptoms of an overdose from smoking marijuana.</a:t>
            </a:r>
          </a:p>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7</a:t>
            </a:fld>
            <a:endParaRPr lang="en-US"/>
          </a:p>
        </p:txBody>
      </p:sp>
    </p:spTree>
    <p:extLst>
      <p:ext uri="{BB962C8B-B14F-4D97-AF65-F5344CB8AC3E}">
        <p14:creationId xmlns:p14="http://schemas.microsoft.com/office/powerpoint/2010/main" val="133409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b="1" dirty="0"/>
              <a:t>Another new form of marijuana is ‘Synthetics’, sometimes called ’K2’ or ‘Spice’.  Synthetics are a mixture of herbs and spices sprayed with a synthetic compound chemically made to mimic to THC.</a:t>
            </a:r>
          </a:p>
          <a:p>
            <a:endParaRPr lang="en-US" b="1" dirty="0"/>
          </a:p>
          <a:p>
            <a:r>
              <a:rPr lang="en-US" b="1" dirty="0"/>
              <a:t>No part of synthetics come from the cannabis plant. It addition to being smoked, it can be added to food and drinks.</a:t>
            </a:r>
          </a:p>
        </p:txBody>
      </p:sp>
      <p:sp>
        <p:nvSpPr>
          <p:cNvPr id="4" name="Slide Number Placeholder 3"/>
          <p:cNvSpPr>
            <a:spLocks noGrp="1"/>
          </p:cNvSpPr>
          <p:nvPr>
            <p:ph type="sldNum" sz="quarter" idx="10"/>
          </p:nvPr>
        </p:nvSpPr>
        <p:spPr/>
        <p:txBody>
          <a:bodyPr/>
          <a:lstStyle/>
          <a:p>
            <a:fld id="{2A9211B5-21A3-744F-A394-DE4B10C5B7A4}" type="slidenum">
              <a:rPr lang="en-US" smtClean="0"/>
              <a:t>8</a:t>
            </a:fld>
            <a:endParaRPr lang="en-US"/>
          </a:p>
        </p:txBody>
      </p:sp>
    </p:spTree>
    <p:extLst>
      <p:ext uri="{BB962C8B-B14F-4D97-AF65-F5344CB8AC3E}">
        <p14:creationId xmlns:p14="http://schemas.microsoft.com/office/powerpoint/2010/main" val="1335238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  “Because synthetics are labeled “Not For Human Consumption” and are marketed as an incense type product, the FDA can not regulate it nor make it illegal.</a:t>
            </a:r>
          </a:p>
          <a:p>
            <a:r>
              <a:rPr lang="en-US" b="1" dirty="0" err="1"/>
              <a:t>Synthethics</a:t>
            </a:r>
            <a:r>
              <a:rPr lang="en-US" b="1" dirty="0"/>
              <a:t> are particularly dangerous because toxicity of the components can vary and be unknown.</a:t>
            </a:r>
          </a:p>
          <a:p>
            <a:r>
              <a:rPr lang="en-US" sz="1600" b="1" kern="1200" dirty="0">
                <a:solidFill>
                  <a:schemeClr val="tx1"/>
                </a:solidFill>
                <a:latin typeface="+mn-lt"/>
                <a:ea typeface="+mn-ea"/>
                <a:cs typeface="+mn-cs"/>
              </a:rPr>
              <a:t>Side effects of Spice can include:</a:t>
            </a:r>
          </a:p>
          <a:p>
            <a:endParaRPr lang="en-US" sz="1600" b="1" kern="1200" dirty="0">
              <a:solidFill>
                <a:schemeClr val="tx1"/>
              </a:solidFill>
              <a:latin typeface="+mn-lt"/>
              <a:ea typeface="+mn-ea"/>
              <a:cs typeface="+mn-cs"/>
            </a:endParaRPr>
          </a:p>
          <a:p>
            <a:pPr marL="285750" indent="-285750">
              <a:buFont typeface="Wingdings" panose="05000000000000000000" pitchFamily="2" charset="2"/>
              <a:buChar char="Ø"/>
            </a:pPr>
            <a:r>
              <a:rPr lang="en-US" sz="1000" b="1" kern="1200" dirty="0">
                <a:solidFill>
                  <a:schemeClr val="tx1"/>
                </a:solidFill>
                <a:latin typeface="+mn-lt"/>
                <a:ea typeface="+mn-ea"/>
                <a:cs typeface="+mn-cs"/>
              </a:rPr>
              <a:t>Hallucinations</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Vomiting</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Confusion and Paranoia</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Rapid heart rate</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Myocardial Ischemia</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Heart Attack</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Psychotic and Violent Behavior</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Renal Failure</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Anxiety</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Tremor</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Seizures</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Loss of Consciousness</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High Blood Pressure</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Death</a:t>
            </a:r>
          </a:p>
          <a:p>
            <a:r>
              <a:rPr lang="en-US" b="1" dirty="0"/>
              <a:t>”</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9</a:t>
            </a:fld>
            <a:endParaRPr lang="en-US"/>
          </a:p>
        </p:txBody>
      </p:sp>
    </p:spTree>
    <p:extLst>
      <p:ext uri="{BB962C8B-B14F-4D97-AF65-F5344CB8AC3E}">
        <p14:creationId xmlns:p14="http://schemas.microsoft.com/office/powerpoint/2010/main" val="3859663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CF86-26E8-4A42-B47D-F00F6F152C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315BE8-87CE-EC41-A67F-59AEA4428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03790F-379F-7540-81D7-ABA966166453}"/>
              </a:ext>
            </a:extLst>
          </p:cNvPr>
          <p:cNvSpPr>
            <a:spLocks noGrp="1"/>
          </p:cNvSpPr>
          <p:nvPr>
            <p:ph type="dt" sz="half" idx="10"/>
          </p:nvPr>
        </p:nvSpPr>
        <p:spPr/>
        <p:txBody>
          <a:bodyPr/>
          <a:lstStyle/>
          <a:p>
            <a:fld id="{0D34BC7A-201B-A84F-9098-DB2B53080E8B}" type="datetimeFigureOut">
              <a:rPr lang="en-US" smtClean="0"/>
              <a:t>6/26/18</a:t>
            </a:fld>
            <a:endParaRPr lang="en-US"/>
          </a:p>
        </p:txBody>
      </p:sp>
      <p:sp>
        <p:nvSpPr>
          <p:cNvPr id="5" name="Footer Placeholder 4">
            <a:extLst>
              <a:ext uri="{FF2B5EF4-FFF2-40B4-BE49-F238E27FC236}">
                <a16:creationId xmlns:a16="http://schemas.microsoft.com/office/drawing/2014/main" id="{1A74A82F-66A6-5448-97E7-9891891C0B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F5EFC-C3EE-264A-883E-AEDF80EF719D}"/>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83707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DC10B-92D1-EC4F-86D5-F800E02ED5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BB4FC2-ACA8-194B-98AC-3130AAF741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1227C-F460-EC42-B59C-853DF7EA2648}"/>
              </a:ext>
            </a:extLst>
          </p:cNvPr>
          <p:cNvSpPr>
            <a:spLocks noGrp="1"/>
          </p:cNvSpPr>
          <p:nvPr>
            <p:ph type="dt" sz="half" idx="10"/>
          </p:nvPr>
        </p:nvSpPr>
        <p:spPr/>
        <p:txBody>
          <a:bodyPr/>
          <a:lstStyle/>
          <a:p>
            <a:fld id="{0D34BC7A-201B-A84F-9098-DB2B53080E8B}" type="datetimeFigureOut">
              <a:rPr lang="en-US" smtClean="0"/>
              <a:t>6/26/18</a:t>
            </a:fld>
            <a:endParaRPr lang="en-US"/>
          </a:p>
        </p:txBody>
      </p:sp>
      <p:sp>
        <p:nvSpPr>
          <p:cNvPr id="5" name="Footer Placeholder 4">
            <a:extLst>
              <a:ext uri="{FF2B5EF4-FFF2-40B4-BE49-F238E27FC236}">
                <a16:creationId xmlns:a16="http://schemas.microsoft.com/office/drawing/2014/main" id="{66A534C0-17C1-F843-9EE7-D996156E4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6EA60-F1DE-7049-8A16-391D5A6486BC}"/>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3358954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B72B9B-5821-564B-8D4D-33DCAE62A9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63C491-0207-F94C-8783-45CC6A6D0C1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FC21A-11EF-B142-BC74-4AFB4F91A3B9}"/>
              </a:ext>
            </a:extLst>
          </p:cNvPr>
          <p:cNvSpPr>
            <a:spLocks noGrp="1"/>
          </p:cNvSpPr>
          <p:nvPr>
            <p:ph type="dt" sz="half" idx="10"/>
          </p:nvPr>
        </p:nvSpPr>
        <p:spPr/>
        <p:txBody>
          <a:bodyPr/>
          <a:lstStyle/>
          <a:p>
            <a:fld id="{0D34BC7A-201B-A84F-9098-DB2B53080E8B}" type="datetimeFigureOut">
              <a:rPr lang="en-US" smtClean="0"/>
              <a:t>6/26/18</a:t>
            </a:fld>
            <a:endParaRPr lang="en-US"/>
          </a:p>
        </p:txBody>
      </p:sp>
      <p:sp>
        <p:nvSpPr>
          <p:cNvPr id="5" name="Footer Placeholder 4">
            <a:extLst>
              <a:ext uri="{FF2B5EF4-FFF2-40B4-BE49-F238E27FC236}">
                <a16:creationId xmlns:a16="http://schemas.microsoft.com/office/drawing/2014/main" id="{A6EC54AA-ED45-8B49-BECB-45181F883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C4CCC-AE0B-9945-8156-D48D8E5F8F1C}"/>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1287605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A7089-A449-F54F-A639-40954F07AF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78D556-90D6-3E4C-B563-65847BADA1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D140F-F98C-9C4E-BA8F-EC5366FF080D}"/>
              </a:ext>
            </a:extLst>
          </p:cNvPr>
          <p:cNvSpPr>
            <a:spLocks noGrp="1"/>
          </p:cNvSpPr>
          <p:nvPr>
            <p:ph type="dt" sz="half" idx="10"/>
          </p:nvPr>
        </p:nvSpPr>
        <p:spPr/>
        <p:txBody>
          <a:bodyPr/>
          <a:lstStyle/>
          <a:p>
            <a:fld id="{0D34BC7A-201B-A84F-9098-DB2B53080E8B}" type="datetimeFigureOut">
              <a:rPr lang="en-US" smtClean="0"/>
              <a:t>6/26/18</a:t>
            </a:fld>
            <a:endParaRPr lang="en-US"/>
          </a:p>
        </p:txBody>
      </p:sp>
      <p:sp>
        <p:nvSpPr>
          <p:cNvPr id="5" name="Footer Placeholder 4">
            <a:extLst>
              <a:ext uri="{FF2B5EF4-FFF2-40B4-BE49-F238E27FC236}">
                <a16:creationId xmlns:a16="http://schemas.microsoft.com/office/drawing/2014/main" id="{419AEFD5-3E51-4147-BE9E-E1DE34DC1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A748DD-72B9-4C4F-8AC6-7312140FA71A}"/>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294875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54430-DFAA-0C42-86CC-C2DC2CE8F6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32AAEC-2062-3749-AEA9-B926CCCA3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A3777D-E6C2-A141-A855-A68115593F64}"/>
              </a:ext>
            </a:extLst>
          </p:cNvPr>
          <p:cNvSpPr>
            <a:spLocks noGrp="1"/>
          </p:cNvSpPr>
          <p:nvPr>
            <p:ph type="dt" sz="half" idx="10"/>
          </p:nvPr>
        </p:nvSpPr>
        <p:spPr/>
        <p:txBody>
          <a:bodyPr/>
          <a:lstStyle/>
          <a:p>
            <a:fld id="{0D34BC7A-201B-A84F-9098-DB2B53080E8B}" type="datetimeFigureOut">
              <a:rPr lang="en-US" smtClean="0"/>
              <a:t>6/26/18</a:t>
            </a:fld>
            <a:endParaRPr lang="en-US"/>
          </a:p>
        </p:txBody>
      </p:sp>
      <p:sp>
        <p:nvSpPr>
          <p:cNvPr id="5" name="Footer Placeholder 4">
            <a:extLst>
              <a:ext uri="{FF2B5EF4-FFF2-40B4-BE49-F238E27FC236}">
                <a16:creationId xmlns:a16="http://schemas.microsoft.com/office/drawing/2014/main" id="{EDC4F736-C52D-DF4B-ABBF-D1BC40B1D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B721E-327E-C94E-9A4A-CD5D63E09973}"/>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102251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4A17-2C3E-A94E-B774-8873C1EE63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373FDA-6415-CE46-9BA8-B9D89F1DF6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E83893-9412-9044-ACB2-9E2F86A6CC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D3D63F-145F-CF4F-9767-5FFA48EABECD}"/>
              </a:ext>
            </a:extLst>
          </p:cNvPr>
          <p:cNvSpPr>
            <a:spLocks noGrp="1"/>
          </p:cNvSpPr>
          <p:nvPr>
            <p:ph type="dt" sz="half" idx="10"/>
          </p:nvPr>
        </p:nvSpPr>
        <p:spPr/>
        <p:txBody>
          <a:bodyPr/>
          <a:lstStyle/>
          <a:p>
            <a:fld id="{0D34BC7A-201B-A84F-9098-DB2B53080E8B}" type="datetimeFigureOut">
              <a:rPr lang="en-US" smtClean="0"/>
              <a:t>6/26/18</a:t>
            </a:fld>
            <a:endParaRPr lang="en-US"/>
          </a:p>
        </p:txBody>
      </p:sp>
      <p:sp>
        <p:nvSpPr>
          <p:cNvPr id="6" name="Footer Placeholder 5">
            <a:extLst>
              <a:ext uri="{FF2B5EF4-FFF2-40B4-BE49-F238E27FC236}">
                <a16:creationId xmlns:a16="http://schemas.microsoft.com/office/drawing/2014/main" id="{69D4C2F3-925C-FD4C-ACF3-6BF22E4CA7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AED0C8-57E7-F346-A860-B0B95BDEA4E4}"/>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2764745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38B3-CCF6-C24B-BFD3-744EC2D8DA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A69E53-4B8A-294F-AE96-B0962B464D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3BC3E55-87AD-A441-B35C-126921105E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061A3E-E2CB-FC48-9EE0-39F1448EC4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08472C-BB03-B142-93D2-AF190712CEF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A74690-CAE6-8949-A464-51AF1A8F1343}"/>
              </a:ext>
            </a:extLst>
          </p:cNvPr>
          <p:cNvSpPr>
            <a:spLocks noGrp="1"/>
          </p:cNvSpPr>
          <p:nvPr>
            <p:ph type="dt" sz="half" idx="10"/>
          </p:nvPr>
        </p:nvSpPr>
        <p:spPr/>
        <p:txBody>
          <a:bodyPr/>
          <a:lstStyle/>
          <a:p>
            <a:fld id="{0D34BC7A-201B-A84F-9098-DB2B53080E8B}" type="datetimeFigureOut">
              <a:rPr lang="en-US" smtClean="0"/>
              <a:t>6/26/18</a:t>
            </a:fld>
            <a:endParaRPr lang="en-US"/>
          </a:p>
        </p:txBody>
      </p:sp>
      <p:sp>
        <p:nvSpPr>
          <p:cNvPr id="8" name="Footer Placeholder 7">
            <a:extLst>
              <a:ext uri="{FF2B5EF4-FFF2-40B4-BE49-F238E27FC236}">
                <a16:creationId xmlns:a16="http://schemas.microsoft.com/office/drawing/2014/main" id="{14A2BF60-643E-8E4F-B5B1-B0725EDF97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33E8F9-F310-964F-9A9D-36F04F50BE40}"/>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2704000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365D-C8CB-6942-A0E3-F948FB8BEF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3B9250-165F-884C-AB46-EBD84722DCAA}"/>
              </a:ext>
            </a:extLst>
          </p:cNvPr>
          <p:cNvSpPr>
            <a:spLocks noGrp="1"/>
          </p:cNvSpPr>
          <p:nvPr>
            <p:ph type="dt" sz="half" idx="10"/>
          </p:nvPr>
        </p:nvSpPr>
        <p:spPr/>
        <p:txBody>
          <a:bodyPr/>
          <a:lstStyle/>
          <a:p>
            <a:fld id="{0D34BC7A-201B-A84F-9098-DB2B53080E8B}" type="datetimeFigureOut">
              <a:rPr lang="en-US" smtClean="0"/>
              <a:t>6/26/18</a:t>
            </a:fld>
            <a:endParaRPr lang="en-US"/>
          </a:p>
        </p:txBody>
      </p:sp>
      <p:sp>
        <p:nvSpPr>
          <p:cNvPr id="4" name="Footer Placeholder 3">
            <a:extLst>
              <a:ext uri="{FF2B5EF4-FFF2-40B4-BE49-F238E27FC236}">
                <a16:creationId xmlns:a16="http://schemas.microsoft.com/office/drawing/2014/main" id="{30BAC171-A824-F148-8E38-B9079B0CFE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CF82A2-D63B-8D4E-9F31-FA743F9A17EF}"/>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2645447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D15EF5-4119-BB43-B442-D7F851F471A5}"/>
              </a:ext>
            </a:extLst>
          </p:cNvPr>
          <p:cNvSpPr>
            <a:spLocks noGrp="1"/>
          </p:cNvSpPr>
          <p:nvPr>
            <p:ph type="dt" sz="half" idx="10"/>
          </p:nvPr>
        </p:nvSpPr>
        <p:spPr/>
        <p:txBody>
          <a:bodyPr/>
          <a:lstStyle/>
          <a:p>
            <a:fld id="{0D34BC7A-201B-A84F-9098-DB2B53080E8B}" type="datetimeFigureOut">
              <a:rPr lang="en-US" smtClean="0"/>
              <a:t>6/26/18</a:t>
            </a:fld>
            <a:endParaRPr lang="en-US"/>
          </a:p>
        </p:txBody>
      </p:sp>
      <p:sp>
        <p:nvSpPr>
          <p:cNvPr id="3" name="Footer Placeholder 2">
            <a:extLst>
              <a:ext uri="{FF2B5EF4-FFF2-40B4-BE49-F238E27FC236}">
                <a16:creationId xmlns:a16="http://schemas.microsoft.com/office/drawing/2014/main" id="{CBFF4D94-5824-7B44-A669-868138C589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35C381-6112-2F4B-9858-5CBAAF471B8B}"/>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225066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13072-9C93-914E-94F5-9482114339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BD262D-F134-9D48-938E-89E2F395B5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050980-D8BC-864E-BBD2-4B47658A36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012C60-8ADB-5549-BBA7-57185A31F7DB}"/>
              </a:ext>
            </a:extLst>
          </p:cNvPr>
          <p:cNvSpPr>
            <a:spLocks noGrp="1"/>
          </p:cNvSpPr>
          <p:nvPr>
            <p:ph type="dt" sz="half" idx="10"/>
          </p:nvPr>
        </p:nvSpPr>
        <p:spPr/>
        <p:txBody>
          <a:bodyPr/>
          <a:lstStyle/>
          <a:p>
            <a:fld id="{0D34BC7A-201B-A84F-9098-DB2B53080E8B}" type="datetimeFigureOut">
              <a:rPr lang="en-US" smtClean="0"/>
              <a:t>6/26/18</a:t>
            </a:fld>
            <a:endParaRPr lang="en-US"/>
          </a:p>
        </p:txBody>
      </p:sp>
      <p:sp>
        <p:nvSpPr>
          <p:cNvPr id="6" name="Footer Placeholder 5">
            <a:extLst>
              <a:ext uri="{FF2B5EF4-FFF2-40B4-BE49-F238E27FC236}">
                <a16:creationId xmlns:a16="http://schemas.microsoft.com/office/drawing/2014/main" id="{24108896-80E0-BF47-BB84-9539C6D816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7E223C-1D7B-ED49-80B6-FFDB9B66504A}"/>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164171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36A81-4596-5547-85CA-8483B5AB5C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60E3FE-FF42-244D-AA6E-A17AEADB12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96EDF3-5894-A44F-B689-CD0E8096ED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246A73-6C00-8A4C-8BE2-0C88AB36AB47}"/>
              </a:ext>
            </a:extLst>
          </p:cNvPr>
          <p:cNvSpPr>
            <a:spLocks noGrp="1"/>
          </p:cNvSpPr>
          <p:nvPr>
            <p:ph type="dt" sz="half" idx="10"/>
          </p:nvPr>
        </p:nvSpPr>
        <p:spPr/>
        <p:txBody>
          <a:bodyPr/>
          <a:lstStyle/>
          <a:p>
            <a:fld id="{0D34BC7A-201B-A84F-9098-DB2B53080E8B}" type="datetimeFigureOut">
              <a:rPr lang="en-US" smtClean="0"/>
              <a:t>6/26/18</a:t>
            </a:fld>
            <a:endParaRPr lang="en-US"/>
          </a:p>
        </p:txBody>
      </p:sp>
      <p:sp>
        <p:nvSpPr>
          <p:cNvPr id="6" name="Footer Placeholder 5">
            <a:extLst>
              <a:ext uri="{FF2B5EF4-FFF2-40B4-BE49-F238E27FC236}">
                <a16:creationId xmlns:a16="http://schemas.microsoft.com/office/drawing/2014/main" id="{CCB1A61E-CF48-4349-B9D0-204F722E5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B10C2A-90CA-1640-A8CC-85245540E4F9}"/>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152411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E18AD9-28C7-814B-ACD9-B581989C65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70FD44-D7C3-2C4B-805B-2B707476D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ED9B6-EBE2-6049-9F86-C889E84883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34BC7A-201B-A84F-9098-DB2B53080E8B}" type="datetimeFigureOut">
              <a:rPr lang="en-US" smtClean="0"/>
              <a:t>6/26/18</a:t>
            </a:fld>
            <a:endParaRPr lang="en-US"/>
          </a:p>
        </p:txBody>
      </p:sp>
      <p:sp>
        <p:nvSpPr>
          <p:cNvPr id="5" name="Footer Placeholder 4">
            <a:extLst>
              <a:ext uri="{FF2B5EF4-FFF2-40B4-BE49-F238E27FC236}">
                <a16:creationId xmlns:a16="http://schemas.microsoft.com/office/drawing/2014/main" id="{EF268648-B75B-924D-B637-91B19A3B9D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2ECD30-5949-8B4F-A6FF-A0B24FC039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12C8A-5D46-4247-9904-B822D2679341}" type="slidenum">
              <a:rPr lang="en-US" smtClean="0"/>
              <a:t>‹#›</a:t>
            </a:fld>
            <a:endParaRPr lang="en-US"/>
          </a:p>
        </p:txBody>
      </p:sp>
    </p:spTree>
    <p:extLst>
      <p:ext uri="{BB962C8B-B14F-4D97-AF65-F5344CB8AC3E}">
        <p14:creationId xmlns:p14="http://schemas.microsoft.com/office/powerpoint/2010/main" val="2391778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www.justthinktwice.com/" TargetMode="External"/><Relationship Id="rId5" Type="http://schemas.openxmlformats.org/officeDocument/2006/relationships/hyperlink" Target="http://www.smartcolorado.org/" TargetMode="External"/><Relationship Id="rId4" Type="http://schemas.openxmlformats.org/officeDocument/2006/relationships/hyperlink" Target="http://www.drugabuse.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9EC1F-5867-6F4C-B21F-888F12FE184B}"/>
              </a:ext>
            </a:extLst>
          </p:cNvPr>
          <p:cNvSpPr>
            <a:spLocks noGrp="1"/>
          </p:cNvSpPr>
          <p:nvPr>
            <p:ph type="ctrTitle"/>
          </p:nvPr>
        </p:nvSpPr>
        <p:spPr>
          <a:xfrm>
            <a:off x="1560946" y="2027527"/>
            <a:ext cx="9144000" cy="2387600"/>
          </a:xfrm>
        </p:spPr>
        <p:txBody>
          <a:bodyPr>
            <a:normAutofit/>
          </a:bodyPr>
          <a:lstStyle/>
          <a:p>
            <a:r>
              <a:rPr lang="en-US" dirty="0"/>
              <a:t>A Parent’s Survival Guide </a:t>
            </a:r>
            <a:br>
              <a:rPr lang="en-US" dirty="0"/>
            </a:br>
            <a:r>
              <a:rPr lang="en-US" dirty="0"/>
              <a:t>to Marijuana</a:t>
            </a:r>
          </a:p>
        </p:txBody>
      </p:sp>
      <p:pic>
        <p:nvPicPr>
          <p:cNvPr id="5" name="Picture 4">
            <a:extLst>
              <a:ext uri="{FF2B5EF4-FFF2-40B4-BE49-F238E27FC236}">
                <a16:creationId xmlns:a16="http://schemas.microsoft.com/office/drawing/2014/main" id="{DF001883-FA96-0343-B93D-93F33D2EE5A9}"/>
              </a:ext>
            </a:extLst>
          </p:cNvPr>
          <p:cNvPicPr>
            <a:picLocks noChangeAspect="1"/>
          </p:cNvPicPr>
          <p:nvPr/>
        </p:nvPicPr>
        <p:blipFill>
          <a:blip r:embed="rId3"/>
          <a:stretch>
            <a:fillRect/>
          </a:stretch>
        </p:blipFill>
        <p:spPr>
          <a:xfrm>
            <a:off x="1653310" y="646691"/>
            <a:ext cx="8459539" cy="1380836"/>
          </a:xfrm>
          <a:prstGeom prst="rect">
            <a:avLst/>
          </a:prstGeom>
        </p:spPr>
      </p:pic>
    </p:spTree>
    <p:extLst>
      <p:ext uri="{BB962C8B-B14F-4D97-AF65-F5344CB8AC3E}">
        <p14:creationId xmlns:p14="http://schemas.microsoft.com/office/powerpoint/2010/main" val="862479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5BF2-E548-7648-972F-5E4981985581}"/>
              </a:ext>
            </a:extLst>
          </p:cNvPr>
          <p:cNvSpPr>
            <a:spLocks noGrp="1"/>
          </p:cNvSpPr>
          <p:nvPr>
            <p:ph type="title"/>
          </p:nvPr>
        </p:nvSpPr>
        <p:spPr/>
        <p:txBody>
          <a:bodyPr/>
          <a:lstStyle/>
          <a:p>
            <a:r>
              <a:rPr lang="en-US" dirty="0"/>
              <a:t>Dependence</a:t>
            </a:r>
          </a:p>
        </p:txBody>
      </p:sp>
      <p:pic>
        <p:nvPicPr>
          <p:cNvPr id="5" name="Content Placeholder 4">
            <a:extLst>
              <a:ext uri="{FF2B5EF4-FFF2-40B4-BE49-F238E27FC236}">
                <a16:creationId xmlns:a16="http://schemas.microsoft.com/office/drawing/2014/main" id="{1D25FC4F-1993-3049-9225-E5DD1272CAF7}"/>
              </a:ext>
            </a:extLst>
          </p:cNvPr>
          <p:cNvPicPr>
            <a:picLocks noGrp="1" noChangeAspect="1"/>
          </p:cNvPicPr>
          <p:nvPr>
            <p:ph idx="1"/>
          </p:nvPr>
        </p:nvPicPr>
        <p:blipFill>
          <a:blip r:embed="rId3"/>
          <a:stretch>
            <a:fillRect/>
          </a:stretch>
        </p:blipFill>
        <p:spPr>
          <a:xfrm>
            <a:off x="2803096" y="1825625"/>
            <a:ext cx="6585808" cy="4351338"/>
          </a:xfrm>
        </p:spPr>
      </p:pic>
    </p:spTree>
    <p:extLst>
      <p:ext uri="{BB962C8B-B14F-4D97-AF65-F5344CB8AC3E}">
        <p14:creationId xmlns:p14="http://schemas.microsoft.com/office/powerpoint/2010/main" val="464765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CAF6D8-A638-B64F-B1B6-9672DB7C3B2B}"/>
              </a:ext>
            </a:extLst>
          </p:cNvPr>
          <p:cNvPicPr>
            <a:picLocks noChangeAspect="1"/>
          </p:cNvPicPr>
          <p:nvPr/>
        </p:nvPicPr>
        <p:blipFill>
          <a:blip r:embed="rId3"/>
          <a:stretch>
            <a:fillRect/>
          </a:stretch>
        </p:blipFill>
        <p:spPr>
          <a:xfrm>
            <a:off x="1215938" y="3115748"/>
            <a:ext cx="907643" cy="907643"/>
          </a:xfrm>
          <a:prstGeom prst="rect">
            <a:avLst/>
          </a:prstGeom>
        </p:spPr>
      </p:pic>
      <p:pic>
        <p:nvPicPr>
          <p:cNvPr id="26" name="Picture 25">
            <a:extLst>
              <a:ext uri="{FF2B5EF4-FFF2-40B4-BE49-F238E27FC236}">
                <a16:creationId xmlns:a16="http://schemas.microsoft.com/office/drawing/2014/main" id="{25BB0354-FD48-9648-9196-5FFBDC47E7B1}"/>
              </a:ext>
            </a:extLst>
          </p:cNvPr>
          <p:cNvPicPr>
            <a:picLocks noChangeAspect="1"/>
          </p:cNvPicPr>
          <p:nvPr/>
        </p:nvPicPr>
        <p:blipFill>
          <a:blip r:embed="rId3"/>
          <a:stretch>
            <a:fillRect/>
          </a:stretch>
        </p:blipFill>
        <p:spPr>
          <a:xfrm>
            <a:off x="1936545" y="3115747"/>
            <a:ext cx="907643" cy="907643"/>
          </a:xfrm>
          <a:prstGeom prst="rect">
            <a:avLst/>
          </a:prstGeom>
        </p:spPr>
      </p:pic>
      <p:pic>
        <p:nvPicPr>
          <p:cNvPr id="27" name="Picture 26">
            <a:extLst>
              <a:ext uri="{FF2B5EF4-FFF2-40B4-BE49-F238E27FC236}">
                <a16:creationId xmlns:a16="http://schemas.microsoft.com/office/drawing/2014/main" id="{072504DE-9CB4-7C41-800A-4674F2EB5D4C}"/>
              </a:ext>
            </a:extLst>
          </p:cNvPr>
          <p:cNvPicPr>
            <a:picLocks noChangeAspect="1"/>
          </p:cNvPicPr>
          <p:nvPr/>
        </p:nvPicPr>
        <p:blipFill>
          <a:blip r:embed="rId3"/>
          <a:stretch>
            <a:fillRect/>
          </a:stretch>
        </p:blipFill>
        <p:spPr>
          <a:xfrm>
            <a:off x="2677611" y="3092862"/>
            <a:ext cx="907643" cy="907643"/>
          </a:xfrm>
          <a:prstGeom prst="rect">
            <a:avLst/>
          </a:prstGeom>
        </p:spPr>
      </p:pic>
      <p:sp>
        <p:nvSpPr>
          <p:cNvPr id="2" name="Title 1">
            <a:extLst>
              <a:ext uri="{FF2B5EF4-FFF2-40B4-BE49-F238E27FC236}">
                <a16:creationId xmlns:a16="http://schemas.microsoft.com/office/drawing/2014/main" id="{563EC4B7-16C8-E44C-9EF3-E9DF816D199D}"/>
              </a:ext>
            </a:extLst>
          </p:cNvPr>
          <p:cNvSpPr>
            <a:spLocks noGrp="1"/>
          </p:cNvSpPr>
          <p:nvPr>
            <p:ph type="title"/>
          </p:nvPr>
        </p:nvSpPr>
        <p:spPr/>
        <p:txBody>
          <a:bodyPr/>
          <a:lstStyle/>
          <a:p>
            <a:r>
              <a:rPr lang="en-US" dirty="0"/>
              <a:t>Dependence</a:t>
            </a:r>
          </a:p>
        </p:txBody>
      </p:sp>
      <p:sp>
        <p:nvSpPr>
          <p:cNvPr id="3" name="Content Placeholder 2">
            <a:extLst>
              <a:ext uri="{FF2B5EF4-FFF2-40B4-BE49-F238E27FC236}">
                <a16:creationId xmlns:a16="http://schemas.microsoft.com/office/drawing/2014/main" id="{4368DED5-D1F5-DA48-86B2-8DC0157B668B}"/>
              </a:ext>
            </a:extLst>
          </p:cNvPr>
          <p:cNvSpPr>
            <a:spLocks noGrp="1"/>
          </p:cNvSpPr>
          <p:nvPr>
            <p:ph idx="1"/>
          </p:nvPr>
        </p:nvSpPr>
        <p:spPr>
          <a:xfrm>
            <a:off x="838200" y="1825625"/>
            <a:ext cx="10515600" cy="1157720"/>
          </a:xfrm>
        </p:spPr>
        <p:txBody>
          <a:bodyPr/>
          <a:lstStyle/>
          <a:p>
            <a:r>
              <a:rPr lang="en-US" dirty="0"/>
              <a:t>1 in 11 adults and 1 in 6 youth can become dependent</a:t>
            </a:r>
          </a:p>
          <a:p>
            <a:r>
              <a:rPr lang="en-US" dirty="0"/>
              <a:t>1 in 3 develop problem use  </a:t>
            </a:r>
          </a:p>
        </p:txBody>
      </p:sp>
      <p:pic>
        <p:nvPicPr>
          <p:cNvPr id="10" name="Picture 9">
            <a:extLst>
              <a:ext uri="{FF2B5EF4-FFF2-40B4-BE49-F238E27FC236}">
                <a16:creationId xmlns:a16="http://schemas.microsoft.com/office/drawing/2014/main" id="{7A202298-3908-1F46-94B4-5550EC4F1FBB}"/>
              </a:ext>
            </a:extLst>
          </p:cNvPr>
          <p:cNvPicPr>
            <a:picLocks noChangeAspect="1"/>
          </p:cNvPicPr>
          <p:nvPr/>
        </p:nvPicPr>
        <p:blipFill>
          <a:blip r:embed="rId4"/>
          <a:stretch>
            <a:fillRect/>
          </a:stretch>
        </p:blipFill>
        <p:spPr>
          <a:xfrm>
            <a:off x="3479092" y="3140368"/>
            <a:ext cx="858404" cy="858404"/>
          </a:xfrm>
          <a:prstGeom prst="rect">
            <a:avLst/>
          </a:prstGeom>
        </p:spPr>
      </p:pic>
      <p:pic>
        <p:nvPicPr>
          <p:cNvPr id="11" name="Picture 10">
            <a:extLst>
              <a:ext uri="{FF2B5EF4-FFF2-40B4-BE49-F238E27FC236}">
                <a16:creationId xmlns:a16="http://schemas.microsoft.com/office/drawing/2014/main" id="{B52512CC-32FE-A940-B49B-DD9AB3A461C8}"/>
              </a:ext>
            </a:extLst>
          </p:cNvPr>
          <p:cNvPicPr>
            <a:picLocks noChangeAspect="1"/>
          </p:cNvPicPr>
          <p:nvPr/>
        </p:nvPicPr>
        <p:blipFill>
          <a:blip r:embed="rId4"/>
          <a:stretch>
            <a:fillRect/>
          </a:stretch>
        </p:blipFill>
        <p:spPr>
          <a:xfrm>
            <a:off x="4225270" y="3140368"/>
            <a:ext cx="858404" cy="858404"/>
          </a:xfrm>
          <a:prstGeom prst="rect">
            <a:avLst/>
          </a:prstGeom>
        </p:spPr>
      </p:pic>
      <p:pic>
        <p:nvPicPr>
          <p:cNvPr id="7" name="Picture 6">
            <a:extLst>
              <a:ext uri="{FF2B5EF4-FFF2-40B4-BE49-F238E27FC236}">
                <a16:creationId xmlns:a16="http://schemas.microsoft.com/office/drawing/2014/main" id="{6C0A63A5-B4DC-F144-9A06-F948CC9C5683}"/>
              </a:ext>
            </a:extLst>
          </p:cNvPr>
          <p:cNvPicPr>
            <a:picLocks noChangeAspect="1"/>
          </p:cNvPicPr>
          <p:nvPr/>
        </p:nvPicPr>
        <p:blipFill>
          <a:blip r:embed="rId5"/>
          <a:stretch>
            <a:fillRect/>
          </a:stretch>
        </p:blipFill>
        <p:spPr>
          <a:xfrm>
            <a:off x="4971448" y="3140368"/>
            <a:ext cx="827230" cy="827230"/>
          </a:xfrm>
          <a:prstGeom prst="rect">
            <a:avLst/>
          </a:prstGeom>
        </p:spPr>
      </p:pic>
      <p:pic>
        <p:nvPicPr>
          <p:cNvPr id="56" name="Picture 55">
            <a:extLst>
              <a:ext uri="{FF2B5EF4-FFF2-40B4-BE49-F238E27FC236}">
                <a16:creationId xmlns:a16="http://schemas.microsoft.com/office/drawing/2014/main" id="{B53F7EED-0744-A644-8297-EC793845ABA8}"/>
              </a:ext>
            </a:extLst>
          </p:cNvPr>
          <p:cNvPicPr>
            <a:picLocks noChangeAspect="1"/>
          </p:cNvPicPr>
          <p:nvPr/>
        </p:nvPicPr>
        <p:blipFill>
          <a:blip r:embed="rId6"/>
          <a:stretch>
            <a:fillRect/>
          </a:stretch>
        </p:blipFill>
        <p:spPr>
          <a:xfrm>
            <a:off x="3282556" y="4190002"/>
            <a:ext cx="955960" cy="955960"/>
          </a:xfrm>
          <a:prstGeom prst="rect">
            <a:avLst/>
          </a:prstGeom>
        </p:spPr>
      </p:pic>
      <p:pic>
        <p:nvPicPr>
          <p:cNvPr id="57" name="Picture 56">
            <a:extLst>
              <a:ext uri="{FF2B5EF4-FFF2-40B4-BE49-F238E27FC236}">
                <a16:creationId xmlns:a16="http://schemas.microsoft.com/office/drawing/2014/main" id="{38424AB5-5310-1340-B293-1803E103C6CA}"/>
              </a:ext>
            </a:extLst>
          </p:cNvPr>
          <p:cNvPicPr>
            <a:picLocks noChangeAspect="1"/>
          </p:cNvPicPr>
          <p:nvPr/>
        </p:nvPicPr>
        <p:blipFill>
          <a:blip r:embed="rId6"/>
          <a:stretch>
            <a:fillRect/>
          </a:stretch>
        </p:blipFill>
        <p:spPr>
          <a:xfrm>
            <a:off x="2362201" y="4190002"/>
            <a:ext cx="955960" cy="955960"/>
          </a:xfrm>
          <a:prstGeom prst="rect">
            <a:avLst/>
          </a:prstGeom>
        </p:spPr>
      </p:pic>
      <p:pic>
        <p:nvPicPr>
          <p:cNvPr id="58" name="Picture 57">
            <a:extLst>
              <a:ext uri="{FF2B5EF4-FFF2-40B4-BE49-F238E27FC236}">
                <a16:creationId xmlns:a16="http://schemas.microsoft.com/office/drawing/2014/main" id="{1BCB65D8-8DDC-DE44-88BA-8E880E9B998D}"/>
              </a:ext>
            </a:extLst>
          </p:cNvPr>
          <p:cNvPicPr>
            <a:picLocks noChangeAspect="1"/>
          </p:cNvPicPr>
          <p:nvPr/>
        </p:nvPicPr>
        <p:blipFill>
          <a:blip r:embed="rId6"/>
          <a:stretch>
            <a:fillRect/>
          </a:stretch>
        </p:blipFill>
        <p:spPr>
          <a:xfrm>
            <a:off x="5107762" y="4190002"/>
            <a:ext cx="955960" cy="955960"/>
          </a:xfrm>
          <a:prstGeom prst="rect">
            <a:avLst/>
          </a:prstGeom>
        </p:spPr>
      </p:pic>
      <p:pic>
        <p:nvPicPr>
          <p:cNvPr id="59" name="Picture 58">
            <a:extLst>
              <a:ext uri="{FF2B5EF4-FFF2-40B4-BE49-F238E27FC236}">
                <a16:creationId xmlns:a16="http://schemas.microsoft.com/office/drawing/2014/main" id="{5B64CEED-C05C-0B4B-A218-14C56F52E45D}"/>
              </a:ext>
            </a:extLst>
          </p:cNvPr>
          <p:cNvPicPr>
            <a:picLocks noChangeAspect="1"/>
          </p:cNvPicPr>
          <p:nvPr/>
        </p:nvPicPr>
        <p:blipFill>
          <a:blip r:embed="rId6"/>
          <a:stretch>
            <a:fillRect/>
          </a:stretch>
        </p:blipFill>
        <p:spPr>
          <a:xfrm>
            <a:off x="6028117" y="4190002"/>
            <a:ext cx="955960" cy="955960"/>
          </a:xfrm>
          <a:prstGeom prst="rect">
            <a:avLst/>
          </a:prstGeom>
        </p:spPr>
      </p:pic>
      <p:pic>
        <p:nvPicPr>
          <p:cNvPr id="60" name="Picture 59">
            <a:extLst>
              <a:ext uri="{FF2B5EF4-FFF2-40B4-BE49-F238E27FC236}">
                <a16:creationId xmlns:a16="http://schemas.microsoft.com/office/drawing/2014/main" id="{D85B90DE-B651-6F42-95D9-11E011E4CD53}"/>
              </a:ext>
            </a:extLst>
          </p:cNvPr>
          <p:cNvPicPr>
            <a:picLocks noChangeAspect="1"/>
          </p:cNvPicPr>
          <p:nvPr/>
        </p:nvPicPr>
        <p:blipFill>
          <a:blip r:embed="rId6"/>
          <a:stretch>
            <a:fillRect/>
          </a:stretch>
        </p:blipFill>
        <p:spPr>
          <a:xfrm>
            <a:off x="6948473" y="4190002"/>
            <a:ext cx="955960" cy="955960"/>
          </a:xfrm>
          <a:prstGeom prst="rect">
            <a:avLst/>
          </a:prstGeom>
        </p:spPr>
      </p:pic>
      <p:pic>
        <p:nvPicPr>
          <p:cNvPr id="61" name="Picture 60">
            <a:extLst>
              <a:ext uri="{FF2B5EF4-FFF2-40B4-BE49-F238E27FC236}">
                <a16:creationId xmlns:a16="http://schemas.microsoft.com/office/drawing/2014/main" id="{36A8436F-90CC-124A-974D-C6E1285E6FAE}"/>
              </a:ext>
            </a:extLst>
          </p:cNvPr>
          <p:cNvPicPr>
            <a:picLocks noChangeAspect="1"/>
          </p:cNvPicPr>
          <p:nvPr/>
        </p:nvPicPr>
        <p:blipFill>
          <a:blip r:embed="rId7"/>
          <a:stretch>
            <a:fillRect/>
          </a:stretch>
        </p:blipFill>
        <p:spPr>
          <a:xfrm>
            <a:off x="4202911" y="4205506"/>
            <a:ext cx="940456" cy="940456"/>
          </a:xfrm>
          <a:prstGeom prst="rect">
            <a:avLst/>
          </a:prstGeom>
        </p:spPr>
      </p:pic>
      <p:pic>
        <p:nvPicPr>
          <p:cNvPr id="62" name="Picture 61">
            <a:extLst>
              <a:ext uri="{FF2B5EF4-FFF2-40B4-BE49-F238E27FC236}">
                <a16:creationId xmlns:a16="http://schemas.microsoft.com/office/drawing/2014/main" id="{5C281082-891B-DF4C-970A-32906E04F78A}"/>
              </a:ext>
            </a:extLst>
          </p:cNvPr>
          <p:cNvPicPr>
            <a:picLocks noChangeAspect="1"/>
          </p:cNvPicPr>
          <p:nvPr/>
        </p:nvPicPr>
        <p:blipFill>
          <a:blip r:embed="rId6"/>
          <a:stretch>
            <a:fillRect/>
          </a:stretch>
        </p:blipFill>
        <p:spPr>
          <a:xfrm>
            <a:off x="5675732" y="5208091"/>
            <a:ext cx="955960" cy="955960"/>
          </a:xfrm>
          <a:prstGeom prst="rect">
            <a:avLst/>
          </a:prstGeom>
        </p:spPr>
      </p:pic>
      <p:pic>
        <p:nvPicPr>
          <p:cNvPr id="63" name="Picture 62">
            <a:extLst>
              <a:ext uri="{FF2B5EF4-FFF2-40B4-BE49-F238E27FC236}">
                <a16:creationId xmlns:a16="http://schemas.microsoft.com/office/drawing/2014/main" id="{32CDA5E3-A59C-B145-9D11-ABDBEE9E4F16}"/>
              </a:ext>
            </a:extLst>
          </p:cNvPr>
          <p:cNvPicPr>
            <a:picLocks noChangeAspect="1"/>
          </p:cNvPicPr>
          <p:nvPr/>
        </p:nvPicPr>
        <p:blipFill>
          <a:blip r:embed="rId6"/>
          <a:stretch>
            <a:fillRect/>
          </a:stretch>
        </p:blipFill>
        <p:spPr>
          <a:xfrm>
            <a:off x="3696865" y="5219849"/>
            <a:ext cx="955960" cy="955960"/>
          </a:xfrm>
          <a:prstGeom prst="rect">
            <a:avLst/>
          </a:prstGeom>
        </p:spPr>
      </p:pic>
      <p:pic>
        <p:nvPicPr>
          <p:cNvPr id="67" name="Picture 66">
            <a:extLst>
              <a:ext uri="{FF2B5EF4-FFF2-40B4-BE49-F238E27FC236}">
                <a16:creationId xmlns:a16="http://schemas.microsoft.com/office/drawing/2014/main" id="{54CFA2CB-9941-FA44-ACEE-A330FED143C5}"/>
              </a:ext>
            </a:extLst>
          </p:cNvPr>
          <p:cNvPicPr>
            <a:picLocks noChangeAspect="1"/>
          </p:cNvPicPr>
          <p:nvPr/>
        </p:nvPicPr>
        <p:blipFill>
          <a:blip r:embed="rId7"/>
          <a:stretch>
            <a:fillRect/>
          </a:stretch>
        </p:blipFill>
        <p:spPr>
          <a:xfrm>
            <a:off x="4709822" y="5235353"/>
            <a:ext cx="940456" cy="940456"/>
          </a:xfrm>
          <a:prstGeom prst="rect">
            <a:avLst/>
          </a:prstGeom>
        </p:spPr>
      </p:pic>
      <p:pic>
        <p:nvPicPr>
          <p:cNvPr id="13" name="Picture 12">
            <a:extLst>
              <a:ext uri="{FF2B5EF4-FFF2-40B4-BE49-F238E27FC236}">
                <a16:creationId xmlns:a16="http://schemas.microsoft.com/office/drawing/2014/main" id="{5409AC02-A726-C541-8CD4-4EE324507C78}"/>
              </a:ext>
            </a:extLst>
          </p:cNvPr>
          <p:cNvPicPr>
            <a:picLocks noChangeAspect="1"/>
          </p:cNvPicPr>
          <p:nvPr/>
        </p:nvPicPr>
        <p:blipFill>
          <a:blip r:embed="rId4"/>
          <a:stretch>
            <a:fillRect/>
          </a:stretch>
        </p:blipFill>
        <p:spPr>
          <a:xfrm>
            <a:off x="5686452" y="3140368"/>
            <a:ext cx="858404" cy="858404"/>
          </a:xfrm>
          <a:prstGeom prst="rect">
            <a:avLst/>
          </a:prstGeom>
        </p:spPr>
      </p:pic>
      <p:pic>
        <p:nvPicPr>
          <p:cNvPr id="14" name="Picture 13">
            <a:extLst>
              <a:ext uri="{FF2B5EF4-FFF2-40B4-BE49-F238E27FC236}">
                <a16:creationId xmlns:a16="http://schemas.microsoft.com/office/drawing/2014/main" id="{FDFFD850-BF89-1E4B-A6EE-04DE1B59153E}"/>
              </a:ext>
            </a:extLst>
          </p:cNvPr>
          <p:cNvPicPr>
            <a:picLocks noChangeAspect="1"/>
          </p:cNvPicPr>
          <p:nvPr/>
        </p:nvPicPr>
        <p:blipFill>
          <a:blip r:embed="rId4"/>
          <a:stretch>
            <a:fillRect/>
          </a:stretch>
        </p:blipFill>
        <p:spPr>
          <a:xfrm>
            <a:off x="6432630" y="3140368"/>
            <a:ext cx="858404" cy="858404"/>
          </a:xfrm>
          <a:prstGeom prst="rect">
            <a:avLst/>
          </a:prstGeom>
        </p:spPr>
      </p:pic>
      <p:pic>
        <p:nvPicPr>
          <p:cNvPr id="15" name="Picture 14">
            <a:extLst>
              <a:ext uri="{FF2B5EF4-FFF2-40B4-BE49-F238E27FC236}">
                <a16:creationId xmlns:a16="http://schemas.microsoft.com/office/drawing/2014/main" id="{1799AAB4-A259-0D4A-9B77-7B3C2AF92B99}"/>
              </a:ext>
            </a:extLst>
          </p:cNvPr>
          <p:cNvPicPr>
            <a:picLocks noChangeAspect="1"/>
          </p:cNvPicPr>
          <p:nvPr/>
        </p:nvPicPr>
        <p:blipFill>
          <a:blip r:embed="rId4"/>
          <a:stretch>
            <a:fillRect/>
          </a:stretch>
        </p:blipFill>
        <p:spPr>
          <a:xfrm>
            <a:off x="7178808" y="3140368"/>
            <a:ext cx="858404" cy="858404"/>
          </a:xfrm>
          <a:prstGeom prst="rect">
            <a:avLst/>
          </a:prstGeom>
        </p:spPr>
      </p:pic>
      <p:pic>
        <p:nvPicPr>
          <p:cNvPr id="16" name="Picture 15">
            <a:extLst>
              <a:ext uri="{FF2B5EF4-FFF2-40B4-BE49-F238E27FC236}">
                <a16:creationId xmlns:a16="http://schemas.microsoft.com/office/drawing/2014/main" id="{68CAE122-C41A-A84D-B419-7B26826D73CA}"/>
              </a:ext>
            </a:extLst>
          </p:cNvPr>
          <p:cNvPicPr>
            <a:picLocks noChangeAspect="1"/>
          </p:cNvPicPr>
          <p:nvPr/>
        </p:nvPicPr>
        <p:blipFill>
          <a:blip r:embed="rId4"/>
          <a:stretch>
            <a:fillRect/>
          </a:stretch>
        </p:blipFill>
        <p:spPr>
          <a:xfrm>
            <a:off x="7924986" y="3140368"/>
            <a:ext cx="858404" cy="858404"/>
          </a:xfrm>
          <a:prstGeom prst="rect">
            <a:avLst/>
          </a:prstGeom>
        </p:spPr>
      </p:pic>
      <p:pic>
        <p:nvPicPr>
          <p:cNvPr id="17" name="Picture 16">
            <a:extLst>
              <a:ext uri="{FF2B5EF4-FFF2-40B4-BE49-F238E27FC236}">
                <a16:creationId xmlns:a16="http://schemas.microsoft.com/office/drawing/2014/main" id="{7525413B-A988-8C4F-9754-3B2877B5796F}"/>
              </a:ext>
            </a:extLst>
          </p:cNvPr>
          <p:cNvPicPr>
            <a:picLocks noChangeAspect="1"/>
          </p:cNvPicPr>
          <p:nvPr/>
        </p:nvPicPr>
        <p:blipFill>
          <a:blip r:embed="rId4"/>
          <a:stretch>
            <a:fillRect/>
          </a:stretch>
        </p:blipFill>
        <p:spPr>
          <a:xfrm>
            <a:off x="8671164" y="3140368"/>
            <a:ext cx="858404" cy="858404"/>
          </a:xfrm>
          <a:prstGeom prst="rect">
            <a:avLst/>
          </a:prstGeom>
        </p:spPr>
      </p:pic>
      <p:pic>
        <p:nvPicPr>
          <p:cNvPr id="18" name="Picture 17">
            <a:extLst>
              <a:ext uri="{FF2B5EF4-FFF2-40B4-BE49-F238E27FC236}">
                <a16:creationId xmlns:a16="http://schemas.microsoft.com/office/drawing/2014/main" id="{FB0662EC-58F6-D545-8819-3076A19B3907}"/>
              </a:ext>
            </a:extLst>
          </p:cNvPr>
          <p:cNvPicPr>
            <a:picLocks noChangeAspect="1"/>
          </p:cNvPicPr>
          <p:nvPr/>
        </p:nvPicPr>
        <p:blipFill>
          <a:blip r:embed="rId4"/>
          <a:stretch>
            <a:fillRect/>
          </a:stretch>
        </p:blipFill>
        <p:spPr>
          <a:xfrm>
            <a:off x="9417343" y="3140368"/>
            <a:ext cx="858404" cy="858404"/>
          </a:xfrm>
          <a:prstGeom prst="rect">
            <a:avLst/>
          </a:prstGeom>
        </p:spPr>
      </p:pic>
    </p:spTree>
    <p:extLst>
      <p:ext uri="{BB962C8B-B14F-4D97-AF65-F5344CB8AC3E}">
        <p14:creationId xmlns:p14="http://schemas.microsoft.com/office/powerpoint/2010/main" val="709608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21BF-EFF3-2249-8EDE-1AD32173A991}"/>
              </a:ext>
            </a:extLst>
          </p:cNvPr>
          <p:cNvSpPr>
            <a:spLocks noGrp="1"/>
          </p:cNvSpPr>
          <p:nvPr>
            <p:ph type="title"/>
          </p:nvPr>
        </p:nvSpPr>
        <p:spPr/>
        <p:txBody>
          <a:bodyPr/>
          <a:lstStyle/>
          <a:p>
            <a:r>
              <a:rPr lang="en-US" dirty="0"/>
              <a:t>Long Term Effects</a:t>
            </a:r>
          </a:p>
        </p:txBody>
      </p:sp>
      <p:pic>
        <p:nvPicPr>
          <p:cNvPr id="5" name="Content Placeholder 4">
            <a:extLst>
              <a:ext uri="{FF2B5EF4-FFF2-40B4-BE49-F238E27FC236}">
                <a16:creationId xmlns:a16="http://schemas.microsoft.com/office/drawing/2014/main" id="{4D2C712C-C851-E14A-8A15-B602E6E876C6}"/>
              </a:ext>
            </a:extLst>
          </p:cNvPr>
          <p:cNvPicPr>
            <a:picLocks noGrp="1" noChangeAspect="1"/>
          </p:cNvPicPr>
          <p:nvPr>
            <p:ph idx="1"/>
          </p:nvPr>
        </p:nvPicPr>
        <p:blipFill>
          <a:blip r:embed="rId3"/>
          <a:stretch>
            <a:fillRect/>
          </a:stretch>
        </p:blipFill>
        <p:spPr>
          <a:xfrm>
            <a:off x="2838713" y="1825625"/>
            <a:ext cx="6514574" cy="4351338"/>
          </a:xfrm>
        </p:spPr>
      </p:pic>
    </p:spTree>
    <p:extLst>
      <p:ext uri="{BB962C8B-B14F-4D97-AF65-F5344CB8AC3E}">
        <p14:creationId xmlns:p14="http://schemas.microsoft.com/office/powerpoint/2010/main" val="1021432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791B-2E1F-9B40-AB5E-2BB059E22FBA}"/>
              </a:ext>
            </a:extLst>
          </p:cNvPr>
          <p:cNvSpPr>
            <a:spLocks noGrp="1"/>
          </p:cNvSpPr>
          <p:nvPr>
            <p:ph type="title"/>
          </p:nvPr>
        </p:nvSpPr>
        <p:spPr/>
        <p:txBody>
          <a:bodyPr/>
          <a:lstStyle/>
          <a:p>
            <a:r>
              <a:rPr lang="en-US" dirty="0"/>
              <a:t>Long Term Effects</a:t>
            </a:r>
          </a:p>
        </p:txBody>
      </p:sp>
      <p:sp>
        <p:nvSpPr>
          <p:cNvPr id="6" name="Content Placeholder 5">
            <a:extLst>
              <a:ext uri="{FF2B5EF4-FFF2-40B4-BE49-F238E27FC236}">
                <a16:creationId xmlns:a16="http://schemas.microsoft.com/office/drawing/2014/main" id="{E50154E0-1F20-9249-92BC-97F8CD59D563}"/>
              </a:ext>
            </a:extLst>
          </p:cNvPr>
          <p:cNvSpPr>
            <a:spLocks noGrp="1"/>
          </p:cNvSpPr>
          <p:nvPr>
            <p:ph idx="1"/>
          </p:nvPr>
        </p:nvSpPr>
        <p:spPr/>
        <p:txBody>
          <a:bodyPr/>
          <a:lstStyle/>
          <a:p>
            <a:pPr marL="0" indent="0">
              <a:buNone/>
            </a:pPr>
            <a:r>
              <a:rPr lang="en-US" dirty="0"/>
              <a:t>Marijuana can impair: </a:t>
            </a:r>
          </a:p>
          <a:p>
            <a:pPr marL="0" indent="0">
              <a:buNone/>
            </a:pPr>
            <a:r>
              <a:rPr lang="en-US" dirty="0"/>
              <a:t>•learning</a:t>
            </a:r>
          </a:p>
          <a:p>
            <a:pPr marL="0" indent="0">
              <a:buNone/>
            </a:pPr>
            <a:r>
              <a:rPr lang="en-US" dirty="0"/>
              <a:t>•memory</a:t>
            </a:r>
          </a:p>
          <a:p>
            <a:pPr marL="0" indent="0">
              <a:buNone/>
            </a:pPr>
            <a:r>
              <a:rPr lang="en-US" dirty="0"/>
              <a:t>•math</a:t>
            </a:r>
          </a:p>
          <a:p>
            <a:pPr marL="0" indent="0">
              <a:buNone/>
            </a:pPr>
            <a:r>
              <a:rPr lang="en-US" dirty="0"/>
              <a:t>•reading levels</a:t>
            </a:r>
          </a:p>
        </p:txBody>
      </p:sp>
      <p:pic>
        <p:nvPicPr>
          <p:cNvPr id="7" name="Picture 6">
            <a:extLst>
              <a:ext uri="{FF2B5EF4-FFF2-40B4-BE49-F238E27FC236}">
                <a16:creationId xmlns:a16="http://schemas.microsoft.com/office/drawing/2014/main" id="{290AE7B7-C4F0-E54D-BE9B-B1B79196BFD7}"/>
              </a:ext>
            </a:extLst>
          </p:cNvPr>
          <p:cNvPicPr>
            <a:picLocks noChangeAspect="1"/>
          </p:cNvPicPr>
          <p:nvPr/>
        </p:nvPicPr>
        <p:blipFill>
          <a:blip r:embed="rId3"/>
          <a:stretch>
            <a:fillRect/>
          </a:stretch>
        </p:blipFill>
        <p:spPr>
          <a:xfrm>
            <a:off x="6405272" y="1939203"/>
            <a:ext cx="4124181" cy="4124181"/>
          </a:xfrm>
          <a:prstGeom prst="rect">
            <a:avLst/>
          </a:prstGeom>
        </p:spPr>
      </p:pic>
      <p:sp>
        <p:nvSpPr>
          <p:cNvPr id="8" name="Rectangle 7">
            <a:extLst>
              <a:ext uri="{FF2B5EF4-FFF2-40B4-BE49-F238E27FC236}">
                <a16:creationId xmlns:a16="http://schemas.microsoft.com/office/drawing/2014/main" id="{B7BA9E47-4449-A445-BEB8-295551660177}"/>
              </a:ext>
            </a:extLst>
          </p:cNvPr>
          <p:cNvSpPr/>
          <p:nvPr/>
        </p:nvSpPr>
        <p:spPr>
          <a:xfrm>
            <a:off x="9273225" y="6176962"/>
            <a:ext cx="2216632" cy="369332"/>
          </a:xfrm>
          <a:prstGeom prst="rect">
            <a:avLst/>
          </a:prstGeom>
        </p:spPr>
        <p:txBody>
          <a:bodyPr wrap="none">
            <a:spAutoFit/>
          </a:bodyPr>
          <a:lstStyle/>
          <a:p>
            <a:r>
              <a:rPr lang="en-US" dirty="0">
                <a:solidFill>
                  <a:srgbClr val="0C0D0D"/>
                </a:solidFill>
                <a:latin typeface="iStock Maquette"/>
              </a:rPr>
              <a:t>iStock ID# 182410808</a:t>
            </a:r>
            <a:endParaRPr lang="en-US" dirty="0"/>
          </a:p>
        </p:txBody>
      </p:sp>
    </p:spTree>
    <p:extLst>
      <p:ext uri="{BB962C8B-B14F-4D97-AF65-F5344CB8AC3E}">
        <p14:creationId xmlns:p14="http://schemas.microsoft.com/office/powerpoint/2010/main" val="761470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17C8D-9186-A741-9138-E70638B73414}"/>
              </a:ext>
            </a:extLst>
          </p:cNvPr>
          <p:cNvSpPr>
            <a:spLocks noGrp="1"/>
          </p:cNvSpPr>
          <p:nvPr>
            <p:ph type="title"/>
          </p:nvPr>
        </p:nvSpPr>
        <p:spPr/>
        <p:txBody>
          <a:bodyPr/>
          <a:lstStyle/>
          <a:p>
            <a:r>
              <a:rPr lang="en-US" dirty="0"/>
              <a:t>Long Term Effects of Marijuana</a:t>
            </a:r>
          </a:p>
        </p:txBody>
      </p:sp>
      <p:pic>
        <p:nvPicPr>
          <p:cNvPr id="7" name="Content Placeholder 6">
            <a:extLst>
              <a:ext uri="{FF2B5EF4-FFF2-40B4-BE49-F238E27FC236}">
                <a16:creationId xmlns:a16="http://schemas.microsoft.com/office/drawing/2014/main" id="{2D89E426-5D32-C643-A429-4DBD62574C6A}"/>
              </a:ext>
            </a:extLst>
          </p:cNvPr>
          <p:cNvPicPr>
            <a:picLocks noGrp="1" noChangeAspect="1"/>
          </p:cNvPicPr>
          <p:nvPr>
            <p:ph idx="1"/>
          </p:nvPr>
        </p:nvPicPr>
        <p:blipFill>
          <a:blip r:embed="rId3"/>
          <a:stretch>
            <a:fillRect/>
          </a:stretch>
        </p:blipFill>
        <p:spPr>
          <a:xfrm>
            <a:off x="7217538" y="2383147"/>
            <a:ext cx="4810420" cy="3603117"/>
          </a:xfrm>
          <a:prstGeom prst="rect">
            <a:avLst/>
          </a:prstGeom>
        </p:spPr>
      </p:pic>
      <p:sp>
        <p:nvSpPr>
          <p:cNvPr id="6" name="Rectangle 5">
            <a:extLst>
              <a:ext uri="{FF2B5EF4-FFF2-40B4-BE49-F238E27FC236}">
                <a16:creationId xmlns:a16="http://schemas.microsoft.com/office/drawing/2014/main" id="{461C4C8D-899F-D044-ABD6-D7923439105F}"/>
              </a:ext>
            </a:extLst>
          </p:cNvPr>
          <p:cNvSpPr/>
          <p:nvPr/>
        </p:nvSpPr>
        <p:spPr>
          <a:xfrm>
            <a:off x="4455987" y="5986264"/>
            <a:ext cx="2672848" cy="369332"/>
          </a:xfrm>
          <a:prstGeom prst="rect">
            <a:avLst/>
          </a:prstGeom>
        </p:spPr>
        <p:txBody>
          <a:bodyPr wrap="none">
            <a:spAutoFit/>
          </a:bodyPr>
          <a:lstStyle/>
          <a:p>
            <a:r>
              <a:rPr lang="en-US" dirty="0">
                <a:solidFill>
                  <a:srgbClr val="0C0D0D"/>
                </a:solidFill>
                <a:latin typeface="iStock Maquette"/>
              </a:rPr>
              <a:t>Stock photo ID:</a:t>
            </a:r>
            <a:r>
              <a:rPr lang="en-US" dirty="0"/>
              <a:t>466007300</a:t>
            </a:r>
          </a:p>
        </p:txBody>
      </p:sp>
      <p:sp>
        <p:nvSpPr>
          <p:cNvPr id="8" name="Rectangle 7">
            <a:extLst>
              <a:ext uri="{FF2B5EF4-FFF2-40B4-BE49-F238E27FC236}">
                <a16:creationId xmlns:a16="http://schemas.microsoft.com/office/drawing/2014/main" id="{E45E5A6A-6C4A-B244-9469-08341607F8E9}"/>
              </a:ext>
            </a:extLst>
          </p:cNvPr>
          <p:cNvSpPr/>
          <p:nvPr/>
        </p:nvSpPr>
        <p:spPr>
          <a:xfrm>
            <a:off x="9355110" y="5915975"/>
            <a:ext cx="2672848" cy="369332"/>
          </a:xfrm>
          <a:prstGeom prst="rect">
            <a:avLst/>
          </a:prstGeom>
        </p:spPr>
        <p:txBody>
          <a:bodyPr wrap="none">
            <a:spAutoFit/>
          </a:bodyPr>
          <a:lstStyle/>
          <a:p>
            <a:r>
              <a:rPr lang="en-US" dirty="0">
                <a:solidFill>
                  <a:srgbClr val="0C0D0D"/>
                </a:solidFill>
                <a:latin typeface="iStock Maquette"/>
              </a:rPr>
              <a:t>Stock photo ID:641686490</a:t>
            </a:r>
            <a:endParaRPr lang="en-US" dirty="0"/>
          </a:p>
        </p:txBody>
      </p:sp>
      <p:pic>
        <p:nvPicPr>
          <p:cNvPr id="10" name="Picture 9">
            <a:extLst>
              <a:ext uri="{FF2B5EF4-FFF2-40B4-BE49-F238E27FC236}">
                <a16:creationId xmlns:a16="http://schemas.microsoft.com/office/drawing/2014/main" id="{43C015E9-E000-464C-92FC-6A630D945B57}"/>
              </a:ext>
            </a:extLst>
          </p:cNvPr>
          <p:cNvPicPr>
            <a:picLocks noChangeAspect="1"/>
          </p:cNvPicPr>
          <p:nvPr/>
        </p:nvPicPr>
        <p:blipFill>
          <a:blip r:embed="rId4"/>
          <a:stretch>
            <a:fillRect/>
          </a:stretch>
        </p:blipFill>
        <p:spPr>
          <a:xfrm>
            <a:off x="1638093" y="2383147"/>
            <a:ext cx="5402038" cy="3603117"/>
          </a:xfrm>
          <a:prstGeom prst="rect">
            <a:avLst/>
          </a:prstGeom>
        </p:spPr>
      </p:pic>
      <p:sp>
        <p:nvSpPr>
          <p:cNvPr id="11" name="Rectangle 10">
            <a:extLst>
              <a:ext uri="{FF2B5EF4-FFF2-40B4-BE49-F238E27FC236}">
                <a16:creationId xmlns:a16="http://schemas.microsoft.com/office/drawing/2014/main" id="{ABD30032-3D4A-5B4F-A8B1-4780D7B8B51E}"/>
              </a:ext>
            </a:extLst>
          </p:cNvPr>
          <p:cNvSpPr/>
          <p:nvPr/>
        </p:nvSpPr>
        <p:spPr>
          <a:xfrm>
            <a:off x="562252" y="1737920"/>
            <a:ext cx="6096000" cy="1754326"/>
          </a:xfrm>
          <a:prstGeom prst="rect">
            <a:avLst/>
          </a:prstGeom>
        </p:spPr>
        <p:txBody>
          <a:bodyPr>
            <a:spAutoFit/>
          </a:bodyPr>
          <a:lstStyle/>
          <a:p>
            <a:r>
              <a:rPr lang="en-US" b="1" dirty="0"/>
              <a:t>Teen marijuana use: </a:t>
            </a:r>
          </a:p>
          <a:p>
            <a:r>
              <a:rPr lang="en-US" dirty="0"/>
              <a:t>•</a:t>
            </a:r>
            <a:r>
              <a:rPr lang="en-US" b="1" dirty="0"/>
              <a:t>Lowers academic performance</a:t>
            </a:r>
            <a:endParaRPr lang="en-US" dirty="0"/>
          </a:p>
          <a:p>
            <a:r>
              <a:rPr lang="en-US" dirty="0"/>
              <a:t>•</a:t>
            </a:r>
            <a:r>
              <a:rPr lang="en-US" b="1" dirty="0"/>
              <a:t>Increases truancy &amp; drop out </a:t>
            </a:r>
            <a:endParaRPr lang="en-US" dirty="0"/>
          </a:p>
          <a:p>
            <a:r>
              <a:rPr lang="en-US" dirty="0"/>
              <a:t>•</a:t>
            </a:r>
            <a:r>
              <a:rPr lang="en-US" b="1" dirty="0"/>
              <a:t>Reduces likelihood of graduation </a:t>
            </a:r>
          </a:p>
          <a:p>
            <a:r>
              <a:rPr lang="en-US" dirty="0"/>
              <a:t>•</a:t>
            </a:r>
            <a:r>
              <a:rPr lang="en-US" b="1" dirty="0"/>
              <a:t>Higher risk of future unemployment</a:t>
            </a:r>
          </a:p>
          <a:p>
            <a:endParaRPr lang="en-US" dirty="0"/>
          </a:p>
        </p:txBody>
      </p:sp>
    </p:spTree>
    <p:extLst>
      <p:ext uri="{BB962C8B-B14F-4D97-AF65-F5344CB8AC3E}">
        <p14:creationId xmlns:p14="http://schemas.microsoft.com/office/powerpoint/2010/main" val="2396951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4C213C-DF75-9048-955E-374D58F8EA79}"/>
              </a:ext>
            </a:extLst>
          </p:cNvPr>
          <p:cNvPicPr>
            <a:picLocks noChangeAspect="1"/>
          </p:cNvPicPr>
          <p:nvPr/>
        </p:nvPicPr>
        <p:blipFill>
          <a:blip r:embed="rId3"/>
          <a:stretch>
            <a:fillRect/>
          </a:stretch>
        </p:blipFill>
        <p:spPr>
          <a:xfrm>
            <a:off x="2198254" y="1597044"/>
            <a:ext cx="7333674" cy="4891503"/>
          </a:xfrm>
          <a:prstGeom prst="rect">
            <a:avLst/>
          </a:prstGeom>
        </p:spPr>
      </p:pic>
      <p:sp>
        <p:nvSpPr>
          <p:cNvPr id="2" name="Title 1">
            <a:extLst>
              <a:ext uri="{FF2B5EF4-FFF2-40B4-BE49-F238E27FC236}">
                <a16:creationId xmlns:a16="http://schemas.microsoft.com/office/drawing/2014/main" id="{066DA807-02EF-6E41-B8BF-5678D9686B0B}"/>
              </a:ext>
            </a:extLst>
          </p:cNvPr>
          <p:cNvSpPr>
            <a:spLocks noGrp="1"/>
          </p:cNvSpPr>
          <p:nvPr>
            <p:ph type="title"/>
          </p:nvPr>
        </p:nvSpPr>
        <p:spPr/>
        <p:txBody>
          <a:bodyPr/>
          <a:lstStyle/>
          <a:p>
            <a:r>
              <a:rPr lang="en-US" dirty="0"/>
              <a:t>Did You Know…</a:t>
            </a:r>
          </a:p>
        </p:txBody>
      </p:sp>
      <p:sp>
        <p:nvSpPr>
          <p:cNvPr id="3" name="Content Placeholder 2">
            <a:extLst>
              <a:ext uri="{FF2B5EF4-FFF2-40B4-BE49-F238E27FC236}">
                <a16:creationId xmlns:a16="http://schemas.microsoft.com/office/drawing/2014/main" id="{8EADABE3-C829-9141-B738-F508C1A19412}"/>
              </a:ext>
            </a:extLst>
          </p:cNvPr>
          <p:cNvSpPr>
            <a:spLocks noGrp="1"/>
          </p:cNvSpPr>
          <p:nvPr>
            <p:ph idx="1"/>
          </p:nvPr>
        </p:nvSpPr>
        <p:spPr>
          <a:xfrm>
            <a:off x="838200" y="1825625"/>
            <a:ext cx="10365509" cy="1379393"/>
          </a:xfrm>
        </p:spPr>
        <p:txBody>
          <a:bodyPr/>
          <a:lstStyle/>
          <a:p>
            <a:pPr marL="0" indent="0">
              <a:buNone/>
            </a:pPr>
            <a:r>
              <a:rPr lang="en-US" dirty="0"/>
              <a:t>There is no difference between “marijuana” and “cannabis.”</a:t>
            </a:r>
          </a:p>
          <a:p>
            <a:pPr marL="0" indent="0">
              <a:buNone/>
            </a:pPr>
            <a:endParaRPr lang="en-US" dirty="0"/>
          </a:p>
        </p:txBody>
      </p:sp>
      <p:sp>
        <p:nvSpPr>
          <p:cNvPr id="5" name="Rectangle 4">
            <a:extLst>
              <a:ext uri="{FF2B5EF4-FFF2-40B4-BE49-F238E27FC236}">
                <a16:creationId xmlns:a16="http://schemas.microsoft.com/office/drawing/2014/main" id="{13D46DE7-8EE7-9649-B50C-13405BB03468}"/>
              </a:ext>
            </a:extLst>
          </p:cNvPr>
          <p:cNvSpPr/>
          <p:nvPr/>
        </p:nvSpPr>
        <p:spPr>
          <a:xfrm>
            <a:off x="6985539" y="6438818"/>
            <a:ext cx="2725746" cy="369332"/>
          </a:xfrm>
          <a:prstGeom prst="rect">
            <a:avLst/>
          </a:prstGeom>
        </p:spPr>
        <p:txBody>
          <a:bodyPr wrap="none">
            <a:spAutoFit/>
          </a:bodyPr>
          <a:lstStyle/>
          <a:p>
            <a:r>
              <a:rPr lang="en-US" dirty="0">
                <a:solidFill>
                  <a:srgbClr val="0C0D0D"/>
                </a:solidFill>
                <a:latin typeface="iStock Maquette"/>
              </a:rPr>
              <a:t>iStock photo ID:821837594</a:t>
            </a:r>
            <a:endParaRPr lang="en-US" dirty="0"/>
          </a:p>
        </p:txBody>
      </p:sp>
    </p:spTree>
    <p:extLst>
      <p:ext uri="{BB962C8B-B14F-4D97-AF65-F5344CB8AC3E}">
        <p14:creationId xmlns:p14="http://schemas.microsoft.com/office/powerpoint/2010/main" val="863466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C929-83DA-E54F-8087-D71811BC7394}"/>
              </a:ext>
            </a:extLst>
          </p:cNvPr>
          <p:cNvSpPr>
            <a:spLocks noGrp="1"/>
          </p:cNvSpPr>
          <p:nvPr>
            <p:ph type="title"/>
          </p:nvPr>
        </p:nvSpPr>
        <p:spPr/>
        <p:txBody>
          <a:bodyPr/>
          <a:lstStyle/>
          <a:p>
            <a:r>
              <a:rPr lang="en-US" dirty="0"/>
              <a:t>Marijuana and Driving</a:t>
            </a:r>
          </a:p>
        </p:txBody>
      </p:sp>
      <p:pic>
        <p:nvPicPr>
          <p:cNvPr id="5" name="Content Placeholder 4">
            <a:extLst>
              <a:ext uri="{FF2B5EF4-FFF2-40B4-BE49-F238E27FC236}">
                <a16:creationId xmlns:a16="http://schemas.microsoft.com/office/drawing/2014/main" id="{A8CB51FB-2EF5-A647-9F4A-974EE40D3F15}"/>
              </a:ext>
            </a:extLst>
          </p:cNvPr>
          <p:cNvPicPr>
            <a:picLocks noGrp="1" noChangeAspect="1"/>
          </p:cNvPicPr>
          <p:nvPr>
            <p:ph idx="1"/>
          </p:nvPr>
        </p:nvPicPr>
        <p:blipFill>
          <a:blip r:embed="rId3"/>
          <a:stretch>
            <a:fillRect/>
          </a:stretch>
        </p:blipFill>
        <p:spPr>
          <a:xfrm>
            <a:off x="4378928" y="1825625"/>
            <a:ext cx="3434144" cy="4351338"/>
          </a:xfrm>
        </p:spPr>
      </p:pic>
    </p:spTree>
    <p:extLst>
      <p:ext uri="{BB962C8B-B14F-4D97-AF65-F5344CB8AC3E}">
        <p14:creationId xmlns:p14="http://schemas.microsoft.com/office/powerpoint/2010/main" val="94899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4D57-C3CA-E04B-9009-CBED71C833AE}"/>
              </a:ext>
            </a:extLst>
          </p:cNvPr>
          <p:cNvSpPr>
            <a:spLocks noGrp="1"/>
          </p:cNvSpPr>
          <p:nvPr>
            <p:ph type="title"/>
          </p:nvPr>
        </p:nvSpPr>
        <p:spPr/>
        <p:txBody>
          <a:bodyPr/>
          <a:lstStyle/>
          <a:p>
            <a:r>
              <a:rPr lang="en-US" dirty="0"/>
              <a:t>Marijuana and Driving</a:t>
            </a:r>
          </a:p>
        </p:txBody>
      </p:sp>
      <p:pic>
        <p:nvPicPr>
          <p:cNvPr id="4" name="Content Placeholder 3">
            <a:extLst>
              <a:ext uri="{FF2B5EF4-FFF2-40B4-BE49-F238E27FC236}">
                <a16:creationId xmlns:a16="http://schemas.microsoft.com/office/drawing/2014/main" id="{42CEDCBF-3169-5D41-B2CD-3B9C000325F7}"/>
              </a:ext>
            </a:extLst>
          </p:cNvPr>
          <p:cNvPicPr>
            <a:picLocks noGrp="1" noChangeAspect="1"/>
          </p:cNvPicPr>
          <p:nvPr>
            <p:ph idx="1"/>
          </p:nvPr>
        </p:nvPicPr>
        <p:blipFill>
          <a:blip r:embed="rId3"/>
          <a:stretch>
            <a:fillRect/>
          </a:stretch>
        </p:blipFill>
        <p:spPr>
          <a:xfrm>
            <a:off x="5433960" y="1758156"/>
            <a:ext cx="6533387" cy="4351338"/>
          </a:xfrm>
          <a:prstGeom prst="rect">
            <a:avLst/>
          </a:prstGeom>
        </p:spPr>
      </p:pic>
      <p:sp>
        <p:nvSpPr>
          <p:cNvPr id="5" name="Rectangle 4">
            <a:extLst>
              <a:ext uri="{FF2B5EF4-FFF2-40B4-BE49-F238E27FC236}">
                <a16:creationId xmlns:a16="http://schemas.microsoft.com/office/drawing/2014/main" id="{DEC4EADD-406B-D941-92EA-84DB10DD535F}"/>
              </a:ext>
            </a:extLst>
          </p:cNvPr>
          <p:cNvSpPr/>
          <p:nvPr/>
        </p:nvSpPr>
        <p:spPr>
          <a:xfrm>
            <a:off x="9414704" y="6109494"/>
            <a:ext cx="2725746" cy="369332"/>
          </a:xfrm>
          <a:prstGeom prst="rect">
            <a:avLst/>
          </a:prstGeom>
        </p:spPr>
        <p:txBody>
          <a:bodyPr wrap="none">
            <a:spAutoFit/>
          </a:bodyPr>
          <a:lstStyle/>
          <a:p>
            <a:r>
              <a:rPr lang="en-US" dirty="0">
                <a:solidFill>
                  <a:srgbClr val="0C0D0D"/>
                </a:solidFill>
                <a:latin typeface="iStock Maquette"/>
              </a:rPr>
              <a:t>iStock photo ID:514569380</a:t>
            </a:r>
            <a:endParaRPr lang="en-US" dirty="0"/>
          </a:p>
        </p:txBody>
      </p:sp>
      <p:sp>
        <p:nvSpPr>
          <p:cNvPr id="3" name="Rectangle 2">
            <a:extLst>
              <a:ext uri="{FF2B5EF4-FFF2-40B4-BE49-F238E27FC236}">
                <a16:creationId xmlns:a16="http://schemas.microsoft.com/office/drawing/2014/main" id="{B6AEE9E3-6B55-644A-B3C3-4141E05F7F3F}"/>
              </a:ext>
            </a:extLst>
          </p:cNvPr>
          <p:cNvSpPr/>
          <p:nvPr/>
        </p:nvSpPr>
        <p:spPr>
          <a:xfrm>
            <a:off x="1274618" y="1354622"/>
            <a:ext cx="2817091" cy="3170099"/>
          </a:xfrm>
          <a:prstGeom prst="rect">
            <a:avLst/>
          </a:prstGeom>
        </p:spPr>
        <p:txBody>
          <a:bodyPr wrap="square">
            <a:spAutoFit/>
          </a:bodyPr>
          <a:lstStyle/>
          <a:p>
            <a:r>
              <a:rPr lang="en-US" sz="20000" b="1" dirty="0">
                <a:solidFill>
                  <a:srgbClr val="FF0000"/>
                </a:solidFill>
              </a:rPr>
              <a:t>x2</a:t>
            </a:r>
            <a:endParaRPr lang="en-US" sz="20000" dirty="0">
              <a:solidFill>
                <a:srgbClr val="FF0000"/>
              </a:solidFill>
            </a:endParaRPr>
          </a:p>
        </p:txBody>
      </p:sp>
      <p:sp>
        <p:nvSpPr>
          <p:cNvPr id="6" name="Rectangle 5">
            <a:extLst>
              <a:ext uri="{FF2B5EF4-FFF2-40B4-BE49-F238E27FC236}">
                <a16:creationId xmlns:a16="http://schemas.microsoft.com/office/drawing/2014/main" id="{E1CEE55B-1540-C04A-9C49-E195321FCC63}"/>
              </a:ext>
            </a:extLst>
          </p:cNvPr>
          <p:cNvSpPr/>
          <p:nvPr/>
        </p:nvSpPr>
        <p:spPr>
          <a:xfrm>
            <a:off x="683491" y="2939672"/>
            <a:ext cx="6096000" cy="2585323"/>
          </a:xfrm>
          <a:prstGeom prst="rect">
            <a:avLst/>
          </a:prstGeom>
        </p:spPr>
        <p:txBody>
          <a:bodyPr>
            <a:spAutoFit/>
          </a:bodyPr>
          <a:lstStyle/>
          <a:p>
            <a:r>
              <a:rPr lang="en-US" b="1" dirty="0"/>
              <a:t>Marijuana use while driving makes a crash </a:t>
            </a:r>
          </a:p>
          <a:p>
            <a:r>
              <a:rPr lang="en-US" b="1" dirty="0"/>
              <a:t>twice as likely to happen</a:t>
            </a:r>
          </a:p>
          <a:p>
            <a:endParaRPr lang="en-US" dirty="0"/>
          </a:p>
          <a:p>
            <a:endParaRPr lang="en-US" dirty="0"/>
          </a:p>
          <a:p>
            <a:r>
              <a:rPr lang="en-US" dirty="0"/>
              <a:t>Driving under the influence:</a:t>
            </a:r>
          </a:p>
          <a:p>
            <a:r>
              <a:rPr lang="en-US" dirty="0"/>
              <a:t>•impaired ability to estimate time and distance</a:t>
            </a:r>
          </a:p>
          <a:p>
            <a:r>
              <a:rPr lang="en-US" dirty="0"/>
              <a:t>•slower reaction times</a:t>
            </a:r>
          </a:p>
          <a:p>
            <a:r>
              <a:rPr lang="en-US" dirty="0"/>
              <a:t>•lack of coordination and perception</a:t>
            </a:r>
          </a:p>
          <a:p>
            <a:r>
              <a:rPr lang="en-US" dirty="0"/>
              <a:t>	</a:t>
            </a:r>
          </a:p>
        </p:txBody>
      </p:sp>
    </p:spTree>
    <p:extLst>
      <p:ext uri="{BB962C8B-B14F-4D97-AF65-F5344CB8AC3E}">
        <p14:creationId xmlns:p14="http://schemas.microsoft.com/office/powerpoint/2010/main" val="3640879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8F8B-6086-224A-A368-E9393E51FFB6}"/>
              </a:ext>
            </a:extLst>
          </p:cNvPr>
          <p:cNvSpPr>
            <a:spLocks noGrp="1"/>
          </p:cNvSpPr>
          <p:nvPr>
            <p:ph type="title"/>
          </p:nvPr>
        </p:nvSpPr>
        <p:spPr/>
        <p:txBody>
          <a:bodyPr/>
          <a:lstStyle/>
          <a:p>
            <a:r>
              <a:rPr lang="en-US" dirty="0"/>
              <a:t>Changes in Marijuana Potency</a:t>
            </a:r>
          </a:p>
        </p:txBody>
      </p:sp>
      <p:pic>
        <p:nvPicPr>
          <p:cNvPr id="5" name="Content Placeholder 4">
            <a:extLst>
              <a:ext uri="{FF2B5EF4-FFF2-40B4-BE49-F238E27FC236}">
                <a16:creationId xmlns:a16="http://schemas.microsoft.com/office/drawing/2014/main" id="{B9A558AF-9FCB-804F-BB8F-2DF742995965}"/>
              </a:ext>
            </a:extLst>
          </p:cNvPr>
          <p:cNvPicPr>
            <a:picLocks noGrp="1" noChangeAspect="1"/>
          </p:cNvPicPr>
          <p:nvPr>
            <p:ph idx="1"/>
          </p:nvPr>
        </p:nvPicPr>
        <p:blipFill>
          <a:blip r:embed="rId3"/>
          <a:stretch>
            <a:fillRect/>
          </a:stretch>
        </p:blipFill>
        <p:spPr>
          <a:xfrm>
            <a:off x="3536950" y="1994694"/>
            <a:ext cx="5118100" cy="4013200"/>
          </a:xfrm>
        </p:spPr>
      </p:pic>
    </p:spTree>
    <p:extLst>
      <p:ext uri="{BB962C8B-B14F-4D97-AF65-F5344CB8AC3E}">
        <p14:creationId xmlns:p14="http://schemas.microsoft.com/office/powerpoint/2010/main" val="3309542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284D-E452-2944-BF15-0E01BBEE30DF}"/>
              </a:ext>
            </a:extLst>
          </p:cNvPr>
          <p:cNvSpPr>
            <a:spLocks noGrp="1"/>
          </p:cNvSpPr>
          <p:nvPr>
            <p:ph type="title"/>
          </p:nvPr>
        </p:nvSpPr>
        <p:spPr/>
        <p:txBody>
          <a:bodyPr/>
          <a:lstStyle/>
          <a:p>
            <a:r>
              <a:rPr lang="en-US" dirty="0"/>
              <a:t>Changes in Marijuana Potency</a:t>
            </a:r>
          </a:p>
        </p:txBody>
      </p:sp>
      <p:pic>
        <p:nvPicPr>
          <p:cNvPr id="4" name="Content Placeholder 3">
            <a:extLst>
              <a:ext uri="{FF2B5EF4-FFF2-40B4-BE49-F238E27FC236}">
                <a16:creationId xmlns:a16="http://schemas.microsoft.com/office/drawing/2014/main" id="{5D5B2DC6-78E5-FC44-BA4C-996F6FE118EB}"/>
              </a:ext>
            </a:extLst>
          </p:cNvPr>
          <p:cNvPicPr>
            <a:picLocks noGrp="1" noChangeAspect="1"/>
          </p:cNvPicPr>
          <p:nvPr>
            <p:ph idx="1"/>
          </p:nvPr>
        </p:nvPicPr>
        <p:blipFill>
          <a:blip r:embed="rId3"/>
          <a:stretch>
            <a:fillRect/>
          </a:stretch>
        </p:blipFill>
        <p:spPr>
          <a:xfrm>
            <a:off x="6358602" y="1631671"/>
            <a:ext cx="5419243" cy="3614593"/>
          </a:xfrm>
          <a:prstGeom prst="rect">
            <a:avLst/>
          </a:prstGeom>
        </p:spPr>
      </p:pic>
      <p:sp>
        <p:nvSpPr>
          <p:cNvPr id="5" name="Rectangle 4">
            <a:extLst>
              <a:ext uri="{FF2B5EF4-FFF2-40B4-BE49-F238E27FC236}">
                <a16:creationId xmlns:a16="http://schemas.microsoft.com/office/drawing/2014/main" id="{E68F9F8E-0650-5E4D-9599-570436B570BB}"/>
              </a:ext>
            </a:extLst>
          </p:cNvPr>
          <p:cNvSpPr/>
          <p:nvPr/>
        </p:nvSpPr>
        <p:spPr>
          <a:xfrm>
            <a:off x="9257692" y="5156270"/>
            <a:ext cx="2725746" cy="369332"/>
          </a:xfrm>
          <a:prstGeom prst="rect">
            <a:avLst/>
          </a:prstGeom>
        </p:spPr>
        <p:txBody>
          <a:bodyPr wrap="none">
            <a:spAutoFit/>
          </a:bodyPr>
          <a:lstStyle/>
          <a:p>
            <a:r>
              <a:rPr lang="en-US" dirty="0">
                <a:solidFill>
                  <a:srgbClr val="0C0D0D"/>
                </a:solidFill>
                <a:latin typeface="iStock Maquette"/>
              </a:rPr>
              <a:t>iStock photo ID:641201900</a:t>
            </a:r>
            <a:endParaRPr lang="en-US" dirty="0"/>
          </a:p>
        </p:txBody>
      </p:sp>
      <p:pic>
        <p:nvPicPr>
          <p:cNvPr id="6" name="Picture 5">
            <a:extLst>
              <a:ext uri="{FF2B5EF4-FFF2-40B4-BE49-F238E27FC236}">
                <a16:creationId xmlns:a16="http://schemas.microsoft.com/office/drawing/2014/main" id="{6D7DD038-F610-3440-8E67-6CA290177DAD}"/>
              </a:ext>
            </a:extLst>
          </p:cNvPr>
          <p:cNvPicPr>
            <a:picLocks noChangeAspect="1"/>
          </p:cNvPicPr>
          <p:nvPr/>
        </p:nvPicPr>
        <p:blipFill>
          <a:blip r:embed="rId4"/>
          <a:stretch>
            <a:fillRect/>
          </a:stretch>
        </p:blipFill>
        <p:spPr>
          <a:xfrm>
            <a:off x="498228" y="1631670"/>
            <a:ext cx="5443152" cy="3614593"/>
          </a:xfrm>
          <a:prstGeom prst="rect">
            <a:avLst/>
          </a:prstGeom>
        </p:spPr>
      </p:pic>
      <p:sp>
        <p:nvSpPr>
          <p:cNvPr id="7" name="Rectangle 6">
            <a:extLst>
              <a:ext uri="{FF2B5EF4-FFF2-40B4-BE49-F238E27FC236}">
                <a16:creationId xmlns:a16="http://schemas.microsoft.com/office/drawing/2014/main" id="{2E37F7CE-287B-B24A-8556-F62337CADFC8}"/>
              </a:ext>
            </a:extLst>
          </p:cNvPr>
          <p:cNvSpPr/>
          <p:nvPr/>
        </p:nvSpPr>
        <p:spPr>
          <a:xfrm>
            <a:off x="427729" y="5156270"/>
            <a:ext cx="2725746" cy="369332"/>
          </a:xfrm>
          <a:prstGeom prst="rect">
            <a:avLst/>
          </a:prstGeom>
        </p:spPr>
        <p:txBody>
          <a:bodyPr wrap="none">
            <a:spAutoFit/>
          </a:bodyPr>
          <a:lstStyle/>
          <a:p>
            <a:r>
              <a:rPr lang="en-US" dirty="0">
                <a:solidFill>
                  <a:srgbClr val="0C0D0D"/>
                </a:solidFill>
                <a:latin typeface="iStock Maquette"/>
              </a:rPr>
              <a:t>iStock photo ID:155217222</a:t>
            </a:r>
            <a:endParaRPr lang="en-US" dirty="0"/>
          </a:p>
        </p:txBody>
      </p:sp>
      <p:sp>
        <p:nvSpPr>
          <p:cNvPr id="8" name="Rectangle 7">
            <a:extLst>
              <a:ext uri="{FF2B5EF4-FFF2-40B4-BE49-F238E27FC236}">
                <a16:creationId xmlns:a16="http://schemas.microsoft.com/office/drawing/2014/main" id="{50815054-5A1A-B84F-8443-CC48ACFD969A}"/>
              </a:ext>
            </a:extLst>
          </p:cNvPr>
          <p:cNvSpPr/>
          <p:nvPr/>
        </p:nvSpPr>
        <p:spPr>
          <a:xfrm>
            <a:off x="2314511" y="5525602"/>
            <a:ext cx="1906516" cy="1446550"/>
          </a:xfrm>
          <a:prstGeom prst="rect">
            <a:avLst/>
          </a:prstGeom>
        </p:spPr>
        <p:txBody>
          <a:bodyPr wrap="square">
            <a:spAutoFit/>
          </a:bodyPr>
          <a:lstStyle/>
          <a:p>
            <a:pPr algn="ctr"/>
            <a:r>
              <a:rPr lang="en-US" sz="4400" dirty="0"/>
              <a:t>1 – 2% THC</a:t>
            </a:r>
          </a:p>
        </p:txBody>
      </p:sp>
      <p:sp>
        <p:nvSpPr>
          <p:cNvPr id="9" name="Rectangle 8">
            <a:extLst>
              <a:ext uri="{FF2B5EF4-FFF2-40B4-BE49-F238E27FC236}">
                <a16:creationId xmlns:a16="http://schemas.microsoft.com/office/drawing/2014/main" id="{5A209FE6-D1D0-864E-A9C8-7797DA943FD4}"/>
              </a:ext>
            </a:extLst>
          </p:cNvPr>
          <p:cNvSpPr/>
          <p:nvPr/>
        </p:nvSpPr>
        <p:spPr>
          <a:xfrm>
            <a:off x="8230401" y="5525602"/>
            <a:ext cx="2363715" cy="1446550"/>
          </a:xfrm>
          <a:prstGeom prst="rect">
            <a:avLst/>
          </a:prstGeom>
        </p:spPr>
        <p:txBody>
          <a:bodyPr wrap="square">
            <a:spAutoFit/>
          </a:bodyPr>
          <a:lstStyle/>
          <a:p>
            <a:pPr algn="ctr"/>
            <a:r>
              <a:rPr lang="en-US" sz="4400" dirty="0"/>
              <a:t>20 – 30% THC</a:t>
            </a:r>
          </a:p>
        </p:txBody>
      </p:sp>
    </p:spTree>
    <p:extLst>
      <p:ext uri="{BB962C8B-B14F-4D97-AF65-F5344CB8AC3E}">
        <p14:creationId xmlns:p14="http://schemas.microsoft.com/office/powerpoint/2010/main" val="3009015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38DE4-6F2C-1942-A4A8-1BFC51041C26}"/>
              </a:ext>
            </a:extLst>
          </p:cNvPr>
          <p:cNvSpPr>
            <a:spLocks noGrp="1"/>
          </p:cNvSpPr>
          <p:nvPr>
            <p:ph type="title"/>
          </p:nvPr>
        </p:nvSpPr>
        <p:spPr/>
        <p:txBody>
          <a:bodyPr/>
          <a:lstStyle/>
          <a:p>
            <a:r>
              <a:rPr lang="en-US" dirty="0"/>
              <a:t>What Is This?</a:t>
            </a:r>
          </a:p>
        </p:txBody>
      </p:sp>
      <p:pic>
        <p:nvPicPr>
          <p:cNvPr id="5" name="Content Placeholder 4">
            <a:extLst>
              <a:ext uri="{FF2B5EF4-FFF2-40B4-BE49-F238E27FC236}">
                <a16:creationId xmlns:a16="http://schemas.microsoft.com/office/drawing/2014/main" id="{8AFA721F-247E-0646-B2E7-E2760856A326}"/>
              </a:ext>
            </a:extLst>
          </p:cNvPr>
          <p:cNvPicPr>
            <a:picLocks noGrp="1" noChangeAspect="1"/>
          </p:cNvPicPr>
          <p:nvPr>
            <p:ph idx="1"/>
          </p:nvPr>
        </p:nvPicPr>
        <p:blipFill>
          <a:blip r:embed="rId3"/>
          <a:stretch>
            <a:fillRect/>
          </a:stretch>
        </p:blipFill>
        <p:spPr>
          <a:xfrm>
            <a:off x="2827002" y="1825625"/>
            <a:ext cx="6537995" cy="4351338"/>
          </a:xfrm>
        </p:spPr>
      </p:pic>
    </p:spTree>
    <p:extLst>
      <p:ext uri="{BB962C8B-B14F-4D97-AF65-F5344CB8AC3E}">
        <p14:creationId xmlns:p14="http://schemas.microsoft.com/office/powerpoint/2010/main" val="472831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B92520-C5B6-D94D-9570-4DB8B2B1BC81}"/>
              </a:ext>
            </a:extLst>
          </p:cNvPr>
          <p:cNvPicPr>
            <a:picLocks noChangeAspect="1"/>
          </p:cNvPicPr>
          <p:nvPr/>
        </p:nvPicPr>
        <p:blipFill>
          <a:blip r:embed="rId3"/>
          <a:stretch>
            <a:fillRect/>
          </a:stretch>
        </p:blipFill>
        <p:spPr>
          <a:xfrm>
            <a:off x="3070272" y="2503054"/>
            <a:ext cx="5318411" cy="3542145"/>
          </a:xfrm>
          <a:prstGeom prst="rect">
            <a:avLst/>
          </a:prstGeom>
        </p:spPr>
      </p:pic>
      <p:sp>
        <p:nvSpPr>
          <p:cNvPr id="2" name="Title 1">
            <a:extLst>
              <a:ext uri="{FF2B5EF4-FFF2-40B4-BE49-F238E27FC236}">
                <a16:creationId xmlns:a16="http://schemas.microsoft.com/office/drawing/2014/main" id="{43133B8F-6A64-6947-84B6-923C38D23703}"/>
              </a:ext>
            </a:extLst>
          </p:cNvPr>
          <p:cNvSpPr>
            <a:spLocks noGrp="1"/>
          </p:cNvSpPr>
          <p:nvPr>
            <p:ph type="title"/>
          </p:nvPr>
        </p:nvSpPr>
        <p:spPr/>
        <p:txBody>
          <a:bodyPr/>
          <a:lstStyle/>
          <a:p>
            <a:r>
              <a:rPr lang="en-US" dirty="0"/>
              <a:t>Did You Know…</a:t>
            </a:r>
          </a:p>
        </p:txBody>
      </p:sp>
      <p:sp>
        <p:nvSpPr>
          <p:cNvPr id="3" name="Content Placeholder 2">
            <a:extLst>
              <a:ext uri="{FF2B5EF4-FFF2-40B4-BE49-F238E27FC236}">
                <a16:creationId xmlns:a16="http://schemas.microsoft.com/office/drawing/2014/main" id="{C18D8E3B-D265-F84B-9FB1-651DA64E864B}"/>
              </a:ext>
            </a:extLst>
          </p:cNvPr>
          <p:cNvSpPr>
            <a:spLocks noGrp="1"/>
          </p:cNvSpPr>
          <p:nvPr>
            <p:ph idx="1"/>
          </p:nvPr>
        </p:nvSpPr>
        <p:spPr>
          <a:xfrm>
            <a:off x="736600" y="1557770"/>
            <a:ext cx="10515600" cy="1111539"/>
          </a:xfrm>
        </p:spPr>
        <p:txBody>
          <a:bodyPr/>
          <a:lstStyle/>
          <a:p>
            <a:pPr marL="0" lvl="0" indent="0" algn="ctr">
              <a:buNone/>
            </a:pPr>
            <a:r>
              <a:rPr lang="en-US" dirty="0"/>
              <a:t>Marijuana can cause the heart rate to increase </a:t>
            </a:r>
          </a:p>
          <a:p>
            <a:pPr marL="0" lvl="0" indent="0" algn="ctr">
              <a:buNone/>
            </a:pPr>
            <a:r>
              <a:rPr lang="en-US" dirty="0"/>
              <a:t>by 20 to 50 beats per minute. </a:t>
            </a:r>
          </a:p>
          <a:p>
            <a:pPr marL="0" indent="0">
              <a:buNone/>
            </a:pPr>
            <a:endParaRPr lang="en-US" dirty="0"/>
          </a:p>
        </p:txBody>
      </p:sp>
      <p:sp>
        <p:nvSpPr>
          <p:cNvPr id="7" name="Rectangle 6">
            <a:extLst>
              <a:ext uri="{FF2B5EF4-FFF2-40B4-BE49-F238E27FC236}">
                <a16:creationId xmlns:a16="http://schemas.microsoft.com/office/drawing/2014/main" id="{42DE12B2-6458-534C-ADAD-AD988F30F70A}"/>
              </a:ext>
            </a:extLst>
          </p:cNvPr>
          <p:cNvSpPr/>
          <p:nvPr/>
        </p:nvSpPr>
        <p:spPr>
          <a:xfrm>
            <a:off x="6308352" y="5962072"/>
            <a:ext cx="2216632" cy="369332"/>
          </a:xfrm>
          <a:prstGeom prst="rect">
            <a:avLst/>
          </a:prstGeom>
        </p:spPr>
        <p:txBody>
          <a:bodyPr wrap="none">
            <a:spAutoFit/>
          </a:bodyPr>
          <a:lstStyle/>
          <a:p>
            <a:r>
              <a:rPr lang="en-US" dirty="0">
                <a:solidFill>
                  <a:srgbClr val="0C0D0D"/>
                </a:solidFill>
                <a:latin typeface="iStock Maquette"/>
              </a:rPr>
              <a:t>iStock ID#619413554</a:t>
            </a:r>
            <a:endParaRPr lang="en-US" dirty="0"/>
          </a:p>
        </p:txBody>
      </p:sp>
    </p:spTree>
    <p:extLst>
      <p:ext uri="{BB962C8B-B14F-4D97-AF65-F5344CB8AC3E}">
        <p14:creationId xmlns:p14="http://schemas.microsoft.com/office/powerpoint/2010/main" val="1542470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0A6E-06B3-1044-A70F-05AB8307AC0B}"/>
              </a:ext>
            </a:extLst>
          </p:cNvPr>
          <p:cNvSpPr>
            <a:spLocks noGrp="1"/>
          </p:cNvSpPr>
          <p:nvPr>
            <p:ph type="title"/>
          </p:nvPr>
        </p:nvSpPr>
        <p:spPr/>
        <p:txBody>
          <a:bodyPr/>
          <a:lstStyle/>
          <a:p>
            <a:r>
              <a:rPr lang="en-US" dirty="0"/>
              <a:t>Marijuana and the Law</a:t>
            </a:r>
          </a:p>
        </p:txBody>
      </p:sp>
      <p:pic>
        <p:nvPicPr>
          <p:cNvPr id="5" name="Content Placeholder 4">
            <a:extLst>
              <a:ext uri="{FF2B5EF4-FFF2-40B4-BE49-F238E27FC236}">
                <a16:creationId xmlns:a16="http://schemas.microsoft.com/office/drawing/2014/main" id="{BC44BD17-4DE0-AF49-B195-5E3C8886C886}"/>
              </a:ext>
            </a:extLst>
          </p:cNvPr>
          <p:cNvPicPr>
            <a:picLocks noGrp="1" noChangeAspect="1"/>
          </p:cNvPicPr>
          <p:nvPr>
            <p:ph idx="1"/>
          </p:nvPr>
        </p:nvPicPr>
        <p:blipFill>
          <a:blip r:embed="rId3"/>
          <a:stretch>
            <a:fillRect/>
          </a:stretch>
        </p:blipFill>
        <p:spPr>
          <a:xfrm>
            <a:off x="2908300" y="1886744"/>
            <a:ext cx="6375400" cy="4229100"/>
          </a:xfrm>
        </p:spPr>
      </p:pic>
    </p:spTree>
    <p:extLst>
      <p:ext uri="{BB962C8B-B14F-4D97-AF65-F5344CB8AC3E}">
        <p14:creationId xmlns:p14="http://schemas.microsoft.com/office/powerpoint/2010/main" val="2353859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9082-F7A0-5045-A74B-28EA8CB54B07}"/>
              </a:ext>
            </a:extLst>
          </p:cNvPr>
          <p:cNvSpPr>
            <a:spLocks noGrp="1"/>
          </p:cNvSpPr>
          <p:nvPr>
            <p:ph type="title"/>
          </p:nvPr>
        </p:nvSpPr>
        <p:spPr/>
        <p:txBody>
          <a:bodyPr/>
          <a:lstStyle/>
          <a:p>
            <a:r>
              <a:rPr lang="en-US" dirty="0"/>
              <a:t>Marijuana and the Law</a:t>
            </a:r>
          </a:p>
        </p:txBody>
      </p:sp>
      <p:sp>
        <p:nvSpPr>
          <p:cNvPr id="6" name="Rectangle 5">
            <a:extLst>
              <a:ext uri="{FF2B5EF4-FFF2-40B4-BE49-F238E27FC236}">
                <a16:creationId xmlns:a16="http://schemas.microsoft.com/office/drawing/2014/main" id="{C0BD17D6-5009-B748-BF90-D16CF1955716}"/>
              </a:ext>
            </a:extLst>
          </p:cNvPr>
          <p:cNvSpPr/>
          <p:nvPr/>
        </p:nvSpPr>
        <p:spPr>
          <a:xfrm>
            <a:off x="8581889" y="6084630"/>
            <a:ext cx="2627964" cy="369332"/>
          </a:xfrm>
          <a:prstGeom prst="rect">
            <a:avLst/>
          </a:prstGeom>
        </p:spPr>
        <p:txBody>
          <a:bodyPr wrap="none">
            <a:spAutoFit/>
          </a:bodyPr>
          <a:lstStyle/>
          <a:p>
            <a:r>
              <a:rPr lang="en-US" dirty="0">
                <a:solidFill>
                  <a:srgbClr val="0C0D0D"/>
                </a:solidFill>
                <a:latin typeface="iStock Maquette"/>
              </a:rPr>
              <a:t>iStock Photo #</a:t>
            </a:r>
            <a:r>
              <a:rPr lang="en-US" dirty="0"/>
              <a:t>155147451</a:t>
            </a:r>
          </a:p>
        </p:txBody>
      </p:sp>
      <p:pic>
        <p:nvPicPr>
          <p:cNvPr id="10" name="Content Placeholder 9">
            <a:extLst>
              <a:ext uri="{FF2B5EF4-FFF2-40B4-BE49-F238E27FC236}">
                <a16:creationId xmlns:a16="http://schemas.microsoft.com/office/drawing/2014/main" id="{E9C33ABC-F564-8042-8AAC-4415713348A4}"/>
              </a:ext>
            </a:extLst>
          </p:cNvPr>
          <p:cNvPicPr>
            <a:picLocks noGrp="1" noChangeAspect="1"/>
          </p:cNvPicPr>
          <p:nvPr>
            <p:ph idx="1"/>
          </p:nvPr>
        </p:nvPicPr>
        <p:blipFill>
          <a:blip r:embed="rId3"/>
          <a:stretch>
            <a:fillRect/>
          </a:stretch>
        </p:blipFill>
        <p:spPr>
          <a:xfrm>
            <a:off x="6956289" y="1733292"/>
            <a:ext cx="4000129" cy="4351338"/>
          </a:xfrm>
        </p:spPr>
      </p:pic>
      <p:sp>
        <p:nvSpPr>
          <p:cNvPr id="11" name="Rectangle 10">
            <a:extLst>
              <a:ext uri="{FF2B5EF4-FFF2-40B4-BE49-F238E27FC236}">
                <a16:creationId xmlns:a16="http://schemas.microsoft.com/office/drawing/2014/main" id="{542A4D25-5F9D-B941-BEBD-5CD78740C267}"/>
              </a:ext>
            </a:extLst>
          </p:cNvPr>
          <p:cNvSpPr/>
          <p:nvPr/>
        </p:nvSpPr>
        <p:spPr>
          <a:xfrm>
            <a:off x="295563" y="2465735"/>
            <a:ext cx="7510471" cy="2308324"/>
          </a:xfrm>
          <a:prstGeom prst="rect">
            <a:avLst/>
          </a:prstGeom>
        </p:spPr>
        <p:txBody>
          <a:bodyPr wrap="square">
            <a:spAutoFit/>
          </a:bodyPr>
          <a:lstStyle/>
          <a:p>
            <a:r>
              <a:rPr lang="en-US" b="1" dirty="0"/>
              <a:t>• must be 21 years old to use recreational marijuana</a:t>
            </a:r>
          </a:p>
          <a:p>
            <a:r>
              <a:rPr lang="en-US" b="1" dirty="0"/>
              <a:t>• prohibited anywhere tobacco smoking is prohibited</a:t>
            </a:r>
          </a:p>
          <a:p>
            <a:r>
              <a:rPr lang="en-US" b="1" dirty="0"/>
              <a:t>• illegal to drive under the influence of marijuana</a:t>
            </a:r>
          </a:p>
          <a:p>
            <a:r>
              <a:rPr lang="en-US" b="1" dirty="0"/>
              <a:t>• illegal to drive with an open container of marijuana</a:t>
            </a:r>
          </a:p>
          <a:p>
            <a:r>
              <a:rPr lang="en-US" b="1" dirty="0"/>
              <a:t>• illegal to sell marijuana outside of locally-approved and licensed dispensaries</a:t>
            </a:r>
          </a:p>
          <a:p>
            <a:endParaRPr lang="en-US" b="1" dirty="0"/>
          </a:p>
          <a:p>
            <a:r>
              <a:rPr lang="en-US" b="1" dirty="0"/>
              <a:t> </a:t>
            </a:r>
          </a:p>
        </p:txBody>
      </p:sp>
    </p:spTree>
    <p:extLst>
      <p:ext uri="{BB962C8B-B14F-4D97-AF65-F5344CB8AC3E}">
        <p14:creationId xmlns:p14="http://schemas.microsoft.com/office/powerpoint/2010/main" val="1114459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B1ADC-12ED-D74F-89B8-19C3332B16DA}"/>
              </a:ext>
            </a:extLst>
          </p:cNvPr>
          <p:cNvSpPr>
            <a:spLocks noGrp="1"/>
          </p:cNvSpPr>
          <p:nvPr>
            <p:ph type="title"/>
          </p:nvPr>
        </p:nvSpPr>
        <p:spPr/>
        <p:txBody>
          <a:bodyPr/>
          <a:lstStyle/>
          <a:p>
            <a:r>
              <a:rPr lang="en-US" dirty="0"/>
              <a:t>Prevention</a:t>
            </a:r>
          </a:p>
        </p:txBody>
      </p:sp>
      <p:pic>
        <p:nvPicPr>
          <p:cNvPr id="5" name="Content Placeholder 4">
            <a:extLst>
              <a:ext uri="{FF2B5EF4-FFF2-40B4-BE49-F238E27FC236}">
                <a16:creationId xmlns:a16="http://schemas.microsoft.com/office/drawing/2014/main" id="{E158F897-D6ED-404B-9FE1-F614D12A88C6}"/>
              </a:ext>
            </a:extLst>
          </p:cNvPr>
          <p:cNvPicPr>
            <a:picLocks noGrp="1" noChangeAspect="1"/>
          </p:cNvPicPr>
          <p:nvPr>
            <p:ph idx="1"/>
          </p:nvPr>
        </p:nvPicPr>
        <p:blipFill>
          <a:blip r:embed="rId3"/>
          <a:stretch>
            <a:fillRect/>
          </a:stretch>
        </p:blipFill>
        <p:spPr>
          <a:xfrm>
            <a:off x="2816731" y="1825625"/>
            <a:ext cx="6558538" cy="4351338"/>
          </a:xfrm>
        </p:spPr>
      </p:pic>
    </p:spTree>
    <p:extLst>
      <p:ext uri="{BB962C8B-B14F-4D97-AF65-F5344CB8AC3E}">
        <p14:creationId xmlns:p14="http://schemas.microsoft.com/office/powerpoint/2010/main" val="332419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2A16-2FA7-4A48-AB6C-86C1CDBF6B9A}"/>
              </a:ext>
            </a:extLst>
          </p:cNvPr>
          <p:cNvSpPr>
            <a:spLocks noGrp="1"/>
          </p:cNvSpPr>
          <p:nvPr>
            <p:ph type="title"/>
          </p:nvPr>
        </p:nvSpPr>
        <p:spPr/>
        <p:txBody>
          <a:bodyPr/>
          <a:lstStyle/>
          <a:p>
            <a:r>
              <a:rPr lang="en-US" dirty="0"/>
              <a:t>Prevention</a:t>
            </a:r>
          </a:p>
        </p:txBody>
      </p:sp>
      <p:pic>
        <p:nvPicPr>
          <p:cNvPr id="4" name="Content Placeholder 3">
            <a:extLst>
              <a:ext uri="{FF2B5EF4-FFF2-40B4-BE49-F238E27FC236}">
                <a16:creationId xmlns:a16="http://schemas.microsoft.com/office/drawing/2014/main" id="{B55CAE94-9C77-C044-A580-0FF5704AA41D}"/>
              </a:ext>
            </a:extLst>
          </p:cNvPr>
          <p:cNvPicPr>
            <a:picLocks noGrp="1" noChangeAspect="1"/>
          </p:cNvPicPr>
          <p:nvPr>
            <p:ph idx="1"/>
          </p:nvPr>
        </p:nvPicPr>
        <p:blipFill>
          <a:blip r:embed="rId3"/>
          <a:stretch>
            <a:fillRect/>
          </a:stretch>
        </p:blipFill>
        <p:spPr>
          <a:xfrm>
            <a:off x="5246255" y="1179080"/>
            <a:ext cx="3285166" cy="2187972"/>
          </a:xfrm>
          <a:prstGeom prst="rect">
            <a:avLst/>
          </a:prstGeom>
        </p:spPr>
      </p:pic>
      <p:sp>
        <p:nvSpPr>
          <p:cNvPr id="5" name="Rectangle 4">
            <a:extLst>
              <a:ext uri="{FF2B5EF4-FFF2-40B4-BE49-F238E27FC236}">
                <a16:creationId xmlns:a16="http://schemas.microsoft.com/office/drawing/2014/main" id="{3654B5AE-4D24-414E-AE4D-2AC7C42E5268}"/>
              </a:ext>
            </a:extLst>
          </p:cNvPr>
          <p:cNvSpPr/>
          <p:nvPr/>
        </p:nvSpPr>
        <p:spPr>
          <a:xfrm>
            <a:off x="6372724" y="3367052"/>
            <a:ext cx="2269532" cy="369332"/>
          </a:xfrm>
          <a:prstGeom prst="rect">
            <a:avLst/>
          </a:prstGeom>
        </p:spPr>
        <p:txBody>
          <a:bodyPr wrap="none">
            <a:spAutoFit/>
          </a:bodyPr>
          <a:lstStyle/>
          <a:p>
            <a:r>
              <a:rPr lang="en-US" dirty="0">
                <a:solidFill>
                  <a:srgbClr val="0C0D0D"/>
                </a:solidFill>
                <a:latin typeface="iStock Maquette"/>
              </a:rPr>
              <a:t> iStock ID #699251012</a:t>
            </a:r>
            <a:endParaRPr lang="en-US" dirty="0"/>
          </a:p>
        </p:txBody>
      </p:sp>
      <p:pic>
        <p:nvPicPr>
          <p:cNvPr id="6" name="Picture 5">
            <a:extLst>
              <a:ext uri="{FF2B5EF4-FFF2-40B4-BE49-F238E27FC236}">
                <a16:creationId xmlns:a16="http://schemas.microsoft.com/office/drawing/2014/main" id="{AC4B9838-B1A0-234D-97F7-065C172A8213}"/>
              </a:ext>
            </a:extLst>
          </p:cNvPr>
          <p:cNvPicPr>
            <a:picLocks noChangeAspect="1"/>
          </p:cNvPicPr>
          <p:nvPr/>
        </p:nvPicPr>
        <p:blipFill>
          <a:blip r:embed="rId4"/>
          <a:stretch>
            <a:fillRect/>
          </a:stretch>
        </p:blipFill>
        <p:spPr>
          <a:xfrm>
            <a:off x="5246255" y="3736384"/>
            <a:ext cx="3285166" cy="2191180"/>
          </a:xfrm>
          <a:prstGeom prst="rect">
            <a:avLst/>
          </a:prstGeom>
        </p:spPr>
      </p:pic>
      <p:sp>
        <p:nvSpPr>
          <p:cNvPr id="7" name="Rectangle 6">
            <a:extLst>
              <a:ext uri="{FF2B5EF4-FFF2-40B4-BE49-F238E27FC236}">
                <a16:creationId xmlns:a16="http://schemas.microsoft.com/office/drawing/2014/main" id="{23B564CC-AD65-6949-BAC4-914F3FCAAEB2}"/>
              </a:ext>
            </a:extLst>
          </p:cNvPr>
          <p:cNvSpPr/>
          <p:nvPr/>
        </p:nvSpPr>
        <p:spPr>
          <a:xfrm>
            <a:off x="6443836" y="5927563"/>
            <a:ext cx="2216632" cy="369332"/>
          </a:xfrm>
          <a:prstGeom prst="rect">
            <a:avLst/>
          </a:prstGeom>
        </p:spPr>
        <p:txBody>
          <a:bodyPr wrap="none">
            <a:spAutoFit/>
          </a:bodyPr>
          <a:lstStyle/>
          <a:p>
            <a:r>
              <a:rPr lang="en-US" dirty="0">
                <a:solidFill>
                  <a:srgbClr val="0C0D0D"/>
                </a:solidFill>
                <a:latin typeface="iStock Maquette"/>
              </a:rPr>
              <a:t>iStock ID #162368388</a:t>
            </a:r>
            <a:endParaRPr lang="en-US" dirty="0"/>
          </a:p>
        </p:txBody>
      </p:sp>
    </p:spTree>
    <p:extLst>
      <p:ext uri="{BB962C8B-B14F-4D97-AF65-F5344CB8AC3E}">
        <p14:creationId xmlns:p14="http://schemas.microsoft.com/office/powerpoint/2010/main" val="2375913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EF74-FFFA-D542-8871-214CCB579A11}"/>
              </a:ext>
            </a:extLst>
          </p:cNvPr>
          <p:cNvSpPr>
            <a:spLocks noGrp="1"/>
          </p:cNvSpPr>
          <p:nvPr>
            <p:ph type="title"/>
          </p:nvPr>
        </p:nvSpPr>
        <p:spPr/>
        <p:txBody>
          <a:bodyPr/>
          <a:lstStyle/>
          <a:p>
            <a:r>
              <a:rPr lang="en-US" dirty="0"/>
              <a:t>Finding More Information</a:t>
            </a:r>
          </a:p>
        </p:txBody>
      </p:sp>
      <p:pic>
        <p:nvPicPr>
          <p:cNvPr id="8" name="Content Placeholder 7">
            <a:extLst>
              <a:ext uri="{FF2B5EF4-FFF2-40B4-BE49-F238E27FC236}">
                <a16:creationId xmlns:a16="http://schemas.microsoft.com/office/drawing/2014/main" id="{19585AE2-C7DC-DC44-883C-89F3D8B05F6C}"/>
              </a:ext>
            </a:extLst>
          </p:cNvPr>
          <p:cNvPicPr>
            <a:picLocks noGrp="1" noChangeAspect="1"/>
          </p:cNvPicPr>
          <p:nvPr>
            <p:ph idx="1"/>
          </p:nvPr>
        </p:nvPicPr>
        <p:blipFill>
          <a:blip r:embed="rId3"/>
          <a:stretch>
            <a:fillRect/>
          </a:stretch>
        </p:blipFill>
        <p:spPr>
          <a:xfrm>
            <a:off x="2758566" y="1825625"/>
            <a:ext cx="6674868" cy="4351338"/>
          </a:xfrm>
        </p:spPr>
      </p:pic>
    </p:spTree>
    <p:extLst>
      <p:ext uri="{BB962C8B-B14F-4D97-AF65-F5344CB8AC3E}">
        <p14:creationId xmlns:p14="http://schemas.microsoft.com/office/powerpoint/2010/main" val="1200495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8C332E-17CE-E74F-A442-2B9574DB817D}"/>
              </a:ext>
            </a:extLst>
          </p:cNvPr>
          <p:cNvPicPr>
            <a:picLocks noChangeAspect="1"/>
          </p:cNvPicPr>
          <p:nvPr/>
        </p:nvPicPr>
        <p:blipFill>
          <a:blip r:embed="rId3"/>
          <a:stretch>
            <a:fillRect/>
          </a:stretch>
        </p:blipFill>
        <p:spPr>
          <a:xfrm>
            <a:off x="0" y="1826491"/>
            <a:ext cx="12192000" cy="4572000"/>
          </a:xfrm>
          <a:prstGeom prst="rect">
            <a:avLst/>
          </a:prstGeom>
        </p:spPr>
      </p:pic>
      <p:sp>
        <p:nvSpPr>
          <p:cNvPr id="2" name="Title 1">
            <a:extLst>
              <a:ext uri="{FF2B5EF4-FFF2-40B4-BE49-F238E27FC236}">
                <a16:creationId xmlns:a16="http://schemas.microsoft.com/office/drawing/2014/main" id="{2F79EF74-FFFA-D542-8871-214CCB579A11}"/>
              </a:ext>
            </a:extLst>
          </p:cNvPr>
          <p:cNvSpPr>
            <a:spLocks noGrp="1"/>
          </p:cNvSpPr>
          <p:nvPr>
            <p:ph type="title"/>
          </p:nvPr>
        </p:nvSpPr>
        <p:spPr/>
        <p:txBody>
          <a:bodyPr/>
          <a:lstStyle/>
          <a:p>
            <a:r>
              <a:rPr lang="en-US" dirty="0"/>
              <a:t>Finding More Information</a:t>
            </a:r>
          </a:p>
        </p:txBody>
      </p:sp>
      <p:sp>
        <p:nvSpPr>
          <p:cNvPr id="3" name="Content Placeholder 2">
            <a:extLst>
              <a:ext uri="{FF2B5EF4-FFF2-40B4-BE49-F238E27FC236}">
                <a16:creationId xmlns:a16="http://schemas.microsoft.com/office/drawing/2014/main" id="{D50C8867-0E8B-5D4C-AD98-2A8884DBC708}"/>
              </a:ext>
            </a:extLst>
          </p:cNvPr>
          <p:cNvSpPr>
            <a:spLocks noGrp="1"/>
          </p:cNvSpPr>
          <p:nvPr>
            <p:ph idx="1"/>
          </p:nvPr>
        </p:nvSpPr>
        <p:spPr>
          <a:xfrm>
            <a:off x="1484746" y="3395806"/>
            <a:ext cx="4149436" cy="1952048"/>
          </a:xfrm>
        </p:spPr>
        <p:txBody>
          <a:bodyPr/>
          <a:lstStyle/>
          <a:p>
            <a:pPr marL="0" indent="0">
              <a:buNone/>
            </a:pPr>
            <a:r>
              <a:rPr lang="en-US" dirty="0"/>
              <a:t>• </a:t>
            </a:r>
            <a:r>
              <a:rPr lang="en-US" u="sng" dirty="0">
                <a:hlinkClick r:id="rId4"/>
              </a:rPr>
              <a:t>www.drugabuse.gov</a:t>
            </a:r>
            <a:r>
              <a:rPr lang="en-US" dirty="0"/>
              <a:t> </a:t>
            </a:r>
          </a:p>
          <a:p>
            <a:pPr marL="0" indent="0">
              <a:buNone/>
            </a:pPr>
            <a:r>
              <a:rPr lang="en-US" dirty="0"/>
              <a:t>• </a:t>
            </a:r>
            <a:r>
              <a:rPr lang="en-US" u="sng" dirty="0">
                <a:hlinkClick r:id="rId5"/>
              </a:rPr>
              <a:t>www.smartcolorado.org</a:t>
            </a:r>
            <a:endParaRPr lang="en-US" dirty="0"/>
          </a:p>
          <a:p>
            <a:pPr marL="0" indent="0">
              <a:buNone/>
            </a:pPr>
            <a:r>
              <a:rPr lang="en-US" dirty="0"/>
              <a:t>• </a:t>
            </a:r>
            <a:r>
              <a:rPr lang="en-US" u="sng" dirty="0">
                <a:hlinkClick r:id="rId6"/>
              </a:rPr>
              <a:t>www.justthinktwice.com</a:t>
            </a:r>
            <a:r>
              <a:rPr lang="en-US" dirty="0"/>
              <a:t> </a:t>
            </a:r>
          </a:p>
          <a:p>
            <a:endParaRPr lang="en-US" dirty="0"/>
          </a:p>
        </p:txBody>
      </p:sp>
      <p:sp>
        <p:nvSpPr>
          <p:cNvPr id="5" name="Rectangle 4">
            <a:extLst>
              <a:ext uri="{FF2B5EF4-FFF2-40B4-BE49-F238E27FC236}">
                <a16:creationId xmlns:a16="http://schemas.microsoft.com/office/drawing/2014/main" id="{6B636589-4A49-AF4F-8E28-9911C19878D6}"/>
              </a:ext>
            </a:extLst>
          </p:cNvPr>
          <p:cNvSpPr/>
          <p:nvPr/>
        </p:nvSpPr>
        <p:spPr>
          <a:xfrm>
            <a:off x="9975368" y="6349628"/>
            <a:ext cx="2216632" cy="369332"/>
          </a:xfrm>
          <a:prstGeom prst="rect">
            <a:avLst/>
          </a:prstGeom>
        </p:spPr>
        <p:txBody>
          <a:bodyPr wrap="none">
            <a:spAutoFit/>
          </a:bodyPr>
          <a:lstStyle/>
          <a:p>
            <a:r>
              <a:rPr lang="en-US" dirty="0">
                <a:solidFill>
                  <a:srgbClr val="0C0D0D"/>
                </a:solidFill>
                <a:latin typeface="iStock Maquette"/>
              </a:rPr>
              <a:t>iStock ID #836051392</a:t>
            </a:r>
            <a:endParaRPr lang="en-US" dirty="0"/>
          </a:p>
        </p:txBody>
      </p:sp>
    </p:spTree>
    <p:extLst>
      <p:ext uri="{BB962C8B-B14F-4D97-AF65-F5344CB8AC3E}">
        <p14:creationId xmlns:p14="http://schemas.microsoft.com/office/powerpoint/2010/main" val="3795038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2D12-CB71-E540-819F-3E50C30B355E}"/>
              </a:ext>
            </a:extLst>
          </p:cNvPr>
          <p:cNvSpPr>
            <a:spLocks noGrp="1"/>
          </p:cNvSpPr>
          <p:nvPr>
            <p:ph type="title"/>
          </p:nvPr>
        </p:nvSpPr>
        <p:spPr/>
        <p:txBody>
          <a:bodyPr/>
          <a:lstStyle/>
          <a:p>
            <a:r>
              <a:rPr lang="en-US" dirty="0"/>
              <a:t>What Is This?</a:t>
            </a:r>
          </a:p>
        </p:txBody>
      </p:sp>
      <p:pic>
        <p:nvPicPr>
          <p:cNvPr id="4" name="Content Placeholder 3">
            <a:extLst>
              <a:ext uri="{FF2B5EF4-FFF2-40B4-BE49-F238E27FC236}">
                <a16:creationId xmlns:a16="http://schemas.microsoft.com/office/drawing/2014/main" id="{88C768E0-1F2A-7444-8981-850280EFC43D}"/>
              </a:ext>
            </a:extLst>
          </p:cNvPr>
          <p:cNvPicPr>
            <a:picLocks noGrp="1" noChangeAspect="1"/>
          </p:cNvPicPr>
          <p:nvPr>
            <p:ph idx="1"/>
          </p:nvPr>
        </p:nvPicPr>
        <p:blipFill>
          <a:blip r:embed="rId3"/>
          <a:stretch>
            <a:fillRect/>
          </a:stretch>
        </p:blipFill>
        <p:spPr>
          <a:xfrm>
            <a:off x="330704" y="1482682"/>
            <a:ext cx="3910485" cy="2608263"/>
          </a:xfrm>
          <a:prstGeom prst="rect">
            <a:avLst/>
          </a:prstGeom>
        </p:spPr>
      </p:pic>
      <p:sp>
        <p:nvSpPr>
          <p:cNvPr id="5" name="Rectangle 4">
            <a:extLst>
              <a:ext uri="{FF2B5EF4-FFF2-40B4-BE49-F238E27FC236}">
                <a16:creationId xmlns:a16="http://schemas.microsoft.com/office/drawing/2014/main" id="{F999880E-5D59-2D45-B948-C3EABA46F39E}"/>
              </a:ext>
            </a:extLst>
          </p:cNvPr>
          <p:cNvSpPr/>
          <p:nvPr/>
        </p:nvSpPr>
        <p:spPr>
          <a:xfrm>
            <a:off x="275133" y="4104119"/>
            <a:ext cx="2725746" cy="369332"/>
          </a:xfrm>
          <a:prstGeom prst="rect">
            <a:avLst/>
          </a:prstGeom>
        </p:spPr>
        <p:txBody>
          <a:bodyPr wrap="none">
            <a:spAutoFit/>
          </a:bodyPr>
          <a:lstStyle/>
          <a:p>
            <a:r>
              <a:rPr lang="en-US" dirty="0">
                <a:solidFill>
                  <a:srgbClr val="0C0D0D"/>
                </a:solidFill>
                <a:latin typeface="iStock Maquette"/>
              </a:rPr>
              <a:t>iStock photo ID:849668706</a:t>
            </a:r>
            <a:endParaRPr lang="en-US" dirty="0"/>
          </a:p>
        </p:txBody>
      </p:sp>
      <p:pic>
        <p:nvPicPr>
          <p:cNvPr id="6" name="Picture 5">
            <a:extLst>
              <a:ext uri="{FF2B5EF4-FFF2-40B4-BE49-F238E27FC236}">
                <a16:creationId xmlns:a16="http://schemas.microsoft.com/office/drawing/2014/main" id="{BC03CC51-77E2-1340-B139-D472B841C294}"/>
              </a:ext>
            </a:extLst>
          </p:cNvPr>
          <p:cNvPicPr>
            <a:picLocks noChangeAspect="1"/>
          </p:cNvPicPr>
          <p:nvPr/>
        </p:nvPicPr>
        <p:blipFill>
          <a:blip r:embed="rId4"/>
          <a:stretch>
            <a:fillRect/>
          </a:stretch>
        </p:blipFill>
        <p:spPr>
          <a:xfrm>
            <a:off x="3870928" y="2592302"/>
            <a:ext cx="5026245" cy="2616200"/>
          </a:xfrm>
          <a:prstGeom prst="rect">
            <a:avLst/>
          </a:prstGeom>
        </p:spPr>
      </p:pic>
      <p:sp>
        <p:nvSpPr>
          <p:cNvPr id="7" name="Rectangle 6">
            <a:extLst>
              <a:ext uri="{FF2B5EF4-FFF2-40B4-BE49-F238E27FC236}">
                <a16:creationId xmlns:a16="http://schemas.microsoft.com/office/drawing/2014/main" id="{BF95C5DA-F4C1-F24E-A7D3-254AA309DA3E}"/>
              </a:ext>
            </a:extLst>
          </p:cNvPr>
          <p:cNvSpPr/>
          <p:nvPr/>
        </p:nvSpPr>
        <p:spPr>
          <a:xfrm>
            <a:off x="3816340" y="5225290"/>
            <a:ext cx="2998321" cy="335756"/>
          </a:xfrm>
          <a:prstGeom prst="rect">
            <a:avLst/>
          </a:prstGeom>
        </p:spPr>
        <p:txBody>
          <a:bodyPr wrap="none">
            <a:spAutoFit/>
          </a:bodyPr>
          <a:lstStyle/>
          <a:p>
            <a:r>
              <a:rPr lang="en-US" dirty="0">
                <a:solidFill>
                  <a:srgbClr val="0C0D0D"/>
                </a:solidFill>
                <a:latin typeface="iStock Maquette"/>
              </a:rPr>
              <a:t>iStock photo ID:671382536</a:t>
            </a:r>
            <a:endParaRPr lang="en-US" dirty="0"/>
          </a:p>
        </p:txBody>
      </p:sp>
      <p:pic>
        <p:nvPicPr>
          <p:cNvPr id="8" name="Picture 7">
            <a:extLst>
              <a:ext uri="{FF2B5EF4-FFF2-40B4-BE49-F238E27FC236}">
                <a16:creationId xmlns:a16="http://schemas.microsoft.com/office/drawing/2014/main" id="{F6C48A23-3F13-7C4B-B4C9-E76CC578364C}"/>
              </a:ext>
            </a:extLst>
          </p:cNvPr>
          <p:cNvPicPr>
            <a:picLocks noChangeAspect="1"/>
          </p:cNvPicPr>
          <p:nvPr/>
        </p:nvPicPr>
        <p:blipFill>
          <a:blip r:embed="rId5"/>
          <a:stretch>
            <a:fillRect/>
          </a:stretch>
        </p:blipFill>
        <p:spPr>
          <a:xfrm>
            <a:off x="7858429" y="3912246"/>
            <a:ext cx="3937348" cy="2633870"/>
          </a:xfrm>
          <a:prstGeom prst="rect">
            <a:avLst/>
          </a:prstGeom>
        </p:spPr>
      </p:pic>
      <p:sp>
        <p:nvSpPr>
          <p:cNvPr id="9" name="Rectangle 8">
            <a:extLst>
              <a:ext uri="{FF2B5EF4-FFF2-40B4-BE49-F238E27FC236}">
                <a16:creationId xmlns:a16="http://schemas.microsoft.com/office/drawing/2014/main" id="{5EE7BB3C-1AF1-D841-899E-6A535372FB8D}"/>
              </a:ext>
            </a:extLst>
          </p:cNvPr>
          <p:cNvSpPr/>
          <p:nvPr/>
        </p:nvSpPr>
        <p:spPr>
          <a:xfrm>
            <a:off x="7858429" y="6528446"/>
            <a:ext cx="2725746" cy="369332"/>
          </a:xfrm>
          <a:prstGeom prst="rect">
            <a:avLst/>
          </a:prstGeom>
        </p:spPr>
        <p:txBody>
          <a:bodyPr wrap="none">
            <a:spAutoFit/>
          </a:bodyPr>
          <a:lstStyle/>
          <a:p>
            <a:r>
              <a:rPr lang="en-US" dirty="0">
                <a:solidFill>
                  <a:srgbClr val="0C0D0D"/>
                </a:solidFill>
                <a:latin typeface="iStock Maquette"/>
              </a:rPr>
              <a:t>iStock photo ID:697552222</a:t>
            </a:r>
            <a:endParaRPr lang="en-US" dirty="0"/>
          </a:p>
        </p:txBody>
      </p:sp>
    </p:spTree>
    <p:extLst>
      <p:ext uri="{BB962C8B-B14F-4D97-AF65-F5344CB8AC3E}">
        <p14:creationId xmlns:p14="http://schemas.microsoft.com/office/powerpoint/2010/main" val="3441840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14E8A-C091-EC44-8934-54870923696F}"/>
              </a:ext>
            </a:extLst>
          </p:cNvPr>
          <p:cNvSpPr>
            <a:spLocks noGrp="1"/>
          </p:cNvSpPr>
          <p:nvPr>
            <p:ph type="title"/>
          </p:nvPr>
        </p:nvSpPr>
        <p:spPr/>
        <p:txBody>
          <a:bodyPr/>
          <a:lstStyle/>
          <a:p>
            <a:r>
              <a:rPr lang="en-US" dirty="0"/>
              <a:t>Forms of Marijuana - Dabs</a:t>
            </a:r>
          </a:p>
        </p:txBody>
      </p:sp>
      <p:pic>
        <p:nvPicPr>
          <p:cNvPr id="4" name="Content Placeholder 3">
            <a:extLst>
              <a:ext uri="{FF2B5EF4-FFF2-40B4-BE49-F238E27FC236}">
                <a16:creationId xmlns:a16="http://schemas.microsoft.com/office/drawing/2014/main" id="{84B46316-6231-7443-8AA4-0BE0B6740A26}"/>
              </a:ext>
            </a:extLst>
          </p:cNvPr>
          <p:cNvPicPr>
            <a:picLocks noGrp="1" noChangeAspect="1"/>
          </p:cNvPicPr>
          <p:nvPr>
            <p:ph idx="1"/>
          </p:nvPr>
        </p:nvPicPr>
        <p:blipFill>
          <a:blip r:embed="rId3"/>
          <a:stretch>
            <a:fillRect/>
          </a:stretch>
        </p:blipFill>
        <p:spPr>
          <a:xfrm>
            <a:off x="470741" y="1648125"/>
            <a:ext cx="5566804" cy="3713015"/>
          </a:xfrm>
          <a:prstGeom prst="rect">
            <a:avLst/>
          </a:prstGeom>
        </p:spPr>
      </p:pic>
      <p:sp>
        <p:nvSpPr>
          <p:cNvPr id="5" name="Rectangle 4">
            <a:extLst>
              <a:ext uri="{FF2B5EF4-FFF2-40B4-BE49-F238E27FC236}">
                <a16:creationId xmlns:a16="http://schemas.microsoft.com/office/drawing/2014/main" id="{0B2503ED-FDE1-6A44-A43B-41D4352E8D20}"/>
              </a:ext>
            </a:extLst>
          </p:cNvPr>
          <p:cNvSpPr/>
          <p:nvPr/>
        </p:nvSpPr>
        <p:spPr>
          <a:xfrm>
            <a:off x="3385127" y="5283326"/>
            <a:ext cx="2727575" cy="923330"/>
          </a:xfrm>
          <a:prstGeom prst="rect">
            <a:avLst/>
          </a:prstGeom>
        </p:spPr>
        <p:txBody>
          <a:bodyPr wrap="square">
            <a:spAutoFit/>
          </a:bodyPr>
          <a:lstStyle/>
          <a:p>
            <a:pPr fontAlgn="base"/>
            <a:r>
              <a:rPr lang="en-US" dirty="0">
                <a:solidFill>
                  <a:srgbClr val="0C0D0D"/>
                </a:solidFill>
                <a:latin typeface="iStock Maquette"/>
              </a:rPr>
              <a:t>iStock photo ID:855257270</a:t>
            </a:r>
          </a:p>
          <a:p>
            <a:br>
              <a:rPr lang="en-US" dirty="0"/>
            </a:br>
            <a:endParaRPr lang="en-US" dirty="0"/>
          </a:p>
        </p:txBody>
      </p:sp>
      <p:pic>
        <p:nvPicPr>
          <p:cNvPr id="6" name="Picture 5">
            <a:extLst>
              <a:ext uri="{FF2B5EF4-FFF2-40B4-BE49-F238E27FC236}">
                <a16:creationId xmlns:a16="http://schemas.microsoft.com/office/drawing/2014/main" id="{70AF2B74-8D10-1945-8AFC-859B33D71546}"/>
              </a:ext>
            </a:extLst>
          </p:cNvPr>
          <p:cNvPicPr>
            <a:picLocks noChangeAspect="1"/>
          </p:cNvPicPr>
          <p:nvPr/>
        </p:nvPicPr>
        <p:blipFill>
          <a:blip r:embed="rId4"/>
          <a:stretch>
            <a:fillRect/>
          </a:stretch>
        </p:blipFill>
        <p:spPr>
          <a:xfrm>
            <a:off x="6112701" y="1648125"/>
            <a:ext cx="5558665" cy="3713015"/>
          </a:xfrm>
          <a:prstGeom prst="rect">
            <a:avLst/>
          </a:prstGeom>
        </p:spPr>
      </p:pic>
      <p:sp>
        <p:nvSpPr>
          <p:cNvPr id="7" name="Rectangle 6">
            <a:extLst>
              <a:ext uri="{FF2B5EF4-FFF2-40B4-BE49-F238E27FC236}">
                <a16:creationId xmlns:a16="http://schemas.microsoft.com/office/drawing/2014/main" id="{CAC0EF24-38F0-8B46-81AE-405D217E4051}"/>
              </a:ext>
            </a:extLst>
          </p:cNvPr>
          <p:cNvSpPr/>
          <p:nvPr/>
        </p:nvSpPr>
        <p:spPr>
          <a:xfrm>
            <a:off x="9020776" y="5283326"/>
            <a:ext cx="2725746" cy="369332"/>
          </a:xfrm>
          <a:prstGeom prst="rect">
            <a:avLst/>
          </a:prstGeom>
        </p:spPr>
        <p:txBody>
          <a:bodyPr wrap="none">
            <a:spAutoFit/>
          </a:bodyPr>
          <a:lstStyle/>
          <a:p>
            <a:r>
              <a:rPr lang="en-US" dirty="0">
                <a:solidFill>
                  <a:srgbClr val="0C0D0D"/>
                </a:solidFill>
                <a:latin typeface="iStock Maquette"/>
              </a:rPr>
              <a:t>iStock photo ID:869423136</a:t>
            </a:r>
            <a:endParaRPr lang="en-US" dirty="0"/>
          </a:p>
        </p:txBody>
      </p:sp>
      <p:sp>
        <p:nvSpPr>
          <p:cNvPr id="8" name="Rectangle 7">
            <a:extLst>
              <a:ext uri="{FF2B5EF4-FFF2-40B4-BE49-F238E27FC236}">
                <a16:creationId xmlns:a16="http://schemas.microsoft.com/office/drawing/2014/main" id="{32ED4BFE-1878-7D46-99A7-01F8EE654B0E}"/>
              </a:ext>
            </a:extLst>
          </p:cNvPr>
          <p:cNvSpPr/>
          <p:nvPr/>
        </p:nvSpPr>
        <p:spPr>
          <a:xfrm>
            <a:off x="3385126" y="1575488"/>
            <a:ext cx="7156639" cy="3785652"/>
          </a:xfrm>
          <a:prstGeom prst="rect">
            <a:avLst/>
          </a:prstGeom>
        </p:spPr>
        <p:txBody>
          <a:bodyPr wrap="none">
            <a:spAutoFit/>
          </a:bodyPr>
          <a:lstStyle/>
          <a:p>
            <a:r>
              <a:rPr lang="en-US" sz="6000" b="1" dirty="0">
                <a:solidFill>
                  <a:schemeClr val="bg1"/>
                </a:solidFill>
              </a:rPr>
              <a:t>Wax</a:t>
            </a:r>
          </a:p>
          <a:p>
            <a:r>
              <a:rPr lang="en-US" sz="6000" b="1" dirty="0">
                <a:solidFill>
                  <a:schemeClr val="bg1"/>
                </a:solidFill>
              </a:rPr>
              <a:t>Shatter</a:t>
            </a:r>
          </a:p>
          <a:p>
            <a:r>
              <a:rPr lang="en-US" sz="6000" b="1" dirty="0" err="1">
                <a:solidFill>
                  <a:schemeClr val="bg1"/>
                </a:solidFill>
              </a:rPr>
              <a:t>Budder</a:t>
            </a:r>
            <a:endParaRPr lang="en-US" sz="6000" b="1" dirty="0">
              <a:solidFill>
                <a:schemeClr val="bg1"/>
              </a:solidFill>
            </a:endParaRPr>
          </a:p>
          <a:p>
            <a:r>
              <a:rPr lang="en-US" sz="6000" b="1" dirty="0">
                <a:solidFill>
                  <a:schemeClr val="bg1"/>
                </a:solidFill>
              </a:rPr>
              <a:t>Butane Hash Oil (BHO</a:t>
            </a:r>
            <a:endParaRPr lang="en-US" sz="6000" dirty="0">
              <a:solidFill>
                <a:schemeClr val="bg1"/>
              </a:solidFill>
            </a:endParaRPr>
          </a:p>
        </p:txBody>
      </p:sp>
    </p:spTree>
    <p:extLst>
      <p:ext uri="{BB962C8B-B14F-4D97-AF65-F5344CB8AC3E}">
        <p14:creationId xmlns:p14="http://schemas.microsoft.com/office/powerpoint/2010/main" val="298658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98C0-D2BB-F641-BA78-68BC1C4B8C56}"/>
              </a:ext>
            </a:extLst>
          </p:cNvPr>
          <p:cNvSpPr>
            <a:spLocks noGrp="1"/>
          </p:cNvSpPr>
          <p:nvPr>
            <p:ph type="title"/>
          </p:nvPr>
        </p:nvSpPr>
        <p:spPr/>
        <p:txBody>
          <a:bodyPr/>
          <a:lstStyle/>
          <a:p>
            <a:r>
              <a:rPr lang="en-US" dirty="0"/>
              <a:t>Forms of Marijuana – Dabs</a:t>
            </a:r>
          </a:p>
        </p:txBody>
      </p:sp>
      <p:sp>
        <p:nvSpPr>
          <p:cNvPr id="9" name="Rectangle 8">
            <a:extLst>
              <a:ext uri="{FF2B5EF4-FFF2-40B4-BE49-F238E27FC236}">
                <a16:creationId xmlns:a16="http://schemas.microsoft.com/office/drawing/2014/main" id="{67023C34-8002-5A4B-B3A1-6D206ADA7857}"/>
              </a:ext>
            </a:extLst>
          </p:cNvPr>
          <p:cNvSpPr/>
          <p:nvPr/>
        </p:nvSpPr>
        <p:spPr>
          <a:xfrm>
            <a:off x="6776996" y="6176963"/>
            <a:ext cx="2672848" cy="369332"/>
          </a:xfrm>
          <a:prstGeom prst="rect">
            <a:avLst/>
          </a:prstGeom>
        </p:spPr>
        <p:txBody>
          <a:bodyPr wrap="none">
            <a:spAutoFit/>
          </a:bodyPr>
          <a:lstStyle/>
          <a:p>
            <a:r>
              <a:rPr lang="en-US" dirty="0">
                <a:solidFill>
                  <a:srgbClr val="0C0D0D"/>
                </a:solidFill>
                <a:latin typeface="iStock Maquette"/>
              </a:rPr>
              <a:t>Stock photo ID:499738699</a:t>
            </a:r>
            <a:endParaRPr lang="en-US" dirty="0"/>
          </a:p>
        </p:txBody>
      </p:sp>
      <p:pic>
        <p:nvPicPr>
          <p:cNvPr id="10" name="Content Placeholder 9">
            <a:extLst>
              <a:ext uri="{FF2B5EF4-FFF2-40B4-BE49-F238E27FC236}">
                <a16:creationId xmlns:a16="http://schemas.microsoft.com/office/drawing/2014/main" id="{73DF8197-43E3-0C4D-8B98-E61659AE65C9}"/>
              </a:ext>
            </a:extLst>
          </p:cNvPr>
          <p:cNvPicPr>
            <a:picLocks noGrp="1" noChangeAspect="1"/>
          </p:cNvPicPr>
          <p:nvPr>
            <p:ph idx="1"/>
          </p:nvPr>
        </p:nvPicPr>
        <p:blipFill>
          <a:blip r:embed="rId3"/>
          <a:stretch>
            <a:fillRect/>
          </a:stretch>
        </p:blipFill>
        <p:spPr>
          <a:xfrm>
            <a:off x="2834089" y="1825625"/>
            <a:ext cx="6523821" cy="4351338"/>
          </a:xfrm>
          <a:prstGeom prst="rect">
            <a:avLst/>
          </a:prstGeom>
        </p:spPr>
      </p:pic>
    </p:spTree>
    <p:extLst>
      <p:ext uri="{BB962C8B-B14F-4D97-AF65-F5344CB8AC3E}">
        <p14:creationId xmlns:p14="http://schemas.microsoft.com/office/powerpoint/2010/main" val="359985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C6ED-5E8E-B845-9B07-85DC8993BB74}"/>
              </a:ext>
            </a:extLst>
          </p:cNvPr>
          <p:cNvSpPr>
            <a:spLocks noGrp="1"/>
          </p:cNvSpPr>
          <p:nvPr>
            <p:ph type="title"/>
          </p:nvPr>
        </p:nvSpPr>
        <p:spPr/>
        <p:txBody>
          <a:bodyPr/>
          <a:lstStyle/>
          <a:p>
            <a:r>
              <a:rPr lang="en-US" dirty="0"/>
              <a:t>Forms of Marijuana – Edibles</a:t>
            </a:r>
          </a:p>
        </p:txBody>
      </p:sp>
      <p:pic>
        <p:nvPicPr>
          <p:cNvPr id="4" name="Content Placeholder 3">
            <a:extLst>
              <a:ext uri="{FF2B5EF4-FFF2-40B4-BE49-F238E27FC236}">
                <a16:creationId xmlns:a16="http://schemas.microsoft.com/office/drawing/2014/main" id="{CF83D916-DB67-FB4C-9802-3C13F8CAD304}"/>
              </a:ext>
            </a:extLst>
          </p:cNvPr>
          <p:cNvPicPr>
            <a:picLocks noGrp="1" noChangeAspect="1"/>
          </p:cNvPicPr>
          <p:nvPr>
            <p:ph idx="1"/>
          </p:nvPr>
        </p:nvPicPr>
        <p:blipFill>
          <a:blip r:embed="rId3"/>
          <a:stretch>
            <a:fillRect/>
          </a:stretch>
        </p:blipFill>
        <p:spPr>
          <a:xfrm>
            <a:off x="1051471" y="1690688"/>
            <a:ext cx="3522096" cy="2349211"/>
          </a:xfrm>
          <a:prstGeom prst="rect">
            <a:avLst/>
          </a:prstGeom>
        </p:spPr>
      </p:pic>
      <p:sp>
        <p:nvSpPr>
          <p:cNvPr id="5" name="Rectangle 4">
            <a:extLst>
              <a:ext uri="{FF2B5EF4-FFF2-40B4-BE49-F238E27FC236}">
                <a16:creationId xmlns:a16="http://schemas.microsoft.com/office/drawing/2014/main" id="{35A6795E-D099-1F42-80C7-B175C306BB77}"/>
              </a:ext>
            </a:extLst>
          </p:cNvPr>
          <p:cNvSpPr/>
          <p:nvPr/>
        </p:nvSpPr>
        <p:spPr>
          <a:xfrm>
            <a:off x="986319" y="3949785"/>
            <a:ext cx="2725746" cy="369332"/>
          </a:xfrm>
          <a:prstGeom prst="rect">
            <a:avLst/>
          </a:prstGeom>
        </p:spPr>
        <p:txBody>
          <a:bodyPr wrap="none">
            <a:spAutoFit/>
          </a:bodyPr>
          <a:lstStyle/>
          <a:p>
            <a:r>
              <a:rPr lang="en-US" dirty="0">
                <a:solidFill>
                  <a:srgbClr val="0C0D0D"/>
                </a:solidFill>
                <a:latin typeface="iStock Maquette"/>
              </a:rPr>
              <a:t>iStock photo ID:822812918</a:t>
            </a:r>
            <a:endParaRPr lang="en-US" dirty="0"/>
          </a:p>
        </p:txBody>
      </p:sp>
      <p:pic>
        <p:nvPicPr>
          <p:cNvPr id="6" name="Picture 5">
            <a:extLst>
              <a:ext uri="{FF2B5EF4-FFF2-40B4-BE49-F238E27FC236}">
                <a16:creationId xmlns:a16="http://schemas.microsoft.com/office/drawing/2014/main" id="{65E7963C-9CBA-3A46-9820-A74A8F314AC3}"/>
              </a:ext>
            </a:extLst>
          </p:cNvPr>
          <p:cNvPicPr>
            <a:picLocks noChangeAspect="1"/>
          </p:cNvPicPr>
          <p:nvPr/>
        </p:nvPicPr>
        <p:blipFill>
          <a:blip r:embed="rId4"/>
          <a:stretch>
            <a:fillRect/>
          </a:stretch>
        </p:blipFill>
        <p:spPr>
          <a:xfrm>
            <a:off x="3995472" y="2774457"/>
            <a:ext cx="3529429" cy="2350655"/>
          </a:xfrm>
          <a:prstGeom prst="rect">
            <a:avLst/>
          </a:prstGeom>
        </p:spPr>
      </p:pic>
      <p:sp>
        <p:nvSpPr>
          <p:cNvPr id="7" name="Rectangle 6">
            <a:extLst>
              <a:ext uri="{FF2B5EF4-FFF2-40B4-BE49-F238E27FC236}">
                <a16:creationId xmlns:a16="http://schemas.microsoft.com/office/drawing/2014/main" id="{8A9AA626-B6FA-1243-BEB5-5983168ABAC4}"/>
              </a:ext>
            </a:extLst>
          </p:cNvPr>
          <p:cNvSpPr/>
          <p:nvPr/>
        </p:nvSpPr>
        <p:spPr>
          <a:xfrm>
            <a:off x="3921581" y="5039674"/>
            <a:ext cx="2725746" cy="369332"/>
          </a:xfrm>
          <a:prstGeom prst="rect">
            <a:avLst/>
          </a:prstGeom>
        </p:spPr>
        <p:txBody>
          <a:bodyPr wrap="none">
            <a:spAutoFit/>
          </a:bodyPr>
          <a:lstStyle/>
          <a:p>
            <a:r>
              <a:rPr lang="en-US" dirty="0">
                <a:solidFill>
                  <a:srgbClr val="0C0D0D"/>
                </a:solidFill>
                <a:latin typeface="iStock Maquette"/>
              </a:rPr>
              <a:t>iStock photo ID:869548628</a:t>
            </a:r>
            <a:endParaRPr lang="en-US" dirty="0"/>
          </a:p>
        </p:txBody>
      </p:sp>
      <p:sp>
        <p:nvSpPr>
          <p:cNvPr id="9" name="Rectangle 8">
            <a:extLst>
              <a:ext uri="{FF2B5EF4-FFF2-40B4-BE49-F238E27FC236}">
                <a16:creationId xmlns:a16="http://schemas.microsoft.com/office/drawing/2014/main" id="{4096B2C9-C833-5543-928A-4871B39A2BF7}"/>
              </a:ext>
            </a:extLst>
          </p:cNvPr>
          <p:cNvSpPr/>
          <p:nvPr/>
        </p:nvSpPr>
        <p:spPr>
          <a:xfrm>
            <a:off x="7179503" y="6327204"/>
            <a:ext cx="2725746" cy="369332"/>
          </a:xfrm>
          <a:prstGeom prst="rect">
            <a:avLst/>
          </a:prstGeom>
        </p:spPr>
        <p:txBody>
          <a:bodyPr wrap="none">
            <a:spAutoFit/>
          </a:bodyPr>
          <a:lstStyle/>
          <a:p>
            <a:r>
              <a:rPr lang="en-US" dirty="0">
                <a:solidFill>
                  <a:srgbClr val="0C0D0D"/>
                </a:solidFill>
                <a:latin typeface="iStock Maquette"/>
              </a:rPr>
              <a:t>iStock photo ID:</a:t>
            </a:r>
            <a:r>
              <a:rPr lang="en-US" dirty="0"/>
              <a:t>669601034</a:t>
            </a:r>
          </a:p>
        </p:txBody>
      </p:sp>
      <p:pic>
        <p:nvPicPr>
          <p:cNvPr id="10" name="Picture 9">
            <a:extLst>
              <a:ext uri="{FF2B5EF4-FFF2-40B4-BE49-F238E27FC236}">
                <a16:creationId xmlns:a16="http://schemas.microsoft.com/office/drawing/2014/main" id="{6CD2E0CB-7F66-124F-899E-E4C70B83BCA8}"/>
              </a:ext>
            </a:extLst>
          </p:cNvPr>
          <p:cNvPicPr>
            <a:picLocks noChangeAspect="1"/>
          </p:cNvPicPr>
          <p:nvPr/>
        </p:nvPicPr>
        <p:blipFill>
          <a:blip r:embed="rId5"/>
          <a:stretch>
            <a:fillRect/>
          </a:stretch>
        </p:blipFill>
        <p:spPr>
          <a:xfrm>
            <a:off x="7257307" y="3999450"/>
            <a:ext cx="3721313" cy="2387600"/>
          </a:xfrm>
          <a:prstGeom prst="rect">
            <a:avLst/>
          </a:prstGeom>
        </p:spPr>
      </p:pic>
    </p:spTree>
    <p:extLst>
      <p:ext uri="{BB962C8B-B14F-4D97-AF65-F5344CB8AC3E}">
        <p14:creationId xmlns:p14="http://schemas.microsoft.com/office/powerpoint/2010/main" val="968271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8C9D-9E8D-F440-83CC-4076C89987E3}"/>
              </a:ext>
            </a:extLst>
          </p:cNvPr>
          <p:cNvSpPr>
            <a:spLocks noGrp="1"/>
          </p:cNvSpPr>
          <p:nvPr>
            <p:ph type="title"/>
          </p:nvPr>
        </p:nvSpPr>
        <p:spPr/>
        <p:txBody>
          <a:bodyPr/>
          <a:lstStyle/>
          <a:p>
            <a:r>
              <a:rPr lang="en-US" dirty="0"/>
              <a:t>Forms of Marijuana – Edibles</a:t>
            </a:r>
          </a:p>
        </p:txBody>
      </p:sp>
      <p:pic>
        <p:nvPicPr>
          <p:cNvPr id="10" name="Picture 9">
            <a:extLst>
              <a:ext uri="{FF2B5EF4-FFF2-40B4-BE49-F238E27FC236}">
                <a16:creationId xmlns:a16="http://schemas.microsoft.com/office/drawing/2014/main" id="{A62B1D41-4B72-7547-9134-4E89E81BB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20" y="1980114"/>
            <a:ext cx="5389135" cy="3266142"/>
          </a:xfrm>
          <a:prstGeom prst="rect">
            <a:avLst/>
          </a:prstGeom>
        </p:spPr>
      </p:pic>
      <p:pic>
        <p:nvPicPr>
          <p:cNvPr id="11" name="Picture 10">
            <a:extLst>
              <a:ext uri="{FF2B5EF4-FFF2-40B4-BE49-F238E27FC236}">
                <a16:creationId xmlns:a16="http://schemas.microsoft.com/office/drawing/2014/main" id="{BC9B09A1-CCB8-FB4A-BD98-09CF949420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928" y="1980113"/>
            <a:ext cx="5331715" cy="3266142"/>
          </a:xfrm>
          <a:prstGeom prst="rect">
            <a:avLst/>
          </a:prstGeom>
        </p:spPr>
      </p:pic>
      <p:sp>
        <p:nvSpPr>
          <p:cNvPr id="16" name="Rectangle 15">
            <a:extLst>
              <a:ext uri="{FF2B5EF4-FFF2-40B4-BE49-F238E27FC236}">
                <a16:creationId xmlns:a16="http://schemas.microsoft.com/office/drawing/2014/main" id="{7BE8A4E1-6A25-5844-BD8E-E924E3C4077A}"/>
              </a:ext>
            </a:extLst>
          </p:cNvPr>
          <p:cNvSpPr/>
          <p:nvPr/>
        </p:nvSpPr>
        <p:spPr>
          <a:xfrm>
            <a:off x="2552283" y="5812043"/>
            <a:ext cx="5948552" cy="369332"/>
          </a:xfrm>
          <a:prstGeom prst="rect">
            <a:avLst/>
          </a:prstGeom>
        </p:spPr>
        <p:txBody>
          <a:bodyPr wrap="none">
            <a:spAutoFit/>
          </a:bodyPr>
          <a:lstStyle/>
          <a:p>
            <a:r>
              <a:rPr lang="en-US" b="1" dirty="0"/>
              <a:t>Question for Joelle: Are these images ok to use in the video?</a:t>
            </a:r>
            <a:endParaRPr lang="en-US" dirty="0"/>
          </a:p>
        </p:txBody>
      </p:sp>
    </p:spTree>
    <p:extLst>
      <p:ext uri="{BB962C8B-B14F-4D97-AF65-F5344CB8AC3E}">
        <p14:creationId xmlns:p14="http://schemas.microsoft.com/office/powerpoint/2010/main" val="1542742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31-57E5-6049-8DFC-67E5E5D59EC6}"/>
              </a:ext>
            </a:extLst>
          </p:cNvPr>
          <p:cNvSpPr>
            <a:spLocks noGrp="1"/>
          </p:cNvSpPr>
          <p:nvPr>
            <p:ph type="title"/>
          </p:nvPr>
        </p:nvSpPr>
        <p:spPr/>
        <p:txBody>
          <a:bodyPr/>
          <a:lstStyle/>
          <a:p>
            <a:r>
              <a:rPr lang="en-US" dirty="0"/>
              <a:t>Forms of Marijuana – Synthetics</a:t>
            </a:r>
          </a:p>
        </p:txBody>
      </p:sp>
      <p:sp>
        <p:nvSpPr>
          <p:cNvPr id="3" name="Content Placeholder 2">
            <a:extLst>
              <a:ext uri="{FF2B5EF4-FFF2-40B4-BE49-F238E27FC236}">
                <a16:creationId xmlns:a16="http://schemas.microsoft.com/office/drawing/2014/main" id="{8965299B-B860-EC49-81C4-042376414968}"/>
              </a:ext>
            </a:extLst>
          </p:cNvPr>
          <p:cNvSpPr>
            <a:spLocks noGrp="1"/>
          </p:cNvSpPr>
          <p:nvPr>
            <p:ph idx="1"/>
          </p:nvPr>
        </p:nvSpPr>
        <p:spPr>
          <a:xfrm>
            <a:off x="2819400" y="5824970"/>
            <a:ext cx="10515600" cy="631248"/>
          </a:xfrm>
        </p:spPr>
        <p:txBody>
          <a:bodyPr/>
          <a:lstStyle/>
          <a:p>
            <a:pPr marL="0" indent="0">
              <a:buNone/>
            </a:pPr>
            <a:r>
              <a:rPr lang="en-US" dirty="0"/>
              <a:t>Ok to use these images?</a:t>
            </a:r>
          </a:p>
        </p:txBody>
      </p:sp>
      <p:pic>
        <p:nvPicPr>
          <p:cNvPr id="4" name="Picture 3">
            <a:extLst>
              <a:ext uri="{FF2B5EF4-FFF2-40B4-BE49-F238E27FC236}">
                <a16:creationId xmlns:a16="http://schemas.microsoft.com/office/drawing/2014/main" id="{D300AC1E-AD65-B949-A297-3FD5DE742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97" y="1868316"/>
            <a:ext cx="6862395" cy="2780075"/>
          </a:xfrm>
          <a:prstGeom prst="rect">
            <a:avLst/>
          </a:prstGeom>
        </p:spPr>
      </p:pic>
      <p:pic>
        <p:nvPicPr>
          <p:cNvPr id="5" name="Picture 4">
            <a:extLst>
              <a:ext uri="{FF2B5EF4-FFF2-40B4-BE49-F238E27FC236}">
                <a16:creationId xmlns:a16="http://schemas.microsoft.com/office/drawing/2014/main" id="{5A3A343B-44E3-EE42-9CED-B1EBB12D5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817" y="1868316"/>
            <a:ext cx="2105891" cy="3076788"/>
          </a:xfrm>
          <a:prstGeom prst="rect">
            <a:avLst/>
          </a:prstGeom>
        </p:spPr>
      </p:pic>
    </p:spTree>
    <p:extLst>
      <p:ext uri="{BB962C8B-B14F-4D97-AF65-F5344CB8AC3E}">
        <p14:creationId xmlns:p14="http://schemas.microsoft.com/office/powerpoint/2010/main" val="3741349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009F-F0B5-7149-B734-9D80B5479FDC}"/>
              </a:ext>
            </a:extLst>
          </p:cNvPr>
          <p:cNvSpPr>
            <a:spLocks noGrp="1"/>
          </p:cNvSpPr>
          <p:nvPr>
            <p:ph type="title"/>
          </p:nvPr>
        </p:nvSpPr>
        <p:spPr/>
        <p:txBody>
          <a:bodyPr/>
          <a:lstStyle/>
          <a:p>
            <a:r>
              <a:rPr lang="en-US" dirty="0"/>
              <a:t>Forms of Marijuana – Synthetics</a:t>
            </a:r>
          </a:p>
        </p:txBody>
      </p:sp>
      <p:pic>
        <p:nvPicPr>
          <p:cNvPr id="4" name="Picture 3">
            <a:extLst>
              <a:ext uri="{FF2B5EF4-FFF2-40B4-BE49-F238E27FC236}">
                <a16:creationId xmlns:a16="http://schemas.microsoft.com/office/drawing/2014/main" id="{DC1299E1-9BC9-BF4B-9583-FF1DDCF4F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509" y="2255981"/>
            <a:ext cx="5005993" cy="3599873"/>
          </a:xfrm>
          <a:prstGeom prst="rect">
            <a:avLst/>
          </a:prstGeom>
        </p:spPr>
      </p:pic>
      <p:sp>
        <p:nvSpPr>
          <p:cNvPr id="6" name="Rectangle 5">
            <a:extLst>
              <a:ext uri="{FF2B5EF4-FFF2-40B4-BE49-F238E27FC236}">
                <a16:creationId xmlns:a16="http://schemas.microsoft.com/office/drawing/2014/main" id="{F082FFF1-2C8F-9242-98B0-F76394F565ED}"/>
              </a:ext>
            </a:extLst>
          </p:cNvPr>
          <p:cNvSpPr/>
          <p:nvPr/>
        </p:nvSpPr>
        <p:spPr>
          <a:xfrm>
            <a:off x="6539347" y="1886093"/>
            <a:ext cx="6096000" cy="4339650"/>
          </a:xfrm>
          <a:prstGeom prst="rect">
            <a:avLst/>
          </a:prstGeom>
        </p:spPr>
        <p:txBody>
          <a:bodyPr>
            <a:spAutoFit/>
          </a:bodyPr>
          <a:lstStyle/>
          <a:p>
            <a:endParaRPr lang="en-US" sz="2400" dirty="0"/>
          </a:p>
          <a:p>
            <a:pPr marL="285750" indent="-285750">
              <a:buFont typeface="Wingdings" panose="05000000000000000000" pitchFamily="2" charset="2"/>
              <a:buChar char="Ø"/>
            </a:pPr>
            <a:r>
              <a:rPr lang="en-US" dirty="0"/>
              <a:t>Hallucinations</a:t>
            </a:r>
          </a:p>
          <a:p>
            <a:pPr marL="285750" indent="-285750">
              <a:buFont typeface="Wingdings" panose="05000000000000000000" pitchFamily="2" charset="2"/>
              <a:buChar char="Ø"/>
            </a:pPr>
            <a:r>
              <a:rPr lang="en-US" dirty="0"/>
              <a:t>Vomiting</a:t>
            </a:r>
          </a:p>
          <a:p>
            <a:pPr marL="285750" indent="-285750">
              <a:buFont typeface="Wingdings" panose="05000000000000000000" pitchFamily="2" charset="2"/>
              <a:buChar char="Ø"/>
            </a:pPr>
            <a:r>
              <a:rPr lang="en-US" dirty="0"/>
              <a:t>Confusion and Paranoia</a:t>
            </a:r>
          </a:p>
          <a:p>
            <a:pPr marL="285750" indent="-285750">
              <a:buFont typeface="Wingdings" panose="05000000000000000000" pitchFamily="2" charset="2"/>
              <a:buChar char="Ø"/>
            </a:pPr>
            <a:r>
              <a:rPr lang="en-US" dirty="0"/>
              <a:t>Rapid heart rate</a:t>
            </a:r>
          </a:p>
          <a:p>
            <a:pPr marL="285750" indent="-285750">
              <a:buFont typeface="Wingdings" panose="05000000000000000000" pitchFamily="2" charset="2"/>
              <a:buChar char="Ø"/>
            </a:pPr>
            <a:r>
              <a:rPr lang="en-US" dirty="0"/>
              <a:t>Myocardial Ischemia</a:t>
            </a:r>
          </a:p>
          <a:p>
            <a:pPr marL="285750" indent="-285750">
              <a:buFont typeface="Wingdings" panose="05000000000000000000" pitchFamily="2" charset="2"/>
              <a:buChar char="Ø"/>
            </a:pPr>
            <a:r>
              <a:rPr lang="en-US" dirty="0"/>
              <a:t>Heart Attack</a:t>
            </a:r>
          </a:p>
          <a:p>
            <a:pPr marL="285750" indent="-285750">
              <a:buFont typeface="Wingdings" panose="05000000000000000000" pitchFamily="2" charset="2"/>
              <a:buChar char="Ø"/>
            </a:pPr>
            <a:r>
              <a:rPr lang="en-US" dirty="0"/>
              <a:t>Psychotic and Violent Behavior</a:t>
            </a:r>
          </a:p>
          <a:p>
            <a:pPr marL="285750" indent="-285750">
              <a:buFont typeface="Wingdings" panose="05000000000000000000" pitchFamily="2" charset="2"/>
              <a:buChar char="Ø"/>
            </a:pPr>
            <a:r>
              <a:rPr lang="en-US" dirty="0"/>
              <a:t>Renal Failure</a:t>
            </a:r>
          </a:p>
          <a:p>
            <a:pPr marL="285750" indent="-285750">
              <a:buFont typeface="Wingdings" panose="05000000000000000000" pitchFamily="2" charset="2"/>
              <a:buChar char="Ø"/>
            </a:pPr>
            <a:r>
              <a:rPr lang="en-US" dirty="0"/>
              <a:t>Anxiety</a:t>
            </a:r>
          </a:p>
          <a:p>
            <a:pPr marL="285750" indent="-285750">
              <a:buFont typeface="Wingdings" panose="05000000000000000000" pitchFamily="2" charset="2"/>
              <a:buChar char="Ø"/>
            </a:pPr>
            <a:r>
              <a:rPr lang="en-US" dirty="0"/>
              <a:t>Tremor</a:t>
            </a:r>
          </a:p>
          <a:p>
            <a:pPr marL="285750" indent="-285750">
              <a:buFont typeface="Wingdings" panose="05000000000000000000" pitchFamily="2" charset="2"/>
              <a:buChar char="Ø"/>
            </a:pPr>
            <a:r>
              <a:rPr lang="en-US" dirty="0"/>
              <a:t>Seizures</a:t>
            </a:r>
          </a:p>
          <a:p>
            <a:pPr marL="285750" indent="-285750">
              <a:buFont typeface="Wingdings" panose="05000000000000000000" pitchFamily="2" charset="2"/>
              <a:buChar char="Ø"/>
            </a:pPr>
            <a:r>
              <a:rPr lang="en-US" dirty="0"/>
              <a:t>Loss of Consciousness</a:t>
            </a:r>
          </a:p>
          <a:p>
            <a:pPr marL="285750" indent="-285750">
              <a:buFont typeface="Wingdings" panose="05000000000000000000" pitchFamily="2" charset="2"/>
              <a:buChar char="Ø"/>
            </a:pPr>
            <a:r>
              <a:rPr lang="en-US" dirty="0"/>
              <a:t>High Blood Pressure</a:t>
            </a:r>
          </a:p>
          <a:p>
            <a:pPr marL="285750" indent="-285750">
              <a:buFont typeface="Wingdings" panose="05000000000000000000" pitchFamily="2" charset="2"/>
              <a:buChar char="Ø"/>
            </a:pPr>
            <a:r>
              <a:rPr lang="en-US" dirty="0"/>
              <a:t>Death</a:t>
            </a:r>
          </a:p>
        </p:txBody>
      </p:sp>
    </p:spTree>
    <p:extLst>
      <p:ext uri="{BB962C8B-B14F-4D97-AF65-F5344CB8AC3E}">
        <p14:creationId xmlns:p14="http://schemas.microsoft.com/office/powerpoint/2010/main" val="1971443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1152</TotalTime>
  <Words>1579</Words>
  <Application>Microsoft Macintosh PowerPoint</Application>
  <PresentationFormat>Widescreen</PresentationFormat>
  <Paragraphs>242</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iStock Maquette</vt:lpstr>
      <vt:lpstr>Wingdings</vt:lpstr>
      <vt:lpstr>Office Theme</vt:lpstr>
      <vt:lpstr>A Parent’s Survival Guide  to Marijuana</vt:lpstr>
      <vt:lpstr>What Is This?</vt:lpstr>
      <vt:lpstr>What Is This?</vt:lpstr>
      <vt:lpstr>Forms of Marijuana - Dabs</vt:lpstr>
      <vt:lpstr>Forms of Marijuana – Dabs</vt:lpstr>
      <vt:lpstr>Forms of Marijuana – Edibles</vt:lpstr>
      <vt:lpstr>Forms of Marijuana – Edibles</vt:lpstr>
      <vt:lpstr>Forms of Marijuana – Synthetics</vt:lpstr>
      <vt:lpstr>Forms of Marijuana – Synthetics</vt:lpstr>
      <vt:lpstr>Dependence</vt:lpstr>
      <vt:lpstr>Dependence</vt:lpstr>
      <vt:lpstr>Long Term Effects</vt:lpstr>
      <vt:lpstr>Long Term Effects</vt:lpstr>
      <vt:lpstr>Long Term Effects of Marijuana</vt:lpstr>
      <vt:lpstr>Did You Know…</vt:lpstr>
      <vt:lpstr>Marijuana and Driving</vt:lpstr>
      <vt:lpstr>Marijuana and Driving</vt:lpstr>
      <vt:lpstr>Changes in Marijuana Potency</vt:lpstr>
      <vt:lpstr>Changes in Marijuana Potency</vt:lpstr>
      <vt:lpstr>Did You Know…</vt:lpstr>
      <vt:lpstr>Marijuana and the Law</vt:lpstr>
      <vt:lpstr>Marijuana and the Law</vt:lpstr>
      <vt:lpstr>Prevention</vt:lpstr>
      <vt:lpstr>Prevention</vt:lpstr>
      <vt:lpstr>Finding More Information</vt:lpstr>
      <vt:lpstr>Finding More Information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Parent’s Survival Guide  to Marijuana</dc:title>
  <dc:creator>Mike Fox</dc:creator>
  <cp:lastModifiedBy>Mike Fox</cp:lastModifiedBy>
  <cp:revision>93</cp:revision>
  <cp:lastPrinted>2018-05-31T15:57:14Z</cp:lastPrinted>
  <dcterms:created xsi:type="dcterms:W3CDTF">2018-05-21T19:58:51Z</dcterms:created>
  <dcterms:modified xsi:type="dcterms:W3CDTF">2018-06-26T16:17:10Z</dcterms:modified>
</cp:coreProperties>
</file>