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7" r:id="rId2"/>
    <p:sldId id="269" r:id="rId3"/>
    <p:sldId id="281" r:id="rId4"/>
    <p:sldId id="278" r:id="rId5"/>
    <p:sldId id="271" r:id="rId6"/>
    <p:sldId id="280" r:id="rId7"/>
    <p:sldId id="273" r:id="rId8"/>
    <p:sldId id="274" r:id="rId9"/>
    <p:sldId id="275" r:id="rId10"/>
    <p:sldId id="276" r:id="rId11"/>
    <p:sldId id="277" r:id="rId12"/>
    <p:sldId id="286" r:id="rId13"/>
    <p:sldId id="26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95" autoAdjust="0"/>
    <p:restoredTop sz="54836" autoAdjust="0"/>
  </p:normalViewPr>
  <p:slideViewPr>
    <p:cSldViewPr snapToGrid="0">
      <p:cViewPr varScale="1">
        <p:scale>
          <a:sx n="97" d="100"/>
          <a:sy n="97" d="100"/>
        </p:scale>
        <p:origin x="2256" y="1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C9085-D7A9-4D23-8A5A-E3090A6BAB1E}" type="datetimeFigureOut">
              <a:rPr lang="en-US" smtClean="0"/>
              <a:t>8/30/18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C4EF21-0AB8-41DF-94FE-32E2B89AB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72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cramentoccy.org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inkstockphotos.com/image/stock-photo-stubborn-teenager/607282924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www.thinkstockphotos.com/image/stock-photo-alcohol-in-the-workplace/495054338" TargetMode="External"/><Relationship Id="rId4" Type="http://schemas.openxmlformats.org/officeDocument/2006/relationships/hyperlink" Target="http://www.thinkstockphotos.com/image/stock-photo-unhappy-kid/97558690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VO:  “Middle school and high school aged children are a growing area of concern for binge</a:t>
            </a:r>
            <a:r>
              <a:rPr lang="en-US" b="1" baseline="0" dirty="0"/>
              <a:t> drinking.  </a:t>
            </a:r>
            <a:r>
              <a:rPr lang="en-US" b="1" dirty="0"/>
              <a:t>20% of</a:t>
            </a:r>
            <a:r>
              <a:rPr lang="en-US" b="1" baseline="0" dirty="0"/>
              <a:t> </a:t>
            </a:r>
            <a:r>
              <a:rPr lang="en-US" b="1" dirty="0"/>
              <a:t>youth between the ages of 12 and 20</a:t>
            </a:r>
            <a:r>
              <a:rPr lang="en-US" b="1" baseline="0" dirty="0"/>
              <a:t> have engaged in binge drinking at some time over the past 30 days” </a:t>
            </a:r>
          </a:p>
          <a:p>
            <a:endParaRPr lang="en-US" b="1" baseline="0" dirty="0"/>
          </a:p>
          <a:p>
            <a:endParaRPr lang="en-US" b="1" baseline="0" dirty="0"/>
          </a:p>
          <a:p>
            <a:r>
              <a:rPr lang="en-US" b="0" baseline="0" dirty="0"/>
              <a:t>Programmer Notes: Animate a large 20% over image in sync with VO.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27407-8271-4B53-89E0-6A424F5FBA6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423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VO: “Don’t allow underage drinking in your home. Be clear with your child about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rules.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If you are going to be away,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pre-arrange for a neighbor to check-in.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Permit the neighbor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call the police to shut down a party if things get out of control. Tell your teen you have arranged this beforehand. “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27407-8271-4B53-89E0-6A424F5FBA6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713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VO: “Kids watch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what their parents do. Set a good example by limiting your use of alcohol in the home. “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0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27407-8271-4B53-89E0-6A424F5FBA6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00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Parents on camera: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“Where can we find more information?”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4EF21-0AB8-41DF-94FE-32E2B89AB4F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694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VO:  </a:t>
            </a:r>
            <a:r>
              <a:rPr lang="en-US" dirty="0"/>
              <a:t>“</a:t>
            </a:r>
            <a:r>
              <a:rPr lang="en-US" b="1" dirty="0"/>
              <a:t>More information on teens and alcohol abuse can be found online by visiting</a:t>
            </a:r>
            <a:r>
              <a:rPr lang="en-US" b="1" baseline="0" dirty="0"/>
              <a:t>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www.Sacramentoccy.org</a:t>
            </a:r>
            <a:r>
              <a:rPr lang="en-US" b="1" dirty="0"/>
              <a:t>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4EF21-0AB8-41DF-94FE-32E2B89AB4F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00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VO:  “Youth who binge</a:t>
            </a:r>
            <a:r>
              <a:rPr lang="en-US" b="1" baseline="0" dirty="0"/>
              <a:t> drink are four times more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likely to get into a serious fight, three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times more likely to need medical emergency care, two times more likely to get into an accident and more likely to have unprotected sex. “</a:t>
            </a:r>
          </a:p>
          <a:p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Question from Mike: For consistency, how much more likely to have unprotected sex? Twice as likely? Three times?  </a:t>
            </a:r>
          </a:p>
          <a:p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27407-8271-4B53-89E0-6A424F5FBA6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949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Parent on Camera: </a:t>
            </a:r>
            <a:r>
              <a:rPr lang="en-US" dirty="0"/>
              <a:t>“</a:t>
            </a:r>
            <a:r>
              <a:rPr lang="en-US" b="1" i="0" dirty="0"/>
              <a:t>What kind</a:t>
            </a:r>
            <a:r>
              <a:rPr lang="en-US" b="1" i="0" baseline="0" dirty="0"/>
              <a:t> of warning signs should we be looking for?”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4EF21-0AB8-41DF-94FE-32E2B89AB4F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521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="1" dirty="0"/>
              <a:t>VO </a:t>
            </a:r>
          </a:p>
          <a:p>
            <a:pPr marL="0" indent="0">
              <a:buFontTx/>
              <a:buNone/>
            </a:pPr>
            <a:r>
              <a:rPr lang="en-US" b="0" dirty="0"/>
              <a:t>“Parents should be vigilant and keep an eye out for signs of alcohol use that include:</a:t>
            </a:r>
            <a:endParaRPr lang="en-US" b="0" baseline="0" dirty="0"/>
          </a:p>
          <a:p>
            <a:pPr marL="0" indent="0">
              <a:buFontTx/>
              <a:buNone/>
            </a:pPr>
            <a:endParaRPr lang="en-US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Mood changes</a:t>
            </a:r>
            <a:r>
              <a:rPr lang="en-US" sz="1200" b="0" u="non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such as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flare-ups of temper, increased irritability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defensiveness.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School </a:t>
            </a:r>
            <a:r>
              <a:rPr lang="en-US" sz="1200" b="1" u="non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issues</a:t>
            </a:r>
            <a:r>
              <a:rPr lang="en-US" sz="1200" b="1" u="non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u="non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such as</a:t>
            </a:r>
            <a:r>
              <a:rPr lang="en-US" sz="1200" b="1" u="non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attendance, low grades, or recent disciplinary actions.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Rebelling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against family, school, or societal rules or authority figures.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Switching friends</a:t>
            </a:r>
            <a:r>
              <a:rPr lang="en-US" sz="1200" b="0" u="non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a reluctance to have you get to know the new ones.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“nothing matters” attitude</a:t>
            </a:r>
            <a:r>
              <a:rPr lang="en-US" sz="1200" b="0" u="non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such as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sloppy appearance, a lack of involvement in former interests, and general low energy.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Finding alcohol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your child’s room or backpack, or smelling alcohol on his or her breath.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Physical or mental problems</a:t>
            </a:r>
            <a:r>
              <a:rPr lang="en-US" sz="1200" b="0" u="non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such as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memory lapses, poor concentration, bloodshot eyes, lack of coordination, or slurred speech.”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Programmer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Notes: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Images: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Thinkstock</a:t>
            </a:r>
            <a:r>
              <a:rPr lang="en-US" baseline="0" dirty="0"/>
              <a:t> </a:t>
            </a:r>
            <a:r>
              <a:rPr lang="en-US" dirty="0"/>
              <a:t>Moody:</a:t>
            </a:r>
            <a:r>
              <a:rPr lang="en-US" baseline="0" dirty="0"/>
              <a:t>  </a:t>
            </a:r>
            <a:r>
              <a:rPr lang="en-US" dirty="0">
                <a:solidFill>
                  <a:srgbClr val="5F5B62"/>
                </a:solidFill>
                <a:latin typeface="Arial" panose="020B0604020202020204" pitchFamily="34" charset="0"/>
              </a:rPr>
              <a:t>147683845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Thinkstock</a:t>
            </a:r>
            <a:r>
              <a:rPr lang="en-US" baseline="0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School problems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867127210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Thinkstock</a:t>
            </a:r>
            <a:r>
              <a:rPr lang="en-US" baseline="0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Rebelling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607282924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ISTOCK</a:t>
            </a:r>
            <a:r>
              <a:rPr lang="en-US" baseline="0" dirty="0"/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Switching Friends  542963638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Thinkstock</a:t>
            </a:r>
            <a:r>
              <a:rPr lang="en-US" baseline="0" dirty="0"/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Nothing matters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97558690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Thinkstock</a:t>
            </a:r>
            <a:r>
              <a:rPr lang="en-US" baseline="0" dirty="0"/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Finding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Alcohol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495054338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Thinkstock</a:t>
            </a:r>
            <a:r>
              <a:rPr lang="en-US" baseline="0" dirty="0"/>
              <a:t> 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Physical Problems –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56569616  &amp; 56569618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27407-8271-4B53-89E0-6A424F5FBA6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993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Parents on camera: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baseline="0" dirty="0"/>
              <a:t>“</a:t>
            </a:r>
            <a:r>
              <a:rPr lang="en-US" b="1" dirty="0"/>
              <a:t>As</a:t>
            </a:r>
            <a:r>
              <a:rPr lang="en-US" b="1" baseline="0" dirty="0"/>
              <a:t>  parents, what can we do to prevent our children from drinking? “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27407-8271-4B53-89E0-6A424F5FBA6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406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VO:  “Parents</a:t>
            </a:r>
            <a:r>
              <a:rPr lang="en-US" b="1" baseline="0" dirty="0"/>
              <a:t> have the greatest influence on whether or not their children will drink alcohol. Make time to t</a:t>
            </a:r>
            <a:r>
              <a:rPr lang="en-US" b="1" dirty="0"/>
              <a:t>alk one on one with your child about drinking, and listen to</a:t>
            </a:r>
            <a:r>
              <a:rPr lang="en-US" b="1" baseline="0" dirty="0"/>
              <a:t> what he or she has to say. Be prepared and k</a:t>
            </a:r>
            <a:r>
              <a:rPr lang="en-US" b="1" dirty="0"/>
              <a:t>now what to say to prevent drinking</a:t>
            </a:r>
            <a:r>
              <a:rPr lang="en-US" b="1" baseline="0" dirty="0"/>
              <a:t>. “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0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b="0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0" baseline="0" dirty="0"/>
              <a:t>Programming Notes:  Fly words in in sync with VO.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Tx/>
              <a:buNone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27407-8271-4B53-89E0-6A424F5FBA6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94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VO: “Consider developing family rules about underage drinking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such as: </a:t>
            </a:r>
          </a:p>
          <a:p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• No drinking until they turn 21</a:t>
            </a:r>
          </a:p>
          <a:p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•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Older siblings should help out by encouraging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younger siblings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abstain from drinking</a:t>
            </a:r>
          </a:p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• Leave any party if alcohol is served</a:t>
            </a:r>
          </a:p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• No riding in cars with a driver who has been drinking</a:t>
            </a:r>
          </a:p>
          <a:p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dirty="0">
                <a:solidFill>
                  <a:schemeClr val="tx1"/>
                </a:solidFill>
              </a:rPr>
              <a:t>Be sure to discuss</a:t>
            </a:r>
            <a:r>
              <a:rPr lang="en-US" sz="1200" b="1" baseline="0" dirty="0">
                <a:solidFill>
                  <a:schemeClr val="tx1"/>
                </a:solidFill>
              </a:rPr>
              <a:t> the consequences they will face at home if they drink."</a:t>
            </a:r>
          </a:p>
          <a:p>
            <a:endParaRPr lang="en-US" sz="1200" b="0" baseline="0" dirty="0">
              <a:solidFill>
                <a:schemeClr val="tx1"/>
              </a:solidFill>
            </a:endParaRPr>
          </a:p>
          <a:p>
            <a:endParaRPr lang="en-US" sz="1200" b="0" baseline="0" dirty="0">
              <a:solidFill>
                <a:schemeClr val="tx1"/>
              </a:solidFill>
            </a:endParaRPr>
          </a:p>
          <a:p>
            <a:r>
              <a:rPr lang="en-US" sz="1200" b="0" baseline="0" dirty="0">
                <a:solidFill>
                  <a:schemeClr val="tx1"/>
                </a:solidFill>
              </a:rPr>
              <a:t>Programmer Notes:  Text displays in sync with VO.</a:t>
            </a:r>
            <a:endParaRPr lang="en-US" b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27407-8271-4B53-89E0-6A424F5FBA6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321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VO: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“Parents should encourage healthier alternatives to drinking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out of boredom.  Get kids engaged in sports, hobbies, games, concerts, movies, working or volunteering. “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Programmer Notes: Introduce images in sync with VO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27407-8271-4B53-89E0-6A424F5FBA6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029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VO:  “Another approach is to keep track of your children’s activities.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Be aware of what they are doing and who they are doing it with. 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 your child returns from going out, be sure to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make contact, ask questions and listen.”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b="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27407-8271-4B53-89E0-6A424F5FBA6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934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74FF1-A57E-46A6-A951-18CC6174A298}" type="datetimeFigureOut">
              <a:rPr lang="en-US" smtClean="0"/>
              <a:t>8/30/18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DAB85-844D-4C5A-8084-77AA1D049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79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74FF1-A57E-46A6-A951-18CC6174A298}" type="datetimeFigureOut">
              <a:rPr lang="en-US" smtClean="0"/>
              <a:t>8/30/18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DAB85-844D-4C5A-8084-77AA1D049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04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74FF1-A57E-46A6-A951-18CC6174A298}" type="datetimeFigureOut">
              <a:rPr lang="en-US" smtClean="0"/>
              <a:t>8/30/18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DAB85-844D-4C5A-8084-77AA1D049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293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74FF1-A57E-46A6-A951-18CC6174A298}" type="datetimeFigureOut">
              <a:rPr lang="en-US" smtClean="0"/>
              <a:t>8/30/18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DAB85-844D-4C5A-8084-77AA1D049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787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74FF1-A57E-46A6-A951-18CC6174A298}" type="datetimeFigureOut">
              <a:rPr lang="en-US" smtClean="0"/>
              <a:t>8/30/18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DAB85-844D-4C5A-8084-77AA1D049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09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74FF1-A57E-46A6-A951-18CC6174A298}" type="datetimeFigureOut">
              <a:rPr lang="en-US" smtClean="0"/>
              <a:t>8/30/18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DAB85-844D-4C5A-8084-77AA1D049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447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74FF1-A57E-46A6-A951-18CC6174A298}" type="datetimeFigureOut">
              <a:rPr lang="en-US" smtClean="0"/>
              <a:t>8/30/18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DAB85-844D-4C5A-8084-77AA1D049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383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74FF1-A57E-46A6-A951-18CC6174A298}" type="datetimeFigureOut">
              <a:rPr lang="en-US" smtClean="0"/>
              <a:t>8/30/18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DAB85-844D-4C5A-8084-77AA1D049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91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74FF1-A57E-46A6-A951-18CC6174A298}" type="datetimeFigureOut">
              <a:rPr lang="en-US" smtClean="0"/>
              <a:t>8/30/18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DAB85-844D-4C5A-8084-77AA1D049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021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74FF1-A57E-46A6-A951-18CC6174A298}" type="datetimeFigureOut">
              <a:rPr lang="en-US" smtClean="0"/>
              <a:t>8/30/18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DAB85-844D-4C5A-8084-77AA1D049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5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74FF1-A57E-46A6-A951-18CC6174A298}" type="datetimeFigureOut">
              <a:rPr lang="en-US" smtClean="0"/>
              <a:t>8/30/18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DAB85-844D-4C5A-8084-77AA1D049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220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74FF1-A57E-46A6-A951-18CC6174A298}" type="datetimeFigureOut">
              <a:rPr lang="en-US" smtClean="0"/>
              <a:t>8/30/18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DAB85-844D-4C5A-8084-77AA1D049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82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thinkstockphotos.com/image/stock-photo-father-and-teenage-son/119860944" TargetMode="External"/><Relationship Id="rId4" Type="http://schemas.openxmlformats.org/officeDocument/2006/relationships/image" Target="../media/image2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acramentoccy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tiff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thinkstockphotos.com/image/stock-photo-parents-talking-to-teens/78631212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Binge Drinking 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279B5A-3249-164C-A11E-627B9AC13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307" y="1438897"/>
            <a:ext cx="7758545" cy="51673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D1A15F3-9FF2-2340-9599-7EE6805E1394}"/>
              </a:ext>
            </a:extLst>
          </p:cNvPr>
          <p:cNvSpPr/>
          <p:nvPr/>
        </p:nvSpPr>
        <p:spPr>
          <a:xfrm>
            <a:off x="9230039" y="6093551"/>
            <a:ext cx="1237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C0D0D"/>
                </a:solidFill>
                <a:latin typeface="iStock Maquette"/>
              </a:rPr>
              <a:t>504460686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ADD0FF-D164-1142-AEAA-95F70806CEBD}"/>
              </a:ext>
            </a:extLst>
          </p:cNvPr>
          <p:cNvSpPr txBox="1"/>
          <p:nvPr/>
        </p:nvSpPr>
        <p:spPr>
          <a:xfrm>
            <a:off x="5343579" y="4022553"/>
            <a:ext cx="40923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>
                <a:solidFill>
                  <a:srgbClr val="FF0000"/>
                </a:solidFill>
              </a:rPr>
              <a:t>20%</a:t>
            </a:r>
          </a:p>
        </p:txBody>
      </p:sp>
    </p:spTree>
    <p:extLst>
      <p:ext uri="{BB962C8B-B14F-4D97-AF65-F5344CB8AC3E}">
        <p14:creationId xmlns:p14="http://schemas.microsoft.com/office/powerpoint/2010/main" val="3736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146" y="2492479"/>
            <a:ext cx="4965007" cy="330223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81050" y="486744"/>
            <a:ext cx="8229600" cy="85648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chemeClr val="accent1">
                    <a:lumMod val="75000"/>
                  </a:schemeClr>
                </a:solidFill>
              </a:rPr>
              <a:t>Prevention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9B6F5F-C121-3748-A7EF-843267E800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52" y="2492479"/>
            <a:ext cx="5091443" cy="33205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D93276A-2820-9D45-BD3E-19BD034A6B63}"/>
              </a:ext>
            </a:extLst>
          </p:cNvPr>
          <p:cNvSpPr/>
          <p:nvPr/>
        </p:nvSpPr>
        <p:spPr>
          <a:xfrm>
            <a:off x="2828424" y="5770542"/>
            <a:ext cx="29397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0C0D0D"/>
                </a:solidFill>
                <a:latin typeface="iStock Maquette"/>
              </a:rPr>
              <a:t>Mom: iStock #79122854</a:t>
            </a:r>
          </a:p>
          <a:p>
            <a:pPr algn="r"/>
            <a:r>
              <a:rPr lang="en-US" dirty="0">
                <a:solidFill>
                  <a:srgbClr val="0C0D0D"/>
                </a:solidFill>
                <a:latin typeface="iStock Maquette"/>
              </a:rPr>
              <a:t>Daughter: iStock #</a:t>
            </a:r>
            <a:r>
              <a:rPr lang="en-US" dirty="0"/>
              <a:t>79122796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5D01DE-E1AB-C44D-A988-5A7A75359745}"/>
              </a:ext>
            </a:extLst>
          </p:cNvPr>
          <p:cNvSpPr/>
          <p:nvPr/>
        </p:nvSpPr>
        <p:spPr>
          <a:xfrm>
            <a:off x="9090444" y="5770542"/>
            <a:ext cx="2402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C0D0D"/>
                </a:solidFill>
                <a:latin typeface="iStock Maquette"/>
              </a:rPr>
              <a:t>ThinkStock</a:t>
            </a:r>
            <a:r>
              <a:rPr lang="en-US" dirty="0">
                <a:solidFill>
                  <a:srgbClr val="0C0D0D"/>
                </a:solidFill>
                <a:latin typeface="iStock Maquette"/>
              </a:rPr>
              <a:t> #516683364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9DB5DD-E0AE-9448-97FF-8393BCED9239}"/>
              </a:ext>
            </a:extLst>
          </p:cNvPr>
          <p:cNvSpPr/>
          <p:nvPr/>
        </p:nvSpPr>
        <p:spPr>
          <a:xfrm>
            <a:off x="4793758" y="1519259"/>
            <a:ext cx="47722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Set firm expectations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9578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40825" y="1343232"/>
            <a:ext cx="4408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Set a good example.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81050" y="486744"/>
            <a:ext cx="8229600" cy="85648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chemeClr val="accent1">
                    <a:lumMod val="75000"/>
                  </a:schemeClr>
                </a:solidFill>
              </a:rPr>
              <a:t>Prevention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5281" y="2556210"/>
            <a:ext cx="4631830" cy="3070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A7360C-6AC4-4146-B61B-AA02BB947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61" y="2100105"/>
            <a:ext cx="6231573" cy="41564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2CAFFE-00A8-D146-8C81-5CB6EE11A5CC}"/>
              </a:ext>
            </a:extLst>
          </p:cNvPr>
          <p:cNvSpPr/>
          <p:nvPr/>
        </p:nvSpPr>
        <p:spPr>
          <a:xfrm>
            <a:off x="4677476" y="6258004"/>
            <a:ext cx="1963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C0D0D"/>
                </a:solidFill>
                <a:latin typeface="iStock Maquette"/>
              </a:rPr>
              <a:t>iStock #184980147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1B2069-532D-374C-8DAD-81C413F433DE}"/>
              </a:ext>
            </a:extLst>
          </p:cNvPr>
          <p:cNvSpPr/>
          <p:nvPr/>
        </p:nvSpPr>
        <p:spPr>
          <a:xfrm>
            <a:off x="9010650" y="5614829"/>
            <a:ext cx="2515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dirty="0">
                <a:hlinkClick r:id="rId5"/>
              </a:rPr>
              <a:t>Think stock 119860944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23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Binge Drinking 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F67090-CAC7-6641-9760-8B3FFB4A4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234" y="2037522"/>
            <a:ext cx="9504534" cy="346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85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chemeClr val="accent1">
                    <a:lumMod val="75000"/>
                  </a:schemeClr>
                </a:solidFill>
              </a:rPr>
              <a:t>Finding More Information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8C332E-17CE-E74F-A442-2B9574DB8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0"/>
            <a:ext cx="12192000" cy="4572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1D56193-7E5B-9A42-BBD6-73ABC0D1F786}"/>
              </a:ext>
            </a:extLst>
          </p:cNvPr>
          <p:cNvSpPr/>
          <p:nvPr/>
        </p:nvSpPr>
        <p:spPr>
          <a:xfrm>
            <a:off x="640207" y="4001701"/>
            <a:ext cx="53125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u="sng" dirty="0">
                <a:hlinkClick r:id="rId4"/>
              </a:rPr>
              <a:t>www.Sacramentoccy.org</a:t>
            </a:r>
            <a:endParaRPr lang="en-US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EB62C4-0793-094C-972E-9FB0F2A979F9}"/>
              </a:ext>
            </a:extLst>
          </p:cNvPr>
          <p:cNvSpPr/>
          <p:nvPr/>
        </p:nvSpPr>
        <p:spPr>
          <a:xfrm>
            <a:off x="9768580" y="6858000"/>
            <a:ext cx="2423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C0D0D"/>
                </a:solidFill>
                <a:latin typeface="iStock Maquette"/>
              </a:rPr>
              <a:t>ThinkStock</a:t>
            </a:r>
            <a:r>
              <a:rPr lang="en-US" dirty="0">
                <a:solidFill>
                  <a:srgbClr val="0C0D0D"/>
                </a:solidFill>
                <a:latin typeface="iStock Maquette"/>
              </a:rPr>
              <a:t> #836051392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53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3690" y="-13114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Binge Drinking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EF9916-FB8B-B74F-B947-D1FB1CCB5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009" y="1013791"/>
            <a:ext cx="4088976" cy="27233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4DE7C5-CBC8-3D44-913C-DA87D6696760}"/>
              </a:ext>
            </a:extLst>
          </p:cNvPr>
          <p:cNvSpPr/>
          <p:nvPr/>
        </p:nvSpPr>
        <p:spPr>
          <a:xfrm>
            <a:off x="10779258" y="895386"/>
            <a:ext cx="1237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C0D0D"/>
                </a:solidFill>
                <a:latin typeface="iStock Maquette"/>
              </a:rPr>
              <a:t>512217748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3AC175-DF05-5F4B-860B-4CEB82A03EFC}"/>
              </a:ext>
            </a:extLst>
          </p:cNvPr>
          <p:cNvSpPr/>
          <p:nvPr/>
        </p:nvSpPr>
        <p:spPr>
          <a:xfrm>
            <a:off x="4657134" y="965680"/>
            <a:ext cx="1237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675250354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E56000-ECC8-9D4A-95C4-563EB6084C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046" y="4026932"/>
            <a:ext cx="4118584" cy="274706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6365A6C-4AF6-E542-BCF6-6938969F9A13}"/>
              </a:ext>
            </a:extLst>
          </p:cNvPr>
          <p:cNvSpPr/>
          <p:nvPr/>
        </p:nvSpPr>
        <p:spPr>
          <a:xfrm>
            <a:off x="4643163" y="3987580"/>
            <a:ext cx="1963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C0D0D"/>
                </a:solidFill>
                <a:latin typeface="iStock Maquette"/>
              </a:rPr>
              <a:t>iStock #157194262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8509D9-262A-F345-B832-C7E0977A0901}"/>
              </a:ext>
            </a:extLst>
          </p:cNvPr>
          <p:cNvSpPr/>
          <p:nvPr/>
        </p:nvSpPr>
        <p:spPr>
          <a:xfrm>
            <a:off x="10873757" y="3987580"/>
            <a:ext cx="2463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C0D0D"/>
                </a:solidFill>
                <a:latin typeface="iStock Maquette"/>
              </a:rPr>
              <a:t>Girl: iStock #174627261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7CB8BDB-5A4B-B54C-BAFD-44ECB32043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230" y="3856383"/>
            <a:ext cx="4232198" cy="283899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2E267C3-2D63-FA4C-A7EA-E60692A9D28D}"/>
              </a:ext>
            </a:extLst>
          </p:cNvPr>
          <p:cNvSpPr/>
          <p:nvPr/>
        </p:nvSpPr>
        <p:spPr>
          <a:xfrm>
            <a:off x="10873756" y="4239372"/>
            <a:ext cx="2840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C0D0D"/>
                </a:solidFill>
                <a:latin typeface="iStock Maquette"/>
              </a:rPr>
              <a:t>Boy Face: iStock #</a:t>
            </a:r>
            <a:r>
              <a:rPr lang="en-US" dirty="0"/>
              <a:t>75404427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3E0C62D-654A-9A4B-81C5-1A7E37F0B1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046" y="1163766"/>
            <a:ext cx="4131117" cy="275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07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81050" y="486744"/>
            <a:ext cx="8229600" cy="85648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chemeClr val="accent1">
                    <a:lumMod val="75000"/>
                  </a:schemeClr>
                </a:solidFill>
              </a:rPr>
              <a:t>Warning Signs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CE7C84-56A8-B14E-A797-EE669BFDC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387" y="1696912"/>
            <a:ext cx="5822856" cy="436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993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24645" y="5701669"/>
            <a:ext cx="464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Physical or mental problems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81050" y="486744"/>
            <a:ext cx="8229600" cy="85648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chemeClr val="accent1">
                    <a:lumMod val="75000"/>
                  </a:schemeClr>
                </a:solidFill>
              </a:rPr>
              <a:t>Warning Signs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340" y="1561774"/>
            <a:ext cx="2514409" cy="18231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4144" y="2926913"/>
            <a:ext cx="2571514" cy="16967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5658" y="3384937"/>
            <a:ext cx="2101119" cy="24438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95028" y="1912007"/>
            <a:ext cx="2620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Mood changes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3343" y="2582375"/>
            <a:ext cx="3005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School Problems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50309" y="3263459"/>
            <a:ext cx="3254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Rebelling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24645" y="3898709"/>
            <a:ext cx="3097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Switching friends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24645" y="4538579"/>
            <a:ext cx="4743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 “nothing matters” attitude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24645" y="5128891"/>
            <a:ext cx="3005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Finding alcohol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FC0BC7-4C04-7B4D-8723-E76DB3F5A1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6651" y="139717"/>
            <a:ext cx="2553702" cy="16448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DD9ADF5-94C6-5B4F-817B-E2C3D54BF1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530" y="4631846"/>
            <a:ext cx="2139645" cy="21396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781825A-A1B2-A74F-A77E-25AC087582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2964" y="-197922"/>
            <a:ext cx="3063053" cy="229569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B430F21-8AE4-CC45-BBB5-F44C3D2919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03496" y="1849438"/>
            <a:ext cx="2814757" cy="187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0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019176" y="978546"/>
            <a:ext cx="8229600" cy="85648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chemeClr val="accent1">
                    <a:lumMod val="75000"/>
                  </a:schemeClr>
                </a:solidFill>
              </a:rPr>
              <a:t>Prevention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2C4B4D-DED7-6A4F-A6CA-892B53D3A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305" y="2408583"/>
            <a:ext cx="9504534" cy="346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1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93621" y="2389672"/>
            <a:ext cx="3639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/>
              <a:t>TALK ONE ON ONE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81050" y="486744"/>
            <a:ext cx="8229600" cy="85648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chemeClr val="accent1">
                    <a:lumMod val="75000"/>
                  </a:schemeClr>
                </a:solidFill>
              </a:rPr>
              <a:t>Prevention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9193" y="1866452"/>
            <a:ext cx="2448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MAKE TIME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09193" y="3436112"/>
            <a:ext cx="3244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KNOW WHAT TO SAY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09193" y="2914455"/>
            <a:ext cx="1440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LISTEN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DF7FF4-33A5-5D40-9D44-E946C0FFF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073" y="1866452"/>
            <a:ext cx="6659124" cy="444158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D3EBF5-2293-D94E-808D-08431D9CF8D6}"/>
              </a:ext>
            </a:extLst>
          </p:cNvPr>
          <p:cNvSpPr/>
          <p:nvPr/>
        </p:nvSpPr>
        <p:spPr>
          <a:xfrm>
            <a:off x="5817839" y="6308035"/>
            <a:ext cx="1963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C0D0D"/>
                </a:solidFill>
                <a:latin typeface="iStock Maquette"/>
              </a:rPr>
              <a:t>iStock #842699352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4DEC8E-C3FE-7343-84A3-C495DFD06BD3}"/>
              </a:ext>
            </a:extLst>
          </p:cNvPr>
          <p:cNvSpPr txBox="1"/>
          <p:nvPr/>
        </p:nvSpPr>
        <p:spPr>
          <a:xfrm>
            <a:off x="3928595" y="988508"/>
            <a:ext cx="4763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Connect with your child</a:t>
            </a:r>
          </a:p>
        </p:txBody>
      </p:sp>
    </p:spTree>
    <p:extLst>
      <p:ext uri="{BB962C8B-B14F-4D97-AF65-F5344CB8AC3E}">
        <p14:creationId xmlns:p14="http://schemas.microsoft.com/office/powerpoint/2010/main" val="159665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73038" y="999824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Develop Family Rules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93827" y="2226077"/>
            <a:ext cx="5352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 drinking until age 21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93827" y="3010907"/>
            <a:ext cx="4389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Older siblings help out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93827" y="3795737"/>
            <a:ext cx="5970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Leave any party if there is alcohol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93827" y="4509435"/>
            <a:ext cx="531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 rides with a driver who’s been drinking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93827" y="5566970"/>
            <a:ext cx="3697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Discuss consequences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81050" y="486744"/>
            <a:ext cx="8229600" cy="85648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chemeClr val="accent1">
                    <a:lumMod val="75000"/>
                  </a:schemeClr>
                </a:solidFill>
              </a:rPr>
              <a:t>Prevention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88" y="1675698"/>
            <a:ext cx="6038850" cy="40576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AE916B-8207-7C42-B6A0-B5E704EBE8EF}"/>
              </a:ext>
            </a:extLst>
          </p:cNvPr>
          <p:cNvSpPr/>
          <p:nvPr/>
        </p:nvSpPr>
        <p:spPr>
          <a:xfrm>
            <a:off x="5554918" y="5720858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78631212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58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781050" y="486744"/>
            <a:ext cx="8229600" cy="85648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chemeClr val="accent1">
                    <a:lumMod val="75000"/>
                  </a:schemeClr>
                </a:solidFill>
              </a:rPr>
              <a:t>Prevention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A53F72-A635-9A41-B411-675BEC646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13" y="1481798"/>
            <a:ext cx="3989488" cy="26570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3F557E-956D-134A-A3BE-F11D62AA4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581" y="3831607"/>
            <a:ext cx="3989488" cy="26570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4A617DE-9444-DB4B-9C87-9D7AE6B7085A}"/>
              </a:ext>
            </a:extLst>
          </p:cNvPr>
          <p:cNvSpPr/>
          <p:nvPr/>
        </p:nvSpPr>
        <p:spPr>
          <a:xfrm>
            <a:off x="7719802" y="6419526"/>
            <a:ext cx="1963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C0D0D"/>
                </a:solidFill>
                <a:latin typeface="iStock Maquette"/>
              </a:rPr>
              <a:t>iStock #827810230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B20E7B-F4A6-DD49-B999-D5067BD4D747}"/>
              </a:ext>
            </a:extLst>
          </p:cNvPr>
          <p:cNvSpPr/>
          <p:nvPr/>
        </p:nvSpPr>
        <p:spPr>
          <a:xfrm>
            <a:off x="108676" y="4066255"/>
            <a:ext cx="1963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C0D0D"/>
                </a:solidFill>
                <a:latin typeface="iStock Maquette"/>
              </a:rPr>
              <a:t>iStock #545361158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93A7F3-9E80-794A-A621-CC38FF558D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8661" y="2131826"/>
            <a:ext cx="4546906" cy="30283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28EC3A-D421-7742-9540-D7EBF1DAB09F}"/>
              </a:ext>
            </a:extLst>
          </p:cNvPr>
          <p:cNvSpPr/>
          <p:nvPr/>
        </p:nvSpPr>
        <p:spPr>
          <a:xfrm>
            <a:off x="3967159" y="5160137"/>
            <a:ext cx="2423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C0D0D"/>
                </a:solidFill>
                <a:latin typeface="iStock Maquette"/>
              </a:rPr>
              <a:t>ThinkStock</a:t>
            </a:r>
            <a:r>
              <a:rPr lang="en-US" dirty="0">
                <a:solidFill>
                  <a:srgbClr val="0C0D0D"/>
                </a:solidFill>
                <a:latin typeface="iStock Maquette"/>
              </a:rPr>
              <a:t> #873590486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9F7303-C9C8-B346-A737-01574E5053B6}"/>
              </a:ext>
            </a:extLst>
          </p:cNvPr>
          <p:cNvSpPr txBox="1"/>
          <p:nvPr/>
        </p:nvSpPr>
        <p:spPr>
          <a:xfrm>
            <a:off x="1712747" y="964041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Encourage healthier alternatives</a:t>
            </a:r>
          </a:p>
        </p:txBody>
      </p:sp>
    </p:spTree>
    <p:extLst>
      <p:ext uri="{BB962C8B-B14F-4D97-AF65-F5344CB8AC3E}">
        <p14:creationId xmlns:p14="http://schemas.microsoft.com/office/powerpoint/2010/main" val="243166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781050" y="486744"/>
            <a:ext cx="8229600" cy="85648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chemeClr val="accent1">
                    <a:lumMod val="75000"/>
                  </a:schemeClr>
                </a:solidFill>
              </a:rPr>
              <a:t>Prevention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492085-9A5D-5745-B01D-949AA1EC9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0" y="1537252"/>
            <a:ext cx="5328202" cy="353825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A8CD13B-AA64-334E-8194-48462400A5AB}"/>
              </a:ext>
            </a:extLst>
          </p:cNvPr>
          <p:cNvSpPr/>
          <p:nvPr/>
        </p:nvSpPr>
        <p:spPr>
          <a:xfrm>
            <a:off x="3777392" y="5073711"/>
            <a:ext cx="2476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C0D0D"/>
                </a:solidFill>
                <a:latin typeface="iStock Maquette"/>
              </a:rPr>
              <a:t> </a:t>
            </a:r>
            <a:r>
              <a:rPr lang="en-US" dirty="0" err="1">
                <a:solidFill>
                  <a:srgbClr val="0C0D0D"/>
                </a:solidFill>
                <a:latin typeface="iStock Maquette"/>
              </a:rPr>
              <a:t>ThinkStock</a:t>
            </a:r>
            <a:r>
              <a:rPr lang="en-US" dirty="0">
                <a:solidFill>
                  <a:srgbClr val="0C0D0D"/>
                </a:solidFill>
                <a:latin typeface="iStock Maquette"/>
              </a:rPr>
              <a:t> #531416356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31F376-EEBB-A748-9479-5894F8014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8170" y="1537251"/>
            <a:ext cx="5316751" cy="35462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BFC106-B651-884A-8200-DBD70252955B}"/>
              </a:ext>
            </a:extLst>
          </p:cNvPr>
          <p:cNvSpPr/>
          <p:nvPr/>
        </p:nvSpPr>
        <p:spPr>
          <a:xfrm>
            <a:off x="9403656" y="5049006"/>
            <a:ext cx="2476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C0D0D"/>
                </a:solidFill>
                <a:latin typeface="iStock Maquette"/>
              </a:rPr>
              <a:t>ThinkStock</a:t>
            </a:r>
            <a:r>
              <a:rPr lang="en-US" dirty="0">
                <a:solidFill>
                  <a:srgbClr val="0C0D0D"/>
                </a:solidFill>
                <a:latin typeface="iStock Maquette"/>
              </a:rPr>
              <a:t> #476345559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C618C9-27CF-1C41-B322-647F2745FBB7}"/>
              </a:ext>
            </a:extLst>
          </p:cNvPr>
          <p:cNvSpPr txBox="1"/>
          <p:nvPr/>
        </p:nvSpPr>
        <p:spPr>
          <a:xfrm>
            <a:off x="4582048" y="758457"/>
            <a:ext cx="3938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Keep tabs on your kids</a:t>
            </a:r>
          </a:p>
        </p:txBody>
      </p:sp>
    </p:spTree>
    <p:extLst>
      <p:ext uri="{BB962C8B-B14F-4D97-AF65-F5344CB8AC3E}">
        <p14:creationId xmlns:p14="http://schemas.microsoft.com/office/powerpoint/2010/main" val="318070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1775</TotalTime>
  <Words>810</Words>
  <Application>Microsoft Macintosh PowerPoint</Application>
  <PresentationFormat>Widescreen</PresentationFormat>
  <Paragraphs>132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iStock Maquette</vt:lpstr>
      <vt:lpstr>Office Theme</vt:lpstr>
      <vt:lpstr>Binge Drinking </vt:lpstr>
      <vt:lpstr>Binge Drinking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Binge Drinking </vt:lpstr>
      <vt:lpstr>Finding More Information 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Nancy O'Neill</dc:creator>
  <cp:lastModifiedBy>Mike Fox</cp:lastModifiedBy>
  <cp:revision>315</cp:revision>
  <dcterms:created xsi:type="dcterms:W3CDTF">2018-05-31T17:11:59Z</dcterms:created>
  <dcterms:modified xsi:type="dcterms:W3CDTF">2018-08-30T16:31:14Z</dcterms:modified>
</cp:coreProperties>
</file>