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3" r:id="rId3"/>
    <p:sldId id="259" r:id="rId4"/>
    <p:sldId id="260" r:id="rId5"/>
    <p:sldId id="262" r:id="rId6"/>
    <p:sldId id="258" r:id="rId7"/>
    <p:sldId id="257" r:id="rId8"/>
    <p:sldId id="283" r:id="rId9"/>
    <p:sldId id="270" r:id="rId10"/>
    <p:sldId id="261" r:id="rId11"/>
    <p:sldId id="282" r:id="rId12"/>
    <p:sldId id="285"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95" autoAdjust="0"/>
    <p:restoredTop sz="54836" autoAdjust="0"/>
  </p:normalViewPr>
  <p:slideViewPr>
    <p:cSldViewPr snapToGrid="0">
      <p:cViewPr varScale="1">
        <p:scale>
          <a:sx n="97" d="100"/>
          <a:sy n="97" d="100"/>
        </p:scale>
        <p:origin x="2256" y="19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C9085-D7A9-4D23-8A5A-E3090A6BAB1E}" type="datetimeFigureOut">
              <a:rPr lang="en-US" smtClean="0"/>
              <a:t>8/30/18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4EF21-0AB8-41DF-94FE-32E2B89AB4F9}" type="slidenum">
              <a:rPr lang="en-US" smtClean="0"/>
              <a:t>‹#›</a:t>
            </a:fld>
            <a:endParaRPr lang="en-US"/>
          </a:p>
        </p:txBody>
      </p:sp>
    </p:spTree>
    <p:extLst>
      <p:ext uri="{BB962C8B-B14F-4D97-AF65-F5344CB8AC3E}">
        <p14:creationId xmlns:p14="http://schemas.microsoft.com/office/powerpoint/2010/main" val="622172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VO: A Parent’s Survival Guide to Adolescent Alcohol Use</a:t>
            </a:r>
          </a:p>
        </p:txBody>
      </p:sp>
      <p:sp>
        <p:nvSpPr>
          <p:cNvPr id="4" name="Slide Number Placeholder 3"/>
          <p:cNvSpPr>
            <a:spLocks noGrp="1"/>
          </p:cNvSpPr>
          <p:nvPr>
            <p:ph type="sldNum" sz="quarter" idx="10"/>
          </p:nvPr>
        </p:nvSpPr>
        <p:spPr/>
        <p:txBody>
          <a:bodyPr/>
          <a:lstStyle/>
          <a:p>
            <a:fld id="{43C4EF21-0AB8-41DF-94FE-32E2B89AB4F9}" type="slidenum">
              <a:rPr lang="en-US" smtClean="0"/>
              <a:t>1</a:t>
            </a:fld>
            <a:endParaRPr lang="en-US"/>
          </a:p>
        </p:txBody>
      </p:sp>
    </p:spTree>
    <p:extLst>
      <p:ext uri="{BB962C8B-B14F-4D97-AF65-F5344CB8AC3E}">
        <p14:creationId xmlns:p14="http://schemas.microsoft.com/office/powerpoint/2010/main" val="2054968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VO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“Studies show that teens who have their first experience being drunk before the age of 18 had a much greater chance of becoming a heavier drinker, d</a:t>
            </a:r>
            <a:r>
              <a:rPr lang="en-US" sz="1200" b="1" kern="1200" baseline="0" dirty="0">
                <a:solidFill>
                  <a:schemeClr val="tx1"/>
                </a:solidFill>
                <a:latin typeface="+mn-lt"/>
                <a:ea typeface="+mn-ea"/>
                <a:cs typeface="+mn-cs"/>
              </a:rPr>
              <a:t>eveloping an addiction, and having cognitive issues or health problems as an adult.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Programmer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List of risks appear in sync with VO.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43C4EF21-0AB8-41DF-94FE-32E2B89AB4F9}" type="slidenum">
              <a:rPr lang="en-US" smtClean="0"/>
              <a:t>10</a:t>
            </a:fld>
            <a:endParaRPr lang="en-US"/>
          </a:p>
        </p:txBody>
      </p:sp>
    </p:spTree>
    <p:extLst>
      <p:ext uri="{BB962C8B-B14F-4D97-AF65-F5344CB8AC3E}">
        <p14:creationId xmlns:p14="http://schemas.microsoft.com/office/powerpoint/2010/main" val="853758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“Parents should know that for every year you can delay the start of your child’s drinking, you greatly reduce their risk of addiction, cognitive issues and health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Programmer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Animation of calendar pages flipping, text slowly shrinks to nothing as time progresses.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b="0" i="0" kern="1200" baseline="0" dirty="0">
                <a:solidFill>
                  <a:schemeClr val="tx1"/>
                </a:solidFill>
                <a:effectLst/>
                <a:latin typeface="+mn-lt"/>
                <a:ea typeface="+mn-ea"/>
                <a:cs typeface="+mn-cs"/>
              </a:rPr>
              <a:t>(Note to Mike: See your “Red Flags” Citizenship video)</a:t>
            </a:r>
            <a:endParaRPr lang="en-US" sz="750" baseline="0" dirty="0"/>
          </a:p>
          <a:p>
            <a:endParaRPr lang="en-US" dirty="0"/>
          </a:p>
        </p:txBody>
      </p:sp>
      <p:sp>
        <p:nvSpPr>
          <p:cNvPr id="4" name="Slide Number Placeholder 3"/>
          <p:cNvSpPr>
            <a:spLocks noGrp="1"/>
          </p:cNvSpPr>
          <p:nvPr>
            <p:ph type="sldNum" sz="quarter" idx="10"/>
          </p:nvPr>
        </p:nvSpPr>
        <p:spPr/>
        <p:txBody>
          <a:bodyPr/>
          <a:lstStyle/>
          <a:p>
            <a:fld id="{43C4EF21-0AB8-41DF-94FE-32E2B89AB4F9}" type="slidenum">
              <a:rPr lang="en-US" smtClean="0"/>
              <a:t>11</a:t>
            </a:fld>
            <a:endParaRPr lang="en-US"/>
          </a:p>
        </p:txBody>
      </p:sp>
    </p:spTree>
    <p:extLst>
      <p:ext uri="{BB962C8B-B14F-4D97-AF65-F5344CB8AC3E}">
        <p14:creationId xmlns:p14="http://schemas.microsoft.com/office/powerpoint/2010/main" val="3934940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Parents on camera.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Father: </a:t>
            </a:r>
            <a:r>
              <a:rPr lang="en-US" b="1" dirty="0"/>
              <a:t>“We’re hearing a lot about ‘Binge Drinking’ on the news these 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Mother</a:t>
            </a:r>
            <a:r>
              <a:rPr lang="en-US" sz="1200" b="1" kern="1200" dirty="0">
                <a:solidFill>
                  <a:schemeClr val="tx1"/>
                </a:solidFill>
                <a:effectLst/>
                <a:latin typeface="+mn-lt"/>
                <a:ea typeface="+mn-ea"/>
                <a:cs typeface="+mn-cs"/>
              </a:rPr>
              <a:t>: “What exactly is ‘Binge Drinking’?”</a:t>
            </a:r>
          </a:p>
          <a:p>
            <a:endParaRPr lang="en-US" dirty="0"/>
          </a:p>
        </p:txBody>
      </p:sp>
      <p:sp>
        <p:nvSpPr>
          <p:cNvPr id="4" name="Slide Number Placeholder 3"/>
          <p:cNvSpPr>
            <a:spLocks noGrp="1"/>
          </p:cNvSpPr>
          <p:nvPr>
            <p:ph type="sldNum" sz="quarter" idx="10"/>
          </p:nvPr>
        </p:nvSpPr>
        <p:spPr/>
        <p:txBody>
          <a:bodyPr/>
          <a:lstStyle/>
          <a:p>
            <a:fld id="{43C4EF21-0AB8-41DF-94FE-32E2B89AB4F9}" type="slidenum">
              <a:rPr lang="en-US" smtClean="0"/>
              <a:t>12</a:t>
            </a:fld>
            <a:endParaRPr lang="en-US"/>
          </a:p>
        </p:txBody>
      </p:sp>
    </p:spTree>
    <p:extLst>
      <p:ext uri="{BB962C8B-B14F-4D97-AF65-F5344CB8AC3E}">
        <p14:creationId xmlns:p14="http://schemas.microsoft.com/office/powerpoint/2010/main" val="1382282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a:t>
            </a:r>
            <a:r>
              <a:rPr lang="en-US" sz="1200" b="0" kern="1200" dirty="0">
                <a:solidFill>
                  <a:schemeClr val="tx1"/>
                </a:solidFill>
                <a:latin typeface="+mn-lt"/>
                <a:ea typeface="+mn-ea"/>
                <a:cs typeface="+mn-cs"/>
              </a:rPr>
              <a:t>:   </a:t>
            </a:r>
            <a:r>
              <a:rPr lang="en-US" altLang="en-US" sz="1800" b="1" kern="1200" dirty="0">
                <a:solidFill>
                  <a:schemeClr val="tx1"/>
                </a:solidFill>
                <a:latin typeface="+mn-lt"/>
                <a:ea typeface="+mn-ea"/>
                <a:cs typeface="+mn-cs"/>
              </a:rPr>
              <a:t>“The term ‘Binge Drinking’ </a:t>
            </a:r>
            <a:r>
              <a:rPr lang="en-US" altLang="en-US" sz="1200" b="1" kern="1200" dirty="0">
                <a:solidFill>
                  <a:schemeClr val="tx1"/>
                </a:solidFill>
                <a:latin typeface="+mn-lt"/>
                <a:ea typeface="+mn-ea"/>
                <a:cs typeface="+mn-cs"/>
              </a:rPr>
              <a:t>refers to the consumption of alcohol in a short period of time,</a:t>
            </a:r>
            <a:r>
              <a:rPr lang="en-US" altLang="en-US" sz="1200" b="1" kern="1200" baseline="0" dirty="0">
                <a:solidFill>
                  <a:schemeClr val="tx1"/>
                </a:solidFill>
                <a:latin typeface="+mn-lt"/>
                <a:ea typeface="+mn-ea"/>
                <a:cs typeface="+mn-cs"/>
              </a:rPr>
              <a:t> bringing </a:t>
            </a:r>
            <a:r>
              <a:rPr lang="en-US" altLang="en-US" sz="1200" b="1" kern="1200" dirty="0">
                <a:solidFill>
                  <a:schemeClr val="tx1"/>
                </a:solidFill>
                <a:latin typeface="+mn-lt"/>
                <a:ea typeface="+mn-ea"/>
                <a:cs typeface="+mn-cs"/>
              </a:rPr>
              <a:t>the blood alcohol level concentration (BAC) to 0.08 or above.   </a:t>
            </a:r>
            <a:r>
              <a:rPr lang="en-US" altLang="en-US" sz="1200" b="1" dirty="0">
                <a:latin typeface="Calibri" panose="020F0502020204030204" pitchFamily="34" charset="0"/>
              </a:rPr>
              <a:t>Studies show that </a:t>
            </a:r>
            <a:r>
              <a:rPr lang="en-US" sz="1800" b="1" kern="1200" dirty="0">
                <a:solidFill>
                  <a:schemeClr val="tx1"/>
                </a:solidFill>
                <a:latin typeface="+mn-lt"/>
                <a:ea typeface="+mn-ea"/>
                <a:cs typeface="+mn-cs"/>
              </a:rPr>
              <a:t>1</a:t>
            </a:r>
            <a:r>
              <a:rPr lang="en-US" sz="1800" b="1" kern="1200" baseline="0" dirty="0">
                <a:solidFill>
                  <a:schemeClr val="tx1"/>
                </a:solidFill>
                <a:latin typeface="+mn-lt"/>
                <a:ea typeface="+mn-ea"/>
                <a:cs typeface="+mn-cs"/>
              </a:rPr>
              <a:t> in 7 teenagers binge drink, </a:t>
            </a:r>
            <a:r>
              <a:rPr lang="en-US" altLang="en-US" sz="1800" b="1" kern="1200" dirty="0">
                <a:solidFill>
                  <a:schemeClr val="tx1"/>
                </a:solidFill>
                <a:latin typeface="+mn-lt"/>
                <a:ea typeface="+mn-ea"/>
                <a:cs typeface="+mn-cs"/>
              </a:rPr>
              <a:t>often resulting in harmful consequences.</a:t>
            </a:r>
            <a:r>
              <a:rPr lang="en-US" altLang="en-US" sz="1800" b="1" kern="1200" baseline="0" dirty="0">
                <a:solidFill>
                  <a:schemeClr val="tx1"/>
                </a:solidFill>
                <a:latin typeface="+mn-lt"/>
                <a:ea typeface="+mn-ea"/>
                <a:cs typeface="+mn-cs"/>
              </a:rPr>
              <a:t> </a:t>
            </a:r>
            <a:r>
              <a:rPr lang="en-US" sz="1800" b="1" kern="1200" baseline="0" dirty="0">
                <a:solidFill>
                  <a:schemeClr val="tx1"/>
                </a:solidFill>
                <a:latin typeface="+mn-lt"/>
                <a:ea typeface="+mn-ea"/>
                <a:cs typeface="+mn-cs"/>
              </a:rPr>
              <a:t>” </a:t>
            </a:r>
          </a:p>
          <a:p>
            <a:endParaRPr lang="en-US" sz="1800" b="1" kern="1200" baseline="0" dirty="0">
              <a:solidFill>
                <a:schemeClr val="tx1"/>
              </a:solidFill>
              <a:latin typeface="+mn-lt"/>
              <a:ea typeface="+mn-ea"/>
              <a:cs typeface="+mn-cs"/>
            </a:endParaRPr>
          </a:p>
          <a:p>
            <a:endParaRPr lang="en-US" sz="1800" b="1" kern="1200" baseline="0" dirty="0">
              <a:solidFill>
                <a:schemeClr val="tx1"/>
              </a:solidFill>
              <a:latin typeface="+mn-lt"/>
              <a:ea typeface="+mn-ea"/>
              <a:cs typeface="+mn-cs"/>
            </a:endParaRPr>
          </a:p>
          <a:p>
            <a:r>
              <a:rPr lang="en-US" sz="1800" b="0" kern="1200" baseline="0" dirty="0">
                <a:solidFill>
                  <a:schemeClr val="tx1"/>
                </a:solidFill>
                <a:latin typeface="+mn-lt"/>
                <a:ea typeface="+mn-ea"/>
                <a:cs typeface="+mn-cs"/>
              </a:rPr>
              <a:t>Programmer Notes: Start off with image of bottles and shadow.   Animate in seven silhouettes to represent teenagers.</a:t>
            </a:r>
          </a:p>
          <a:p>
            <a:pPr marL="0" marR="0" lvl="0" indent="0" algn="l" defTabSz="914400" rtl="0" eaLnBrk="1" fontAlgn="auto" latinLnBrk="0" hangingPunct="1">
              <a:lnSpc>
                <a:spcPct val="90000"/>
              </a:lnSpc>
              <a:spcBef>
                <a:spcPts val="0"/>
              </a:spcBef>
              <a:spcAft>
                <a:spcPts val="0"/>
              </a:spcAft>
              <a:buClrTx/>
              <a:buSzTx/>
              <a:buFontTx/>
              <a:buNone/>
              <a:tabLst/>
              <a:defRPr/>
            </a:pPr>
            <a:endParaRPr lang="en-US" sz="1800" b="0" kern="1200" baseline="0" dirty="0">
              <a:solidFill>
                <a:schemeClr val="tx1"/>
              </a:solidFill>
              <a:latin typeface="+mn-lt"/>
              <a:ea typeface="+mn-ea"/>
              <a:cs typeface="+mn-cs"/>
            </a:endParaRPr>
          </a:p>
          <a:p>
            <a:pPr>
              <a:lnSpc>
                <a:spcPct val="90000"/>
              </a:lnSpc>
            </a:pPr>
            <a:endParaRPr lang="en-US" alt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3C4EF21-0AB8-41DF-94FE-32E2B89AB4F9}" type="slidenum">
              <a:rPr lang="en-US" smtClean="0"/>
              <a:t>13</a:t>
            </a:fld>
            <a:endParaRPr lang="en-US"/>
          </a:p>
        </p:txBody>
      </p:sp>
    </p:spTree>
    <p:extLst>
      <p:ext uri="{BB962C8B-B14F-4D97-AF65-F5344CB8AC3E}">
        <p14:creationId xmlns:p14="http://schemas.microsoft.com/office/powerpoint/2010/main" val="3914939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Parents on camera. Setting: family home, living 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Mother: </a:t>
            </a:r>
            <a:r>
              <a:rPr lang="en-US" b="1" dirty="0"/>
              <a:t>“We’re concerned about our teenage children and alcohol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Father</a:t>
            </a:r>
            <a:r>
              <a:rPr lang="en-US" sz="1200" b="1" kern="1200" dirty="0">
                <a:solidFill>
                  <a:schemeClr val="tx1"/>
                </a:solidFill>
                <a:effectLst/>
                <a:latin typeface="+mn-lt"/>
                <a:ea typeface="+mn-ea"/>
                <a:cs typeface="+mn-cs"/>
              </a:rPr>
              <a:t>: “Why are so</a:t>
            </a:r>
            <a:r>
              <a:rPr lang="en-US" sz="1200" b="1" kern="1200" baseline="0" dirty="0">
                <a:solidFill>
                  <a:schemeClr val="tx1"/>
                </a:solidFill>
                <a:effectLst/>
                <a:latin typeface="+mn-lt"/>
                <a:ea typeface="+mn-ea"/>
                <a:cs typeface="+mn-cs"/>
              </a:rPr>
              <a:t> many kids drinking at such a young age?”</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C4EF21-0AB8-41DF-94FE-32E2B89AB4F9}" type="slidenum">
              <a:rPr lang="en-US" smtClean="0"/>
              <a:t>2</a:t>
            </a:fld>
            <a:endParaRPr lang="en-US"/>
          </a:p>
        </p:txBody>
      </p:sp>
    </p:spTree>
    <p:extLst>
      <p:ext uri="{BB962C8B-B14F-4D97-AF65-F5344CB8AC3E}">
        <p14:creationId xmlns:p14="http://schemas.microsoft.com/office/powerpoint/2010/main" val="3090660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rPr>
              <a:t>VO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b="1" dirty="0">
                <a:latin typeface="Calibri" panose="020F0502020204030204" pitchFamily="34" charset="0"/>
              </a:rPr>
              <a:t>“The number one reason people begin drinking at a young age is</a:t>
            </a:r>
            <a:r>
              <a:rPr lang="en-US" altLang="en-US" sz="1200" b="1" baseline="0" dirty="0">
                <a:latin typeface="Calibri" panose="020F0502020204030204" pitchFamily="34" charset="0"/>
              </a:rPr>
              <a:t> boredom. After boredom, t</a:t>
            </a:r>
            <a:r>
              <a:rPr lang="en-US" b="1" dirty="0"/>
              <a:t>he next most common reason is social pressure</a:t>
            </a:r>
            <a:r>
              <a:rPr lang="en-US" b="1" baseline="0" dirty="0"/>
              <a:t> – wanting to fit in. </a:t>
            </a:r>
            <a:r>
              <a:rPr lang="en-US" altLang="en-US" sz="2800" b="1" dirty="0">
                <a:latin typeface="Calibri" panose="020F0502020204030204" pitchFamily="34" charset="0"/>
              </a:rPr>
              <a:t>For some it can be Individual stressors.  </a:t>
            </a:r>
            <a:r>
              <a:rPr lang="en-US" b="1" dirty="0"/>
              <a:t>Another instigator is easy access to alcohol at home. </a:t>
            </a:r>
            <a:r>
              <a:rPr lang="en-US" altLang="en-US" sz="1200" b="1" dirty="0">
                <a:latin typeface="Calibri" panose="020F0502020204030204" pitchFamily="34" charset="0"/>
              </a:rPr>
              <a:t>Teens are also bombarded with mass marketing of alcohol</a:t>
            </a:r>
            <a:r>
              <a:rPr lang="en-US" altLang="en-US" sz="1200" b="1" baseline="0" dirty="0">
                <a:latin typeface="Calibri" panose="020F0502020204030204" pitchFamily="34" charset="0"/>
              </a:rPr>
              <a:t> on TV, social media, billboards, 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u="non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u="non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b="0" u="none" baseline="0" dirty="0">
                <a:latin typeface="Calibri" panose="020F0502020204030204" pitchFamily="34" charset="0"/>
              </a:rPr>
              <a:t>Programming Notes</a:t>
            </a:r>
            <a:r>
              <a:rPr lang="en-US" altLang="en-US" sz="1200" u="none" baseline="0" dirty="0">
                <a:latin typeface="Calibri" panose="020F0502020204030204" pitchFamily="34" charset="0"/>
              </a:rPr>
              <a:t>:  Images and words appear in time with the VO.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u="none" baseline="0"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43C4EF21-0AB8-41DF-94FE-32E2B89AB4F9}" type="slidenum">
              <a:rPr lang="en-US" smtClean="0"/>
              <a:t>3</a:t>
            </a:fld>
            <a:endParaRPr lang="en-US"/>
          </a:p>
        </p:txBody>
      </p:sp>
    </p:spTree>
    <p:extLst>
      <p:ext uri="{BB962C8B-B14F-4D97-AF65-F5344CB8AC3E}">
        <p14:creationId xmlns:p14="http://schemas.microsoft.com/office/powerpoint/2010/main" val="2117243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a:t>
            </a:r>
          </a:p>
          <a:p>
            <a:endParaRPr lang="en-US" b="1" dirty="0"/>
          </a:p>
          <a:p>
            <a:r>
              <a:rPr lang="en-US" b="1" dirty="0"/>
              <a:t>”Did you know…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brain of a teenager is undergoing the biggest stage of growth it’s experienced since toddler age </a:t>
            </a:r>
            <a:r>
              <a:rPr lang="en-US" b="1" baseline="0" dirty="0"/>
              <a:t> </a:t>
            </a:r>
            <a:r>
              <a:rPr lang="en-US" b="1" dirty="0"/>
              <a:t>Adding alcohol to the brain during this stage of development can be devastating, resulting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Bad Decisions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Slowed Senses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Impaired Learning and Memory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Impairment of Basic Functions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Programming Notes:  Puzzle pieces fade away and text appears onscreen as symptoms are described </a:t>
            </a:r>
          </a:p>
        </p:txBody>
      </p:sp>
      <p:sp>
        <p:nvSpPr>
          <p:cNvPr id="4" name="Slide Number Placeholder 3"/>
          <p:cNvSpPr>
            <a:spLocks noGrp="1"/>
          </p:cNvSpPr>
          <p:nvPr>
            <p:ph type="sldNum" sz="quarter" idx="10"/>
          </p:nvPr>
        </p:nvSpPr>
        <p:spPr/>
        <p:txBody>
          <a:bodyPr/>
          <a:lstStyle/>
          <a:p>
            <a:fld id="{43C4EF21-0AB8-41DF-94FE-32E2B89AB4F9}" type="slidenum">
              <a:rPr lang="en-US" smtClean="0"/>
              <a:t>4</a:t>
            </a:fld>
            <a:endParaRPr lang="en-US"/>
          </a:p>
        </p:txBody>
      </p:sp>
    </p:spTree>
    <p:extLst>
      <p:ext uri="{BB962C8B-B14F-4D97-AF65-F5344CB8AC3E}">
        <p14:creationId xmlns:p14="http://schemas.microsoft.com/office/powerpoint/2010/main" val="2933327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Father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“Is</a:t>
            </a:r>
            <a:r>
              <a:rPr lang="en-US" sz="1200" b="1" kern="1200" baseline="0" dirty="0">
                <a:solidFill>
                  <a:schemeClr val="tx1"/>
                </a:solidFill>
                <a:effectLst/>
                <a:latin typeface="+mn-lt"/>
                <a:ea typeface="+mn-ea"/>
                <a:cs typeface="+mn-cs"/>
              </a:rPr>
              <a:t> drinking today any different from when I was younger?”</a:t>
            </a:r>
            <a:endParaRPr lang="en-US" sz="1200" b="1"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43C4EF21-0AB8-41DF-94FE-32E2B89AB4F9}" type="slidenum">
              <a:rPr lang="en-US" smtClean="0"/>
              <a:t>5</a:t>
            </a:fld>
            <a:endParaRPr lang="en-US"/>
          </a:p>
        </p:txBody>
      </p:sp>
    </p:spTree>
    <p:extLst>
      <p:ext uri="{BB962C8B-B14F-4D97-AF65-F5344CB8AC3E}">
        <p14:creationId xmlns:p14="http://schemas.microsoft.com/office/powerpoint/2010/main" val="1994517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altLang="en-US" sz="1200" b="1" dirty="0">
                <a:latin typeface="Calibri" panose="020F0502020204030204" pitchFamily="34" charset="0"/>
              </a:rPr>
              <a:t>VO:</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altLang="en-US" sz="1200" b="1" dirty="0">
                <a:latin typeface="Calibri" panose="020F0502020204030204" pitchFamily="34" charset="0"/>
              </a:rPr>
              <a:t>“Studies show </a:t>
            </a:r>
            <a:r>
              <a:rPr lang="en-US" altLang="en-US" sz="1200" b="1" baseline="0" dirty="0">
                <a:latin typeface="Calibri" panose="020F0502020204030204" pitchFamily="34" charset="0"/>
              </a:rPr>
              <a:t>that y</a:t>
            </a:r>
            <a:r>
              <a:rPr lang="en-US" altLang="en-US" sz="1200" b="1" dirty="0">
                <a:latin typeface="Calibri" panose="020F0502020204030204" pitchFamily="34" charset="0"/>
              </a:rPr>
              <a:t>oung people are experimenting with alcohol at earlier ages more than ever before.  </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altLang="en-US" sz="1200" b="1" dirty="0">
              <a:latin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altLang="en-US" sz="1200" b="1" baseline="0" dirty="0">
                <a:latin typeface="Calibri" panose="020F0502020204030204" pitchFamily="34" charset="0"/>
              </a:rPr>
              <a:t>•   37% </a:t>
            </a:r>
            <a:r>
              <a:rPr lang="en-US" altLang="en-US" sz="1200" b="1" dirty="0">
                <a:latin typeface="Calibri" panose="020F0502020204030204" pitchFamily="34" charset="0"/>
              </a:rPr>
              <a:t>start</a:t>
            </a:r>
            <a:r>
              <a:rPr lang="en-US" altLang="en-US" sz="1200" b="1" baseline="0" dirty="0">
                <a:latin typeface="Calibri" panose="020F0502020204030204" pitchFamily="34" charset="0"/>
              </a:rPr>
              <a:t> drinking</a:t>
            </a:r>
            <a:r>
              <a:rPr lang="en-US" altLang="en-US" sz="1200" b="1" dirty="0">
                <a:latin typeface="Calibri" panose="020F0502020204030204" pitchFamily="34" charset="0"/>
              </a:rPr>
              <a:t> in </a:t>
            </a:r>
            <a:r>
              <a:rPr lang="en-US" altLang="en-US" sz="1200" b="1" baseline="0" dirty="0">
                <a:latin typeface="Calibri" panose="020F0502020204030204" pitchFamily="34" charset="0"/>
              </a:rPr>
              <a:t>the 11</a:t>
            </a:r>
            <a:r>
              <a:rPr lang="en-US" altLang="en-US" sz="1200" b="1" baseline="30000" dirty="0">
                <a:latin typeface="Calibri" panose="020F0502020204030204" pitchFamily="34" charset="0"/>
              </a:rPr>
              <a:t>th</a:t>
            </a:r>
            <a:r>
              <a:rPr lang="en-US" altLang="en-US" sz="1200" b="1" baseline="0" dirty="0">
                <a:latin typeface="Calibri" panose="020F0502020204030204" pitchFamily="34" charset="0"/>
              </a:rPr>
              <a:t> grade.  </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altLang="en-US" sz="1200" b="1" baseline="0" dirty="0">
                <a:latin typeface="Calibri" panose="020F0502020204030204" pitchFamily="34" charset="0"/>
              </a:rPr>
              <a:t>41% </a:t>
            </a:r>
            <a:r>
              <a:rPr lang="en-US" altLang="en-US" sz="1200" b="1" dirty="0">
                <a:latin typeface="Calibri" panose="020F0502020204030204" pitchFamily="34" charset="0"/>
              </a:rPr>
              <a:t>start</a:t>
            </a:r>
            <a:r>
              <a:rPr lang="en-US" altLang="en-US" sz="1200" b="1" baseline="0" dirty="0">
                <a:latin typeface="Calibri" panose="020F0502020204030204" pitchFamily="34" charset="0"/>
              </a:rPr>
              <a:t> drinking</a:t>
            </a:r>
            <a:r>
              <a:rPr lang="en-US" altLang="en-US" sz="1200" b="1" dirty="0">
                <a:latin typeface="Calibri" panose="020F0502020204030204" pitchFamily="34" charset="0"/>
              </a:rPr>
              <a:t> in the </a:t>
            </a:r>
            <a:r>
              <a:rPr lang="en-US" altLang="en-US" sz="1200" b="1" baseline="0" dirty="0">
                <a:latin typeface="Calibri" panose="020F0502020204030204" pitchFamily="34" charset="0"/>
              </a:rPr>
              <a:t>9</a:t>
            </a:r>
            <a:r>
              <a:rPr lang="en-US" altLang="en-US" sz="1200" b="1" baseline="30000" dirty="0">
                <a:latin typeface="Calibri" panose="020F0502020204030204" pitchFamily="34" charset="0"/>
              </a:rPr>
              <a:t>th</a:t>
            </a:r>
            <a:r>
              <a:rPr lang="en-US" altLang="en-US" sz="1200" b="1" baseline="0" dirty="0">
                <a:latin typeface="Calibri" panose="020F0502020204030204" pitchFamily="34" charset="0"/>
              </a:rPr>
              <a:t> grade and </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altLang="en-US" sz="1200" b="1" dirty="0">
                <a:latin typeface="Calibri" panose="020F0502020204030204" pitchFamily="34" charset="0"/>
              </a:rPr>
              <a:t>26% start</a:t>
            </a:r>
            <a:r>
              <a:rPr lang="en-US" altLang="en-US" sz="1200" b="1" baseline="0" dirty="0">
                <a:latin typeface="Calibri" panose="020F0502020204030204" pitchFamily="34" charset="0"/>
              </a:rPr>
              <a:t> drinking</a:t>
            </a:r>
            <a:r>
              <a:rPr lang="en-US" altLang="en-US" sz="1200" b="1" dirty="0">
                <a:latin typeface="Calibri" panose="020F0502020204030204" pitchFamily="34" charset="0"/>
              </a:rPr>
              <a:t> </a:t>
            </a:r>
            <a:r>
              <a:rPr lang="en-US" altLang="en-US" sz="1200" b="1" baseline="0" dirty="0">
                <a:latin typeface="Calibri" panose="020F0502020204030204" pitchFamily="34" charset="0"/>
              </a:rPr>
              <a:t>in the 7th grade. “</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altLang="en-US" sz="1200" baseline="0" dirty="0">
              <a:latin typeface="Calibri" panose="020F0502020204030204" pitchFamily="34" charset="0"/>
            </a:endParaRP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altLang="en-US" sz="1200" baseline="0" dirty="0">
              <a:latin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sz="1200" baseline="0" dirty="0">
                <a:solidFill>
                  <a:srgbClr val="FF0000"/>
                </a:solidFill>
                <a:latin typeface="Calibri" panose="020F0502020204030204" pitchFamily="34" charset="0"/>
              </a:rPr>
              <a:t>MIKE ASKS:  CAN WE DOUBLE-CHECK THESE STATS?  PERCENTAGES TOTAL 104%</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sz="1200" b="1" dirty="0">
              <a:latin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sz="1200" b="1" dirty="0">
              <a:latin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sz="1200" b="0" dirty="0">
                <a:latin typeface="Calibri" panose="020F0502020204030204" pitchFamily="34" charset="0"/>
              </a:rPr>
              <a:t>Programming Notes:</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sz="1200" dirty="0">
                <a:latin typeface="Calibri" panose="020F0502020204030204" pitchFamily="34" charset="0"/>
              </a:rPr>
              <a:t>Page loads with </a:t>
            </a:r>
            <a:r>
              <a:rPr lang="en-US" sz="1200" baseline="0" dirty="0">
                <a:latin typeface="Calibri" panose="020F0502020204030204" pitchFamily="34" charset="0"/>
              </a:rPr>
              <a:t>images of kids. The list of stats build, showing percentage first then associated grade. </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sz="1200" baseline="0" dirty="0">
              <a:latin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sz="1200" b="0" i="0" dirty="0">
              <a:solidFill>
                <a:srgbClr val="33322E"/>
              </a:solidFill>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43C4EF21-0AB8-41DF-94FE-32E2B89AB4F9}" type="slidenum">
              <a:rPr lang="en-US" smtClean="0"/>
              <a:t>6</a:t>
            </a:fld>
            <a:endParaRPr lang="en-US"/>
          </a:p>
        </p:txBody>
      </p:sp>
    </p:spTree>
    <p:extLst>
      <p:ext uri="{BB962C8B-B14F-4D97-AF65-F5344CB8AC3E}">
        <p14:creationId xmlns:p14="http://schemas.microsoft.com/office/powerpoint/2010/main" val="396328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b="1" dirty="0"/>
              <a:t>VO:  “</a:t>
            </a:r>
            <a:r>
              <a:rPr lang="en-US" sz="1200" b="1" dirty="0"/>
              <a:t>Sacramento Youth are consuming alcohol more than any other drug, drinking regularly and imbibing dangerous quantities in one sitting. </a:t>
            </a:r>
            <a:r>
              <a:rPr lang="en-US" sz="1200" b="1" baseline="0" dirty="0"/>
              <a:t> </a:t>
            </a:r>
            <a:endParaRPr lang="en-US" altLang="en-US" sz="1200" b="1" dirty="0"/>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b="1" dirty="0"/>
              <a:t>Though it may seem that drugs like opioids and marijuana are used more</a:t>
            </a:r>
            <a:r>
              <a:rPr lang="en-US" b="1" baseline="0" dirty="0"/>
              <a:t> frequently, alcohol is being used by more Sacramento County teens than all other drugs… _combined_. “</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b="1" baseline="0" dirty="0"/>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b="1" baseline="0" dirty="0"/>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b="0" baseline="0" dirty="0"/>
              <a:t>Programming Notes:  </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b="0" baseline="0" dirty="0"/>
              <a:t>Page loads with silhouette of teen on the Tower Bridge.   Dissolve to images of opioids and marijuana.  Large image of alcohol zooms in to obscure the smaller photos of other dugs.</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b="1" baseline="0" dirty="0"/>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b="1" baseline="0" dirty="0"/>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b="1" baseline="0" dirty="0"/>
          </a:p>
          <a:p>
            <a:endParaRPr lang="en-US" sz="1200" b="1" baseline="0" dirty="0"/>
          </a:p>
          <a:p>
            <a:endParaRPr lang="en-US" b="1" baseline="0" dirty="0"/>
          </a:p>
          <a:p>
            <a:endParaRPr lang="en-US" dirty="0"/>
          </a:p>
        </p:txBody>
      </p:sp>
      <p:sp>
        <p:nvSpPr>
          <p:cNvPr id="4" name="Slide Number Placeholder 3"/>
          <p:cNvSpPr>
            <a:spLocks noGrp="1"/>
          </p:cNvSpPr>
          <p:nvPr>
            <p:ph type="sldNum" sz="quarter" idx="10"/>
          </p:nvPr>
        </p:nvSpPr>
        <p:spPr/>
        <p:txBody>
          <a:bodyPr/>
          <a:lstStyle/>
          <a:p>
            <a:fld id="{43C4EF21-0AB8-41DF-94FE-32E2B89AB4F9}" type="slidenum">
              <a:rPr lang="en-US" smtClean="0"/>
              <a:t>7</a:t>
            </a:fld>
            <a:endParaRPr lang="en-US"/>
          </a:p>
        </p:txBody>
      </p:sp>
    </p:spTree>
    <p:extLst>
      <p:ext uri="{BB962C8B-B14F-4D97-AF65-F5344CB8AC3E}">
        <p14:creationId xmlns:p14="http://schemas.microsoft.com/office/powerpoint/2010/main" val="3925982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(Sound effect of siren)</a:t>
            </a:r>
          </a:p>
          <a:p>
            <a:pPr marL="0" indent="0">
              <a:buNone/>
            </a:pPr>
            <a:endParaRPr lang="en-US" dirty="0"/>
          </a:p>
          <a:p>
            <a:pPr marL="0" indent="0">
              <a:buNone/>
            </a:pPr>
            <a:r>
              <a:rPr lang="en-US" dirty="0"/>
              <a:t>VO</a:t>
            </a:r>
            <a:r>
              <a:rPr lang="en-US" b="1" dirty="0"/>
              <a:t>:  “Did you know… </a:t>
            </a:r>
          </a:p>
          <a:p>
            <a:pPr marL="0" indent="0">
              <a:buNone/>
            </a:pPr>
            <a:endParaRPr lang="en-US" altLang="en-US" sz="1200" b="1" dirty="0">
              <a:latin typeface="Calibri" panose="020F0502020204030204" pitchFamily="34" charset="0"/>
            </a:endParaRPr>
          </a:p>
          <a:p>
            <a:pPr marL="0" indent="0">
              <a:buNone/>
            </a:pPr>
            <a:r>
              <a:rPr lang="en-US" altLang="en-US" sz="1200" b="1" dirty="0">
                <a:latin typeface="Calibri" panose="020F0502020204030204" pitchFamily="34" charset="0"/>
              </a:rPr>
              <a:t>Teen alcohol abuse is responsible for nearly 200,000 ER visits and 4,300 deaths among kids all under the age of 21."</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altLang="en-US" sz="1200" dirty="0">
              <a:latin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sz="120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43C4EF21-0AB8-41DF-94FE-32E2B89AB4F9}" type="slidenum">
              <a:rPr lang="en-US" smtClean="0"/>
              <a:t>8</a:t>
            </a:fld>
            <a:endParaRPr lang="en-US"/>
          </a:p>
        </p:txBody>
      </p:sp>
    </p:spTree>
    <p:extLst>
      <p:ext uri="{BB962C8B-B14F-4D97-AF65-F5344CB8AC3E}">
        <p14:creationId xmlns:p14="http://schemas.microsoft.com/office/powerpoint/2010/main" val="874354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 on camera:</a:t>
            </a:r>
          </a:p>
          <a:p>
            <a:r>
              <a:rPr lang="en-US" sz="1200" b="1" kern="1200" dirty="0">
                <a:solidFill>
                  <a:schemeClr val="tx1"/>
                </a:solidFill>
                <a:effectLst/>
                <a:latin typeface="+mn-lt"/>
                <a:ea typeface="+mn-ea"/>
                <a:cs typeface="+mn-cs"/>
              </a:rPr>
              <a:t>“Does it matter how old a person is the first time they get drunk?</a:t>
            </a:r>
            <a:r>
              <a:rPr lang="en-US" b="1" dirty="0">
                <a:effectLst/>
              </a:rPr>
              <a:t>“</a:t>
            </a:r>
            <a:endParaRPr lang="en-US" b="1" dirty="0"/>
          </a:p>
        </p:txBody>
      </p:sp>
      <p:sp>
        <p:nvSpPr>
          <p:cNvPr id="4" name="Slide Number Placeholder 3"/>
          <p:cNvSpPr>
            <a:spLocks noGrp="1"/>
          </p:cNvSpPr>
          <p:nvPr>
            <p:ph type="sldNum" sz="quarter" idx="10"/>
          </p:nvPr>
        </p:nvSpPr>
        <p:spPr/>
        <p:txBody>
          <a:bodyPr/>
          <a:lstStyle/>
          <a:p>
            <a:fld id="{2A9211B5-21A3-744F-A394-DE4B10C5B7A4}" type="slidenum">
              <a:rPr lang="en-US" smtClean="0"/>
              <a:t>9</a:t>
            </a:fld>
            <a:endParaRPr lang="en-US"/>
          </a:p>
        </p:txBody>
      </p:sp>
    </p:spTree>
    <p:extLst>
      <p:ext uri="{BB962C8B-B14F-4D97-AF65-F5344CB8AC3E}">
        <p14:creationId xmlns:p14="http://schemas.microsoft.com/office/powerpoint/2010/main" val="928177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574FF1-A57E-46A6-A951-18CC6174A298}" type="datetimeFigureOut">
              <a:rPr lang="en-US" smtClean="0"/>
              <a:t>8/30/18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2857479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574FF1-A57E-46A6-A951-18CC6174A298}" type="datetimeFigureOut">
              <a:rPr lang="en-US" smtClean="0"/>
              <a:t>8/30/18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37340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574FF1-A57E-46A6-A951-18CC6174A298}" type="datetimeFigureOut">
              <a:rPr lang="en-US" smtClean="0"/>
              <a:t>8/30/18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3457293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574FF1-A57E-46A6-A951-18CC6174A298}" type="datetimeFigureOut">
              <a:rPr lang="en-US" smtClean="0"/>
              <a:t>8/30/18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1696787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574FF1-A57E-46A6-A951-18CC6174A298}" type="datetimeFigureOut">
              <a:rPr lang="en-US" smtClean="0"/>
              <a:t>8/30/18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3057809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574FF1-A57E-46A6-A951-18CC6174A298}" type="datetimeFigureOut">
              <a:rPr lang="en-US" smtClean="0"/>
              <a:t>8/30/18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1193447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574FF1-A57E-46A6-A951-18CC6174A298}" type="datetimeFigureOut">
              <a:rPr lang="en-US" smtClean="0"/>
              <a:t>8/30/18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356038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574FF1-A57E-46A6-A951-18CC6174A298}" type="datetimeFigureOut">
              <a:rPr lang="en-US" smtClean="0"/>
              <a:t>8/30/18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1212191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574FF1-A57E-46A6-A951-18CC6174A298}" type="datetimeFigureOut">
              <a:rPr lang="en-US" smtClean="0"/>
              <a:t>8/30/18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1943021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574FF1-A57E-46A6-A951-18CC6174A298}" type="datetimeFigureOut">
              <a:rPr lang="en-US" smtClean="0"/>
              <a:t>8/30/18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176157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574FF1-A57E-46A6-A951-18CC6174A298}" type="datetimeFigureOut">
              <a:rPr lang="en-US" smtClean="0"/>
              <a:t>8/30/18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2194220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574FF1-A57E-46A6-A951-18CC6174A298}" type="datetimeFigureOut">
              <a:rPr lang="en-US" smtClean="0"/>
              <a:t>8/30/18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DAB85-844D-4C5A-8084-77AA1D049722}" type="slidenum">
              <a:rPr lang="en-US" smtClean="0"/>
              <a:t>‹#›</a:t>
            </a:fld>
            <a:endParaRPr lang="en-US"/>
          </a:p>
        </p:txBody>
      </p:sp>
    </p:spTree>
    <p:extLst>
      <p:ext uri="{BB962C8B-B14F-4D97-AF65-F5344CB8AC3E}">
        <p14:creationId xmlns:p14="http://schemas.microsoft.com/office/powerpoint/2010/main" val="252282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altLang="en-US" sz="4800" dirty="0">
                <a:solidFill>
                  <a:srgbClr val="0070C0"/>
                </a:solidFill>
              </a:rPr>
              <a:t>A Parent’s Survival Guide to </a:t>
            </a:r>
            <a:br>
              <a:rPr lang="en-US" altLang="en-US" sz="4800" dirty="0">
                <a:solidFill>
                  <a:srgbClr val="0070C0"/>
                </a:solidFill>
              </a:rPr>
            </a:br>
            <a:r>
              <a:rPr lang="en-US" altLang="en-US" sz="4800" dirty="0">
                <a:solidFill>
                  <a:srgbClr val="0070C0"/>
                </a:solidFill>
              </a:rPr>
              <a:t>Adolescent Alcohol Use</a:t>
            </a:r>
            <a:endParaRPr lang="en-US" sz="4800" dirty="0">
              <a:solidFill>
                <a:srgbClr val="0070C0"/>
              </a:solidFill>
            </a:endParaRPr>
          </a:p>
        </p:txBody>
      </p:sp>
      <p:pic>
        <p:nvPicPr>
          <p:cNvPr id="4" name="Picture 3">
            <a:extLst>
              <a:ext uri="{FF2B5EF4-FFF2-40B4-BE49-F238E27FC236}">
                <a16:creationId xmlns:a16="http://schemas.microsoft.com/office/drawing/2014/main" id="{DF001883-FA96-0343-B93D-93F33D2EE5A9}"/>
              </a:ext>
            </a:extLst>
          </p:cNvPr>
          <p:cNvPicPr>
            <a:picLocks noChangeAspect="1"/>
          </p:cNvPicPr>
          <p:nvPr/>
        </p:nvPicPr>
        <p:blipFill>
          <a:blip r:embed="rId3"/>
          <a:stretch>
            <a:fillRect/>
          </a:stretch>
        </p:blipFill>
        <p:spPr>
          <a:xfrm>
            <a:off x="1644518" y="760991"/>
            <a:ext cx="8459539" cy="1380836"/>
          </a:xfrm>
          <a:prstGeom prst="rect">
            <a:avLst/>
          </a:prstGeom>
        </p:spPr>
      </p:pic>
    </p:spTree>
    <p:extLst>
      <p:ext uri="{BB962C8B-B14F-4D97-AF65-F5344CB8AC3E}">
        <p14:creationId xmlns:p14="http://schemas.microsoft.com/office/powerpoint/2010/main" val="606537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Dependence</a:t>
            </a:r>
            <a:endParaRPr lang="en-US" dirty="0"/>
          </a:p>
        </p:txBody>
      </p:sp>
      <p:sp>
        <p:nvSpPr>
          <p:cNvPr id="16" name="TextBox 15"/>
          <p:cNvSpPr txBox="1"/>
          <p:nvPr/>
        </p:nvSpPr>
        <p:spPr>
          <a:xfrm>
            <a:off x="8653949" y="2257714"/>
            <a:ext cx="5085267" cy="461665"/>
          </a:xfrm>
          <a:prstGeom prst="rect">
            <a:avLst/>
          </a:prstGeom>
          <a:noFill/>
        </p:spPr>
        <p:txBody>
          <a:bodyPr wrap="square" rtlCol="0">
            <a:spAutoFit/>
          </a:bodyPr>
          <a:lstStyle/>
          <a:p>
            <a:r>
              <a:rPr lang="en-US" sz="2400" dirty="0">
                <a:solidFill>
                  <a:schemeClr val="accent5">
                    <a:lumMod val="75000"/>
                  </a:schemeClr>
                </a:solidFill>
              </a:rPr>
              <a:t>Becoming a Heavier Drinker</a:t>
            </a:r>
          </a:p>
        </p:txBody>
      </p:sp>
      <p:sp>
        <p:nvSpPr>
          <p:cNvPr id="18" name="TextBox 17"/>
          <p:cNvSpPr txBox="1"/>
          <p:nvPr/>
        </p:nvSpPr>
        <p:spPr>
          <a:xfrm>
            <a:off x="8600661" y="3120298"/>
            <a:ext cx="2489345" cy="461665"/>
          </a:xfrm>
          <a:prstGeom prst="rect">
            <a:avLst/>
          </a:prstGeom>
          <a:noFill/>
        </p:spPr>
        <p:txBody>
          <a:bodyPr wrap="square" rtlCol="0">
            <a:spAutoFit/>
          </a:bodyPr>
          <a:lstStyle/>
          <a:p>
            <a:r>
              <a:rPr lang="en-US" sz="2400" dirty="0">
                <a:solidFill>
                  <a:schemeClr val="accent5">
                    <a:lumMod val="75000"/>
                  </a:schemeClr>
                </a:solidFill>
              </a:rPr>
              <a:t>Cognitive Issues</a:t>
            </a:r>
          </a:p>
        </p:txBody>
      </p:sp>
      <p:sp>
        <p:nvSpPr>
          <p:cNvPr id="19" name="TextBox 18"/>
          <p:cNvSpPr txBox="1"/>
          <p:nvPr/>
        </p:nvSpPr>
        <p:spPr>
          <a:xfrm>
            <a:off x="8640697" y="3617135"/>
            <a:ext cx="2314818" cy="461665"/>
          </a:xfrm>
          <a:prstGeom prst="rect">
            <a:avLst/>
          </a:prstGeom>
          <a:noFill/>
        </p:spPr>
        <p:txBody>
          <a:bodyPr wrap="square" rtlCol="0">
            <a:spAutoFit/>
          </a:bodyPr>
          <a:lstStyle/>
          <a:p>
            <a:r>
              <a:rPr lang="en-US" sz="2400" dirty="0">
                <a:solidFill>
                  <a:schemeClr val="accent5">
                    <a:lumMod val="75000"/>
                  </a:schemeClr>
                </a:solidFill>
              </a:rPr>
              <a:t>Health Problems</a:t>
            </a:r>
          </a:p>
        </p:txBody>
      </p:sp>
      <p:sp>
        <p:nvSpPr>
          <p:cNvPr id="13" name="Title 1">
            <a:extLst>
              <a:ext uri="{FF2B5EF4-FFF2-40B4-BE49-F238E27FC236}">
                <a16:creationId xmlns:a16="http://schemas.microsoft.com/office/drawing/2014/main" id="{28BF98D9-7A2B-604E-9DB4-28EAE895A477}"/>
              </a:ext>
            </a:extLst>
          </p:cNvPr>
          <p:cNvSpPr txBox="1">
            <a:spLocks/>
          </p:cNvSpPr>
          <p:nvPr/>
        </p:nvSpPr>
        <p:spPr>
          <a:xfrm>
            <a:off x="8600661" y="1299342"/>
            <a:ext cx="18851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0000"/>
                </a:solidFill>
                <a:latin typeface="Stencil" pitchFamily="82" charset="77"/>
              </a:rPr>
              <a:t>RISKS</a:t>
            </a:r>
          </a:p>
        </p:txBody>
      </p:sp>
      <p:sp>
        <p:nvSpPr>
          <p:cNvPr id="14" name="TextBox 13">
            <a:extLst>
              <a:ext uri="{FF2B5EF4-FFF2-40B4-BE49-F238E27FC236}">
                <a16:creationId xmlns:a16="http://schemas.microsoft.com/office/drawing/2014/main" id="{D9CD7D27-36BD-D843-8C6C-0EA1EBB7343E}"/>
              </a:ext>
            </a:extLst>
          </p:cNvPr>
          <p:cNvSpPr txBox="1"/>
          <p:nvPr/>
        </p:nvSpPr>
        <p:spPr>
          <a:xfrm>
            <a:off x="8640697" y="2688169"/>
            <a:ext cx="3736834" cy="461665"/>
          </a:xfrm>
          <a:prstGeom prst="rect">
            <a:avLst/>
          </a:prstGeom>
          <a:noFill/>
        </p:spPr>
        <p:txBody>
          <a:bodyPr wrap="square" rtlCol="0">
            <a:spAutoFit/>
          </a:bodyPr>
          <a:lstStyle/>
          <a:p>
            <a:r>
              <a:rPr lang="en-US" sz="2400" dirty="0">
                <a:solidFill>
                  <a:schemeClr val="accent5">
                    <a:lumMod val="75000"/>
                  </a:schemeClr>
                </a:solidFill>
              </a:rPr>
              <a:t>Addiction</a:t>
            </a:r>
          </a:p>
        </p:txBody>
      </p:sp>
      <p:sp>
        <p:nvSpPr>
          <p:cNvPr id="7" name="Rectangle 6">
            <a:extLst>
              <a:ext uri="{FF2B5EF4-FFF2-40B4-BE49-F238E27FC236}">
                <a16:creationId xmlns:a16="http://schemas.microsoft.com/office/drawing/2014/main" id="{F2F075C6-E539-E744-95E3-8A8718446B4B}"/>
              </a:ext>
            </a:extLst>
          </p:cNvPr>
          <p:cNvSpPr/>
          <p:nvPr/>
        </p:nvSpPr>
        <p:spPr>
          <a:xfrm>
            <a:off x="7402858" y="6391476"/>
            <a:ext cx="1237839" cy="369332"/>
          </a:xfrm>
          <a:prstGeom prst="rect">
            <a:avLst/>
          </a:prstGeom>
        </p:spPr>
        <p:txBody>
          <a:bodyPr wrap="none">
            <a:spAutoFit/>
          </a:bodyPr>
          <a:lstStyle/>
          <a:p>
            <a:r>
              <a:rPr lang="en-US" dirty="0"/>
              <a:t>907965598</a:t>
            </a:r>
          </a:p>
        </p:txBody>
      </p:sp>
      <p:pic>
        <p:nvPicPr>
          <p:cNvPr id="9" name="Picture 8">
            <a:extLst>
              <a:ext uri="{FF2B5EF4-FFF2-40B4-BE49-F238E27FC236}">
                <a16:creationId xmlns:a16="http://schemas.microsoft.com/office/drawing/2014/main" id="{5153D04D-02BF-2947-A575-818DD1813982}"/>
              </a:ext>
            </a:extLst>
          </p:cNvPr>
          <p:cNvPicPr>
            <a:picLocks noChangeAspect="1"/>
          </p:cNvPicPr>
          <p:nvPr/>
        </p:nvPicPr>
        <p:blipFill>
          <a:blip r:embed="rId3"/>
          <a:stretch>
            <a:fillRect/>
          </a:stretch>
        </p:blipFill>
        <p:spPr>
          <a:xfrm>
            <a:off x="838200" y="1308222"/>
            <a:ext cx="7762461" cy="5169920"/>
          </a:xfrm>
          <a:prstGeom prst="rect">
            <a:avLst/>
          </a:prstGeom>
        </p:spPr>
      </p:pic>
    </p:spTree>
    <p:extLst>
      <p:ext uri="{BB962C8B-B14F-4D97-AF65-F5344CB8AC3E}">
        <p14:creationId xmlns:p14="http://schemas.microsoft.com/office/powerpoint/2010/main" val="31269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7BA96B-502C-AF4D-B85C-CC9DA0441C39}"/>
              </a:ext>
            </a:extLst>
          </p:cNvPr>
          <p:cNvPicPr>
            <a:picLocks noChangeAspect="1"/>
          </p:cNvPicPr>
          <p:nvPr/>
        </p:nvPicPr>
        <p:blipFill>
          <a:blip r:embed="rId3"/>
          <a:stretch>
            <a:fillRect/>
          </a:stretch>
        </p:blipFill>
        <p:spPr>
          <a:xfrm>
            <a:off x="621922" y="1193890"/>
            <a:ext cx="5076273" cy="5076273"/>
          </a:xfrm>
          <a:prstGeom prst="rect">
            <a:avLst/>
          </a:prstGeom>
        </p:spPr>
      </p:pic>
      <p:sp>
        <p:nvSpPr>
          <p:cNvPr id="2" name="Title 1"/>
          <p:cNvSpPr>
            <a:spLocks noGrp="1"/>
          </p:cNvSpPr>
          <p:nvPr>
            <p:ph type="title"/>
          </p:nvPr>
        </p:nvSpPr>
        <p:spPr/>
        <p:txBody>
          <a:bodyPr/>
          <a:lstStyle/>
          <a:p>
            <a:r>
              <a:rPr lang="en-US" dirty="0">
                <a:solidFill>
                  <a:schemeClr val="accent1">
                    <a:lumMod val="75000"/>
                  </a:schemeClr>
                </a:solidFill>
              </a:rPr>
              <a:t>Dependence</a:t>
            </a:r>
            <a:endParaRPr lang="en-US" dirty="0"/>
          </a:p>
        </p:txBody>
      </p:sp>
      <p:sp>
        <p:nvSpPr>
          <p:cNvPr id="4" name="TextBox 3"/>
          <p:cNvSpPr txBox="1"/>
          <p:nvPr/>
        </p:nvSpPr>
        <p:spPr>
          <a:xfrm>
            <a:off x="979976" y="5903910"/>
            <a:ext cx="2601798" cy="646331"/>
          </a:xfrm>
          <a:prstGeom prst="rect">
            <a:avLst/>
          </a:prstGeom>
          <a:noFill/>
        </p:spPr>
        <p:txBody>
          <a:bodyPr wrap="square" rtlCol="0">
            <a:spAutoFit/>
          </a:bodyPr>
          <a:lstStyle/>
          <a:p>
            <a:r>
              <a:rPr lang="en-US" dirty="0"/>
              <a:t>Animation of calendar pages flipping by years</a:t>
            </a:r>
          </a:p>
        </p:txBody>
      </p:sp>
      <p:sp>
        <p:nvSpPr>
          <p:cNvPr id="5" name="TextBox 4"/>
          <p:cNvSpPr txBox="1"/>
          <p:nvPr/>
        </p:nvSpPr>
        <p:spPr>
          <a:xfrm>
            <a:off x="7476565" y="2473077"/>
            <a:ext cx="2599765" cy="369332"/>
          </a:xfrm>
          <a:prstGeom prst="rect">
            <a:avLst/>
          </a:prstGeom>
          <a:noFill/>
        </p:spPr>
        <p:txBody>
          <a:bodyPr wrap="square" rtlCol="0">
            <a:spAutoFit/>
          </a:bodyPr>
          <a:lstStyle/>
          <a:p>
            <a:r>
              <a:rPr lang="en-US" b="1" dirty="0">
                <a:solidFill>
                  <a:srgbClr val="FF0000"/>
                </a:solidFill>
                <a:latin typeface="Arial Black" panose="020B0A04020102020204" pitchFamily="34" charset="0"/>
              </a:rPr>
              <a:t>Addiction</a:t>
            </a:r>
          </a:p>
        </p:txBody>
      </p:sp>
      <p:sp>
        <p:nvSpPr>
          <p:cNvPr id="28" name="TextBox 27"/>
          <p:cNvSpPr txBox="1"/>
          <p:nvPr/>
        </p:nvSpPr>
        <p:spPr>
          <a:xfrm>
            <a:off x="7476565" y="2933370"/>
            <a:ext cx="2599765" cy="369332"/>
          </a:xfrm>
          <a:prstGeom prst="rect">
            <a:avLst/>
          </a:prstGeom>
          <a:noFill/>
        </p:spPr>
        <p:txBody>
          <a:bodyPr wrap="square" rtlCol="0">
            <a:spAutoFit/>
          </a:bodyPr>
          <a:lstStyle/>
          <a:p>
            <a:r>
              <a:rPr lang="en-US" b="1" dirty="0">
                <a:solidFill>
                  <a:srgbClr val="FF0000"/>
                </a:solidFill>
                <a:latin typeface="Arial Black" panose="020B0A04020102020204" pitchFamily="34" charset="0"/>
              </a:rPr>
              <a:t>Cognitive Issues</a:t>
            </a:r>
          </a:p>
        </p:txBody>
      </p:sp>
      <p:sp>
        <p:nvSpPr>
          <p:cNvPr id="29" name="TextBox 28"/>
          <p:cNvSpPr txBox="1"/>
          <p:nvPr/>
        </p:nvSpPr>
        <p:spPr>
          <a:xfrm>
            <a:off x="7476565" y="3414289"/>
            <a:ext cx="2599765" cy="369332"/>
          </a:xfrm>
          <a:prstGeom prst="rect">
            <a:avLst/>
          </a:prstGeom>
          <a:noFill/>
        </p:spPr>
        <p:txBody>
          <a:bodyPr wrap="square" rtlCol="0">
            <a:spAutoFit/>
          </a:bodyPr>
          <a:lstStyle/>
          <a:p>
            <a:r>
              <a:rPr lang="en-US" b="1" dirty="0">
                <a:solidFill>
                  <a:srgbClr val="FF0000"/>
                </a:solidFill>
                <a:latin typeface="Arial Black" panose="020B0A04020102020204" pitchFamily="34" charset="0"/>
              </a:rPr>
              <a:t>Health Problems</a:t>
            </a:r>
          </a:p>
        </p:txBody>
      </p:sp>
      <p:sp>
        <p:nvSpPr>
          <p:cNvPr id="8" name="Rectangle 7">
            <a:extLst>
              <a:ext uri="{FF2B5EF4-FFF2-40B4-BE49-F238E27FC236}">
                <a16:creationId xmlns:a16="http://schemas.microsoft.com/office/drawing/2014/main" id="{F36F6009-E732-C04D-B5FC-901F48762264}"/>
              </a:ext>
            </a:extLst>
          </p:cNvPr>
          <p:cNvSpPr/>
          <p:nvPr/>
        </p:nvSpPr>
        <p:spPr>
          <a:xfrm>
            <a:off x="3714541" y="5856204"/>
            <a:ext cx="1237839" cy="369332"/>
          </a:xfrm>
          <a:prstGeom prst="rect">
            <a:avLst/>
          </a:prstGeom>
        </p:spPr>
        <p:txBody>
          <a:bodyPr wrap="none">
            <a:spAutoFit/>
          </a:bodyPr>
          <a:lstStyle/>
          <a:p>
            <a:r>
              <a:rPr lang="en-US" dirty="0">
                <a:solidFill>
                  <a:srgbClr val="0C0D0D"/>
                </a:solidFill>
                <a:latin typeface="iStock Maquette"/>
              </a:rPr>
              <a:t>825596504</a:t>
            </a:r>
            <a:endParaRPr lang="en-US" dirty="0"/>
          </a:p>
        </p:txBody>
      </p:sp>
    </p:spTree>
    <p:extLst>
      <p:ext uri="{BB962C8B-B14F-4D97-AF65-F5344CB8AC3E}">
        <p14:creationId xmlns:p14="http://schemas.microsoft.com/office/powerpoint/2010/main" val="325714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Binge Drinking </a:t>
            </a:r>
            <a:endParaRPr lang="en-US" dirty="0"/>
          </a:p>
        </p:txBody>
      </p:sp>
      <p:pic>
        <p:nvPicPr>
          <p:cNvPr id="10" name="Picture 9">
            <a:extLst>
              <a:ext uri="{FF2B5EF4-FFF2-40B4-BE49-F238E27FC236}">
                <a16:creationId xmlns:a16="http://schemas.microsoft.com/office/drawing/2014/main" id="{5AF67090-CAC7-6641-9760-8B3FFB4A4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234" y="2037522"/>
            <a:ext cx="9504534" cy="3464346"/>
          </a:xfrm>
          <a:prstGeom prst="rect">
            <a:avLst/>
          </a:prstGeom>
        </p:spPr>
      </p:pic>
    </p:spTree>
    <p:extLst>
      <p:ext uri="{BB962C8B-B14F-4D97-AF65-F5344CB8AC3E}">
        <p14:creationId xmlns:p14="http://schemas.microsoft.com/office/powerpoint/2010/main" val="3339704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838200" y="365126"/>
            <a:ext cx="10515600" cy="801066"/>
          </a:xfrm>
        </p:spPr>
        <p:txBody>
          <a:bodyPr>
            <a:normAutofit fontScale="90000"/>
          </a:bodyPr>
          <a:lstStyle/>
          <a:p>
            <a:r>
              <a:rPr lang="en-US" dirty="0">
                <a:solidFill>
                  <a:schemeClr val="accent1">
                    <a:lumMod val="75000"/>
                  </a:schemeClr>
                </a:solidFill>
              </a:rPr>
              <a:t>Binge Drinking</a:t>
            </a:r>
            <a:br>
              <a:rPr lang="en-US" dirty="0">
                <a:solidFill>
                  <a:schemeClr val="accent1">
                    <a:lumMod val="75000"/>
                  </a:schemeClr>
                </a:solidFill>
              </a:rPr>
            </a:br>
            <a:endParaRPr lang="en-US" sz="2400" dirty="0"/>
          </a:p>
        </p:txBody>
      </p:sp>
      <p:pic>
        <p:nvPicPr>
          <p:cNvPr id="7" name="Picture 6">
            <a:extLst>
              <a:ext uri="{FF2B5EF4-FFF2-40B4-BE49-F238E27FC236}">
                <a16:creationId xmlns:a16="http://schemas.microsoft.com/office/drawing/2014/main" id="{9DBD33BF-1849-054F-8258-3B539BA71874}"/>
              </a:ext>
            </a:extLst>
          </p:cNvPr>
          <p:cNvPicPr>
            <a:picLocks noChangeAspect="1"/>
          </p:cNvPicPr>
          <p:nvPr/>
        </p:nvPicPr>
        <p:blipFill>
          <a:blip r:embed="rId3"/>
          <a:stretch>
            <a:fillRect/>
          </a:stretch>
        </p:blipFill>
        <p:spPr>
          <a:xfrm>
            <a:off x="369134" y="1779548"/>
            <a:ext cx="6033908" cy="4018677"/>
          </a:xfrm>
          <a:prstGeom prst="rect">
            <a:avLst/>
          </a:prstGeom>
        </p:spPr>
      </p:pic>
      <p:sp>
        <p:nvSpPr>
          <p:cNvPr id="23" name="Rectangle 22">
            <a:extLst>
              <a:ext uri="{FF2B5EF4-FFF2-40B4-BE49-F238E27FC236}">
                <a16:creationId xmlns:a16="http://schemas.microsoft.com/office/drawing/2014/main" id="{0D6D1A3E-6A22-C54D-BE1E-AC8ACEED5629}"/>
              </a:ext>
            </a:extLst>
          </p:cNvPr>
          <p:cNvSpPr/>
          <p:nvPr/>
        </p:nvSpPr>
        <p:spPr>
          <a:xfrm>
            <a:off x="4029251" y="5771033"/>
            <a:ext cx="2423420" cy="369332"/>
          </a:xfrm>
          <a:prstGeom prst="rect">
            <a:avLst/>
          </a:prstGeom>
        </p:spPr>
        <p:txBody>
          <a:bodyPr wrap="none">
            <a:spAutoFit/>
          </a:bodyPr>
          <a:lstStyle/>
          <a:p>
            <a:r>
              <a:rPr lang="en-US" dirty="0" err="1">
                <a:solidFill>
                  <a:srgbClr val="0C0D0D"/>
                </a:solidFill>
                <a:latin typeface="iStock Maquette"/>
              </a:rPr>
              <a:t>ThinkStock</a:t>
            </a:r>
            <a:r>
              <a:rPr lang="en-US" dirty="0">
                <a:solidFill>
                  <a:srgbClr val="0C0D0D"/>
                </a:solidFill>
                <a:latin typeface="iStock Maquette"/>
              </a:rPr>
              <a:t> #492456096</a:t>
            </a:r>
            <a:endParaRPr lang="en-US" dirty="0"/>
          </a:p>
        </p:txBody>
      </p:sp>
      <p:pic>
        <p:nvPicPr>
          <p:cNvPr id="26" name="Picture 25">
            <a:extLst>
              <a:ext uri="{FF2B5EF4-FFF2-40B4-BE49-F238E27FC236}">
                <a16:creationId xmlns:a16="http://schemas.microsoft.com/office/drawing/2014/main" id="{0D3BB547-BE5B-294F-B848-88E6D6EF1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6001" y="2483279"/>
            <a:ext cx="1334316" cy="1361733"/>
          </a:xfrm>
          <a:prstGeom prst="rect">
            <a:avLst/>
          </a:prstGeom>
        </p:spPr>
      </p:pic>
      <p:pic>
        <p:nvPicPr>
          <p:cNvPr id="27" name="Picture 26">
            <a:extLst>
              <a:ext uri="{FF2B5EF4-FFF2-40B4-BE49-F238E27FC236}">
                <a16:creationId xmlns:a16="http://schemas.microsoft.com/office/drawing/2014/main" id="{D818E32A-2E00-774A-83B6-156845F10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5625" y="2449971"/>
            <a:ext cx="1334316" cy="1361733"/>
          </a:xfrm>
          <a:prstGeom prst="rect">
            <a:avLst/>
          </a:prstGeom>
        </p:spPr>
      </p:pic>
      <p:pic>
        <p:nvPicPr>
          <p:cNvPr id="28" name="Picture 27">
            <a:extLst>
              <a:ext uri="{FF2B5EF4-FFF2-40B4-BE49-F238E27FC236}">
                <a16:creationId xmlns:a16="http://schemas.microsoft.com/office/drawing/2014/main" id="{A2990D6C-1103-C243-9986-B6DB3AB9FE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159" y="2427153"/>
            <a:ext cx="1334316" cy="1361733"/>
          </a:xfrm>
          <a:prstGeom prst="rect">
            <a:avLst/>
          </a:prstGeom>
        </p:spPr>
      </p:pic>
      <p:pic>
        <p:nvPicPr>
          <p:cNvPr id="29" name="Picture 28">
            <a:extLst>
              <a:ext uri="{FF2B5EF4-FFF2-40B4-BE49-F238E27FC236}">
                <a16:creationId xmlns:a16="http://schemas.microsoft.com/office/drawing/2014/main" id="{DF4EFD27-58DD-824E-ACA9-75416A86B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4835" y="3812628"/>
            <a:ext cx="1334316" cy="1361733"/>
          </a:xfrm>
          <a:prstGeom prst="rect">
            <a:avLst/>
          </a:prstGeom>
        </p:spPr>
      </p:pic>
      <p:pic>
        <p:nvPicPr>
          <p:cNvPr id="30" name="Picture 29">
            <a:extLst>
              <a:ext uri="{FF2B5EF4-FFF2-40B4-BE49-F238E27FC236}">
                <a16:creationId xmlns:a16="http://schemas.microsoft.com/office/drawing/2014/main" id="{E2407481-9F5A-2749-A62E-C3F7BA1225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2272" y="3812012"/>
            <a:ext cx="1334316" cy="1361733"/>
          </a:xfrm>
          <a:prstGeom prst="rect">
            <a:avLst/>
          </a:prstGeom>
        </p:spPr>
      </p:pic>
      <p:pic>
        <p:nvPicPr>
          <p:cNvPr id="31" name="Picture 30">
            <a:extLst>
              <a:ext uri="{FF2B5EF4-FFF2-40B4-BE49-F238E27FC236}">
                <a16:creationId xmlns:a16="http://schemas.microsoft.com/office/drawing/2014/main" id="{183BA7D7-EB49-B148-918F-E5037E6C6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5543" y="3812012"/>
            <a:ext cx="1334316" cy="1361733"/>
          </a:xfrm>
          <a:prstGeom prst="rect">
            <a:avLst/>
          </a:prstGeom>
        </p:spPr>
      </p:pic>
      <p:pic>
        <p:nvPicPr>
          <p:cNvPr id="33" name="Picture 32">
            <a:extLst>
              <a:ext uri="{FF2B5EF4-FFF2-40B4-BE49-F238E27FC236}">
                <a16:creationId xmlns:a16="http://schemas.microsoft.com/office/drawing/2014/main" id="{967B641C-33AD-2B4E-B9FA-D1D552F5A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2671" y="3087690"/>
            <a:ext cx="1374155" cy="1402391"/>
          </a:xfrm>
          <a:prstGeom prst="rect">
            <a:avLst/>
          </a:prstGeom>
        </p:spPr>
      </p:pic>
      <p:sp>
        <p:nvSpPr>
          <p:cNvPr id="34" name="TextBox 33">
            <a:extLst>
              <a:ext uri="{FF2B5EF4-FFF2-40B4-BE49-F238E27FC236}">
                <a16:creationId xmlns:a16="http://schemas.microsoft.com/office/drawing/2014/main" id="{5AB4C78C-A59C-E94C-8558-87799099A6CE}"/>
              </a:ext>
            </a:extLst>
          </p:cNvPr>
          <p:cNvSpPr txBox="1"/>
          <p:nvPr/>
        </p:nvSpPr>
        <p:spPr>
          <a:xfrm>
            <a:off x="8401546" y="5172233"/>
            <a:ext cx="3207358" cy="646331"/>
          </a:xfrm>
          <a:prstGeom prst="rect">
            <a:avLst/>
          </a:prstGeom>
          <a:noFill/>
        </p:spPr>
        <p:txBody>
          <a:bodyPr wrap="square" rtlCol="0">
            <a:spAutoFit/>
          </a:bodyPr>
          <a:lstStyle/>
          <a:p>
            <a:r>
              <a:rPr lang="en-US" dirty="0"/>
              <a:t>iStock# 841357766</a:t>
            </a:r>
          </a:p>
          <a:p>
            <a:r>
              <a:rPr lang="en-US" dirty="0"/>
              <a:t>Mike has silhouette treatment</a:t>
            </a:r>
          </a:p>
        </p:txBody>
      </p:sp>
    </p:spTree>
    <p:extLst>
      <p:ext uri="{BB962C8B-B14F-4D97-AF65-F5344CB8AC3E}">
        <p14:creationId xmlns:p14="http://schemas.microsoft.com/office/powerpoint/2010/main" val="3553068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Why? </a:t>
            </a:r>
            <a:endParaRPr lang="en-US" dirty="0"/>
          </a:p>
        </p:txBody>
      </p:sp>
      <p:pic>
        <p:nvPicPr>
          <p:cNvPr id="10" name="Picture 9">
            <a:extLst>
              <a:ext uri="{FF2B5EF4-FFF2-40B4-BE49-F238E27FC236}">
                <a16:creationId xmlns:a16="http://schemas.microsoft.com/office/drawing/2014/main" id="{5AF67090-CAC7-6641-9760-8B3FFB4A4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234" y="2037522"/>
            <a:ext cx="9504534" cy="3464346"/>
          </a:xfrm>
          <a:prstGeom prst="rect">
            <a:avLst/>
          </a:prstGeom>
        </p:spPr>
      </p:pic>
    </p:spTree>
    <p:extLst>
      <p:ext uri="{BB962C8B-B14F-4D97-AF65-F5344CB8AC3E}">
        <p14:creationId xmlns:p14="http://schemas.microsoft.com/office/powerpoint/2010/main" val="3078941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CF1088-7BE6-2B4A-9DCD-A5F0E5558F5D}"/>
              </a:ext>
            </a:extLst>
          </p:cNvPr>
          <p:cNvPicPr>
            <a:picLocks noChangeAspect="1"/>
          </p:cNvPicPr>
          <p:nvPr/>
        </p:nvPicPr>
        <p:blipFill>
          <a:blip r:embed="rId3"/>
          <a:stretch>
            <a:fillRect/>
          </a:stretch>
        </p:blipFill>
        <p:spPr>
          <a:xfrm>
            <a:off x="3341325" y="984757"/>
            <a:ext cx="4448210" cy="2968392"/>
          </a:xfrm>
          <a:prstGeom prst="rect">
            <a:avLst/>
          </a:prstGeom>
        </p:spPr>
      </p:pic>
      <p:sp>
        <p:nvSpPr>
          <p:cNvPr id="2" name="Title 1"/>
          <p:cNvSpPr>
            <a:spLocks noGrp="1"/>
          </p:cNvSpPr>
          <p:nvPr>
            <p:ph type="title"/>
          </p:nvPr>
        </p:nvSpPr>
        <p:spPr>
          <a:xfrm>
            <a:off x="795169" y="237126"/>
            <a:ext cx="10515600" cy="865408"/>
          </a:xfrm>
        </p:spPr>
        <p:txBody>
          <a:bodyPr/>
          <a:lstStyle/>
          <a:p>
            <a:r>
              <a:rPr lang="en-US" dirty="0">
                <a:solidFill>
                  <a:schemeClr val="accent1">
                    <a:lumMod val="75000"/>
                  </a:schemeClr>
                </a:solidFill>
              </a:rPr>
              <a:t>Why do kids drink?</a:t>
            </a:r>
          </a:p>
        </p:txBody>
      </p:sp>
      <p:sp>
        <p:nvSpPr>
          <p:cNvPr id="4" name="TextBox 3"/>
          <p:cNvSpPr txBox="1"/>
          <p:nvPr/>
        </p:nvSpPr>
        <p:spPr>
          <a:xfrm>
            <a:off x="177282" y="1945733"/>
            <a:ext cx="1833677" cy="523220"/>
          </a:xfrm>
          <a:prstGeom prst="rect">
            <a:avLst/>
          </a:prstGeom>
          <a:noFill/>
        </p:spPr>
        <p:txBody>
          <a:bodyPr wrap="square" rtlCol="0">
            <a:spAutoFit/>
          </a:bodyPr>
          <a:lstStyle/>
          <a:p>
            <a:r>
              <a:rPr lang="en-US" sz="2800" dirty="0"/>
              <a:t>Boredom</a:t>
            </a:r>
          </a:p>
        </p:txBody>
      </p:sp>
      <p:sp>
        <p:nvSpPr>
          <p:cNvPr id="10" name="TextBox 9"/>
          <p:cNvSpPr txBox="1"/>
          <p:nvPr/>
        </p:nvSpPr>
        <p:spPr>
          <a:xfrm>
            <a:off x="193664" y="4821746"/>
            <a:ext cx="2770909" cy="523220"/>
          </a:xfrm>
          <a:prstGeom prst="rect">
            <a:avLst/>
          </a:prstGeom>
          <a:noFill/>
        </p:spPr>
        <p:txBody>
          <a:bodyPr wrap="square" rtlCol="0">
            <a:spAutoFit/>
          </a:bodyPr>
          <a:lstStyle/>
          <a:p>
            <a:r>
              <a:rPr lang="en-US" sz="2800" dirty="0"/>
              <a:t>Mass Marketing </a:t>
            </a:r>
          </a:p>
        </p:txBody>
      </p:sp>
      <p:sp>
        <p:nvSpPr>
          <p:cNvPr id="11" name="TextBox 10"/>
          <p:cNvSpPr txBox="1"/>
          <p:nvPr/>
        </p:nvSpPr>
        <p:spPr>
          <a:xfrm>
            <a:off x="236910" y="2689870"/>
            <a:ext cx="2495169" cy="523220"/>
          </a:xfrm>
          <a:prstGeom prst="rect">
            <a:avLst/>
          </a:prstGeom>
          <a:noFill/>
        </p:spPr>
        <p:txBody>
          <a:bodyPr wrap="square" rtlCol="0">
            <a:spAutoFit/>
          </a:bodyPr>
          <a:lstStyle/>
          <a:p>
            <a:r>
              <a:rPr lang="en-US" sz="2800" dirty="0"/>
              <a:t>Social Pressure</a:t>
            </a:r>
          </a:p>
        </p:txBody>
      </p:sp>
      <p:sp>
        <p:nvSpPr>
          <p:cNvPr id="12" name="TextBox 11"/>
          <p:cNvSpPr txBox="1"/>
          <p:nvPr/>
        </p:nvSpPr>
        <p:spPr>
          <a:xfrm>
            <a:off x="238544" y="3423015"/>
            <a:ext cx="3058903" cy="523220"/>
          </a:xfrm>
          <a:prstGeom prst="rect">
            <a:avLst/>
          </a:prstGeom>
          <a:noFill/>
        </p:spPr>
        <p:txBody>
          <a:bodyPr wrap="square" rtlCol="0">
            <a:spAutoFit/>
          </a:bodyPr>
          <a:lstStyle/>
          <a:p>
            <a:r>
              <a:rPr lang="en-US" sz="2800" dirty="0"/>
              <a:t>Individual Stressors</a:t>
            </a:r>
          </a:p>
        </p:txBody>
      </p:sp>
      <p:sp>
        <p:nvSpPr>
          <p:cNvPr id="13" name="TextBox 12"/>
          <p:cNvSpPr txBox="1"/>
          <p:nvPr/>
        </p:nvSpPr>
        <p:spPr>
          <a:xfrm>
            <a:off x="177282" y="4115256"/>
            <a:ext cx="3588022" cy="523220"/>
          </a:xfrm>
          <a:prstGeom prst="rect">
            <a:avLst/>
          </a:prstGeom>
          <a:noFill/>
        </p:spPr>
        <p:txBody>
          <a:bodyPr wrap="square" rtlCol="0">
            <a:spAutoFit/>
          </a:bodyPr>
          <a:lstStyle/>
          <a:p>
            <a:r>
              <a:rPr lang="en-US" sz="2800" dirty="0"/>
              <a:t>Easy Access at Home</a:t>
            </a:r>
          </a:p>
        </p:txBody>
      </p:sp>
      <p:pic>
        <p:nvPicPr>
          <p:cNvPr id="14" name="Picture 13">
            <a:extLst>
              <a:ext uri="{FF2B5EF4-FFF2-40B4-BE49-F238E27FC236}">
                <a16:creationId xmlns:a16="http://schemas.microsoft.com/office/drawing/2014/main" id="{28065CAC-97CE-3B40-A683-7061B104068D}"/>
              </a:ext>
            </a:extLst>
          </p:cNvPr>
          <p:cNvPicPr>
            <a:picLocks noChangeAspect="1"/>
          </p:cNvPicPr>
          <p:nvPr/>
        </p:nvPicPr>
        <p:blipFill>
          <a:blip r:embed="rId4"/>
          <a:stretch>
            <a:fillRect/>
          </a:stretch>
        </p:blipFill>
        <p:spPr>
          <a:xfrm>
            <a:off x="7962624" y="237126"/>
            <a:ext cx="4406717" cy="2926268"/>
          </a:xfrm>
          <a:prstGeom prst="rect">
            <a:avLst/>
          </a:prstGeom>
        </p:spPr>
      </p:pic>
      <p:sp>
        <p:nvSpPr>
          <p:cNvPr id="15" name="Rectangle 14">
            <a:extLst>
              <a:ext uri="{FF2B5EF4-FFF2-40B4-BE49-F238E27FC236}">
                <a16:creationId xmlns:a16="http://schemas.microsoft.com/office/drawing/2014/main" id="{1F8729CB-018C-A049-BC64-172C10950473}"/>
              </a:ext>
            </a:extLst>
          </p:cNvPr>
          <p:cNvSpPr/>
          <p:nvPr/>
        </p:nvSpPr>
        <p:spPr>
          <a:xfrm>
            <a:off x="10900403" y="-63344"/>
            <a:ext cx="1338828" cy="369332"/>
          </a:xfrm>
          <a:prstGeom prst="rect">
            <a:avLst/>
          </a:prstGeom>
        </p:spPr>
        <p:txBody>
          <a:bodyPr wrap="none">
            <a:spAutoFit/>
          </a:bodyPr>
          <a:lstStyle/>
          <a:p>
            <a:r>
              <a:rPr lang="en-US" dirty="0">
                <a:solidFill>
                  <a:srgbClr val="5F5B62"/>
                </a:solidFill>
                <a:latin typeface="Arial" panose="020B0604020202020204" pitchFamily="34" charset="0"/>
              </a:rPr>
              <a:t>844386700</a:t>
            </a:r>
            <a:endParaRPr lang="en-US" dirty="0"/>
          </a:p>
        </p:txBody>
      </p:sp>
      <p:sp>
        <p:nvSpPr>
          <p:cNvPr id="16" name="Rectangle 15">
            <a:extLst>
              <a:ext uri="{FF2B5EF4-FFF2-40B4-BE49-F238E27FC236}">
                <a16:creationId xmlns:a16="http://schemas.microsoft.com/office/drawing/2014/main" id="{02A21313-C322-FE44-87DD-8C9B5C0C183B}"/>
              </a:ext>
            </a:extLst>
          </p:cNvPr>
          <p:cNvSpPr/>
          <p:nvPr/>
        </p:nvSpPr>
        <p:spPr>
          <a:xfrm>
            <a:off x="6494585" y="677051"/>
            <a:ext cx="1338828" cy="369332"/>
          </a:xfrm>
          <a:prstGeom prst="rect">
            <a:avLst/>
          </a:prstGeom>
        </p:spPr>
        <p:txBody>
          <a:bodyPr wrap="none">
            <a:spAutoFit/>
          </a:bodyPr>
          <a:lstStyle/>
          <a:p>
            <a:r>
              <a:rPr lang="en-US" dirty="0">
                <a:solidFill>
                  <a:srgbClr val="5F5B62"/>
                </a:solidFill>
                <a:latin typeface="Arial" panose="020B0604020202020204" pitchFamily="34" charset="0"/>
              </a:rPr>
              <a:t>501846194</a:t>
            </a:r>
            <a:endParaRPr lang="en-US" dirty="0"/>
          </a:p>
        </p:txBody>
      </p:sp>
      <p:pic>
        <p:nvPicPr>
          <p:cNvPr id="17" name="Picture 16">
            <a:extLst>
              <a:ext uri="{FF2B5EF4-FFF2-40B4-BE49-F238E27FC236}">
                <a16:creationId xmlns:a16="http://schemas.microsoft.com/office/drawing/2014/main" id="{8EA7D2E7-3645-9149-B45D-541CAA0B1377}"/>
              </a:ext>
            </a:extLst>
          </p:cNvPr>
          <p:cNvPicPr>
            <a:picLocks noChangeAspect="1"/>
          </p:cNvPicPr>
          <p:nvPr/>
        </p:nvPicPr>
        <p:blipFill>
          <a:blip r:embed="rId5"/>
          <a:stretch>
            <a:fillRect/>
          </a:stretch>
        </p:blipFill>
        <p:spPr>
          <a:xfrm>
            <a:off x="3778051" y="3847540"/>
            <a:ext cx="4014228" cy="2673523"/>
          </a:xfrm>
          <a:prstGeom prst="rect">
            <a:avLst/>
          </a:prstGeom>
        </p:spPr>
      </p:pic>
      <p:sp>
        <p:nvSpPr>
          <p:cNvPr id="18" name="Rectangle 17">
            <a:extLst>
              <a:ext uri="{FF2B5EF4-FFF2-40B4-BE49-F238E27FC236}">
                <a16:creationId xmlns:a16="http://schemas.microsoft.com/office/drawing/2014/main" id="{F2A381EE-7E18-DF45-AA45-B2213BECFF1D}"/>
              </a:ext>
            </a:extLst>
          </p:cNvPr>
          <p:cNvSpPr/>
          <p:nvPr/>
        </p:nvSpPr>
        <p:spPr>
          <a:xfrm>
            <a:off x="6494585" y="6468790"/>
            <a:ext cx="1338828" cy="369332"/>
          </a:xfrm>
          <a:prstGeom prst="rect">
            <a:avLst/>
          </a:prstGeom>
        </p:spPr>
        <p:txBody>
          <a:bodyPr wrap="none">
            <a:spAutoFit/>
          </a:bodyPr>
          <a:lstStyle/>
          <a:p>
            <a:r>
              <a:rPr lang="en-US" dirty="0">
                <a:solidFill>
                  <a:srgbClr val="5F5B62"/>
                </a:solidFill>
                <a:latin typeface="Arial" panose="020B0604020202020204" pitchFamily="34" charset="0"/>
              </a:rPr>
              <a:t>500020195</a:t>
            </a:r>
            <a:endParaRPr lang="en-US" dirty="0"/>
          </a:p>
        </p:txBody>
      </p:sp>
      <p:sp>
        <p:nvSpPr>
          <p:cNvPr id="20" name="Rectangle 19">
            <a:extLst>
              <a:ext uri="{FF2B5EF4-FFF2-40B4-BE49-F238E27FC236}">
                <a16:creationId xmlns:a16="http://schemas.microsoft.com/office/drawing/2014/main" id="{65ED503C-7159-BD4A-9F2F-3C96713AC373}"/>
              </a:ext>
            </a:extLst>
          </p:cNvPr>
          <p:cNvSpPr/>
          <p:nvPr/>
        </p:nvSpPr>
        <p:spPr>
          <a:xfrm>
            <a:off x="9604848" y="6187182"/>
            <a:ext cx="1915909" cy="369332"/>
          </a:xfrm>
          <a:prstGeom prst="rect">
            <a:avLst/>
          </a:prstGeom>
        </p:spPr>
        <p:txBody>
          <a:bodyPr wrap="none">
            <a:spAutoFit/>
          </a:bodyPr>
          <a:lstStyle/>
          <a:p>
            <a:r>
              <a:rPr lang="en-US" dirty="0">
                <a:solidFill>
                  <a:srgbClr val="5F5B62"/>
                </a:solidFill>
                <a:latin typeface="Arial" panose="020B0604020202020204" pitchFamily="34" charset="0"/>
              </a:rPr>
              <a:t>Kids: 530926156</a:t>
            </a:r>
            <a:endParaRPr lang="en-US" dirty="0"/>
          </a:p>
        </p:txBody>
      </p:sp>
      <p:sp>
        <p:nvSpPr>
          <p:cNvPr id="21" name="Rectangle 20">
            <a:extLst>
              <a:ext uri="{FF2B5EF4-FFF2-40B4-BE49-F238E27FC236}">
                <a16:creationId xmlns:a16="http://schemas.microsoft.com/office/drawing/2014/main" id="{90689704-78BA-4F49-965A-E8F2ED9D8918}"/>
              </a:ext>
            </a:extLst>
          </p:cNvPr>
          <p:cNvSpPr/>
          <p:nvPr/>
        </p:nvSpPr>
        <p:spPr>
          <a:xfrm>
            <a:off x="9594222" y="6424156"/>
            <a:ext cx="1853392" cy="369332"/>
          </a:xfrm>
          <a:prstGeom prst="rect">
            <a:avLst/>
          </a:prstGeom>
        </p:spPr>
        <p:txBody>
          <a:bodyPr wrap="none">
            <a:spAutoFit/>
          </a:bodyPr>
          <a:lstStyle/>
          <a:p>
            <a:r>
              <a:rPr lang="en-US" dirty="0">
                <a:solidFill>
                  <a:srgbClr val="5F5B62"/>
                </a:solidFill>
                <a:latin typeface="Arial" panose="020B0604020202020204" pitchFamily="34" charset="0"/>
              </a:rPr>
              <a:t>Beer: </a:t>
            </a:r>
            <a:r>
              <a:rPr lang="en-US" dirty="0"/>
              <a:t>827896338</a:t>
            </a:r>
          </a:p>
        </p:txBody>
      </p:sp>
      <p:pic>
        <p:nvPicPr>
          <p:cNvPr id="26" name="Picture 25">
            <a:extLst>
              <a:ext uri="{FF2B5EF4-FFF2-40B4-BE49-F238E27FC236}">
                <a16:creationId xmlns:a16="http://schemas.microsoft.com/office/drawing/2014/main" id="{3E6E4276-035C-9146-9C85-8E4AE146B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2624" y="3190156"/>
            <a:ext cx="4495800" cy="2997200"/>
          </a:xfrm>
          <a:prstGeom prst="rect">
            <a:avLst/>
          </a:prstGeom>
        </p:spPr>
      </p:pic>
    </p:spTree>
    <p:extLst>
      <p:ext uri="{BB962C8B-B14F-4D97-AF65-F5344CB8AC3E}">
        <p14:creationId xmlns:p14="http://schemas.microsoft.com/office/powerpoint/2010/main" val="240379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dirty="0">
                <a:solidFill>
                  <a:schemeClr val="accent1">
                    <a:lumMod val="75000"/>
                  </a:schemeClr>
                </a:solidFill>
              </a:rPr>
              <a:t>Did You Know…</a:t>
            </a:r>
          </a:p>
        </p:txBody>
      </p:sp>
      <p:pic>
        <p:nvPicPr>
          <p:cNvPr id="5" name="Picture 4">
            <a:extLst>
              <a:ext uri="{FF2B5EF4-FFF2-40B4-BE49-F238E27FC236}">
                <a16:creationId xmlns:a16="http://schemas.microsoft.com/office/drawing/2014/main" id="{290AE7B7-C4F0-E54D-BE9B-B1B79196BFD7}"/>
              </a:ext>
            </a:extLst>
          </p:cNvPr>
          <p:cNvPicPr>
            <a:picLocks noChangeAspect="1"/>
          </p:cNvPicPr>
          <p:nvPr/>
        </p:nvPicPr>
        <p:blipFill>
          <a:blip r:embed="rId3"/>
          <a:stretch>
            <a:fillRect/>
          </a:stretch>
        </p:blipFill>
        <p:spPr>
          <a:xfrm>
            <a:off x="4002162" y="1976102"/>
            <a:ext cx="4124181" cy="4124181"/>
          </a:xfrm>
          <a:prstGeom prst="rect">
            <a:avLst/>
          </a:prstGeom>
        </p:spPr>
      </p:pic>
      <p:sp>
        <p:nvSpPr>
          <p:cNvPr id="2" name="Rectangle 1">
            <a:extLst>
              <a:ext uri="{FF2B5EF4-FFF2-40B4-BE49-F238E27FC236}">
                <a16:creationId xmlns:a16="http://schemas.microsoft.com/office/drawing/2014/main" id="{70B5B98F-07A1-4A4A-A3D8-096DCE2C9EDA}"/>
              </a:ext>
            </a:extLst>
          </p:cNvPr>
          <p:cNvSpPr/>
          <p:nvPr/>
        </p:nvSpPr>
        <p:spPr>
          <a:xfrm>
            <a:off x="586154" y="2145548"/>
            <a:ext cx="3634154" cy="1200329"/>
          </a:xfrm>
          <a:prstGeom prst="rect">
            <a:avLst/>
          </a:prstGeom>
        </p:spPr>
        <p:txBody>
          <a:bodyPr wrap="square">
            <a:spAutoFit/>
          </a:bodyPr>
          <a:lstStyle/>
          <a:p>
            <a:pPr lvl="0">
              <a:defRPr/>
            </a:pPr>
            <a:r>
              <a:rPr lang="en-US" b="1" dirty="0"/>
              <a:t>Bad Decisions </a:t>
            </a:r>
          </a:p>
          <a:p>
            <a:pPr lvl="0">
              <a:defRPr/>
            </a:pPr>
            <a:r>
              <a:rPr lang="en-US" b="1" dirty="0"/>
              <a:t>Slowed Senses</a:t>
            </a:r>
          </a:p>
          <a:p>
            <a:pPr lvl="0">
              <a:defRPr/>
            </a:pPr>
            <a:r>
              <a:rPr lang="en-US" b="1" dirty="0"/>
              <a:t>Impaired Learning and Memory</a:t>
            </a:r>
          </a:p>
          <a:p>
            <a:pPr lvl="0">
              <a:defRPr/>
            </a:pPr>
            <a:r>
              <a:rPr lang="en-US" b="1" dirty="0"/>
              <a:t>Impairment of Basic Functions</a:t>
            </a:r>
          </a:p>
        </p:txBody>
      </p:sp>
      <p:sp>
        <p:nvSpPr>
          <p:cNvPr id="6" name="Rectangle 5">
            <a:extLst>
              <a:ext uri="{FF2B5EF4-FFF2-40B4-BE49-F238E27FC236}">
                <a16:creationId xmlns:a16="http://schemas.microsoft.com/office/drawing/2014/main" id="{A014353F-7382-6546-8525-9BEC33F0EE8D}"/>
              </a:ext>
            </a:extLst>
          </p:cNvPr>
          <p:cNvSpPr/>
          <p:nvPr/>
        </p:nvSpPr>
        <p:spPr>
          <a:xfrm>
            <a:off x="6096000" y="6201031"/>
            <a:ext cx="2216632" cy="369332"/>
          </a:xfrm>
          <a:prstGeom prst="rect">
            <a:avLst/>
          </a:prstGeom>
        </p:spPr>
        <p:txBody>
          <a:bodyPr wrap="none">
            <a:spAutoFit/>
          </a:bodyPr>
          <a:lstStyle/>
          <a:p>
            <a:r>
              <a:rPr lang="en-US" dirty="0">
                <a:solidFill>
                  <a:srgbClr val="0C0D0D"/>
                </a:solidFill>
                <a:latin typeface="iStock Maquette"/>
              </a:rPr>
              <a:t>iStock ID# 182410808</a:t>
            </a:r>
            <a:endParaRPr lang="en-US" dirty="0"/>
          </a:p>
        </p:txBody>
      </p:sp>
    </p:spTree>
    <p:extLst>
      <p:ext uri="{BB962C8B-B14F-4D97-AF65-F5344CB8AC3E}">
        <p14:creationId xmlns:p14="http://schemas.microsoft.com/office/powerpoint/2010/main" val="2082675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What’s Changed…?</a:t>
            </a:r>
          </a:p>
        </p:txBody>
      </p:sp>
      <p:pic>
        <p:nvPicPr>
          <p:cNvPr id="6" name="Picture 5">
            <a:extLst>
              <a:ext uri="{FF2B5EF4-FFF2-40B4-BE49-F238E27FC236}">
                <a16:creationId xmlns:a16="http://schemas.microsoft.com/office/drawing/2014/main" id="{C7623BCD-9002-4E48-BE4F-7E9FA8578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646" y="2266121"/>
            <a:ext cx="5122241" cy="3634311"/>
          </a:xfrm>
          <a:prstGeom prst="rect">
            <a:avLst/>
          </a:prstGeom>
        </p:spPr>
      </p:pic>
    </p:spTree>
    <p:extLst>
      <p:ext uri="{BB962C8B-B14F-4D97-AF65-F5344CB8AC3E}">
        <p14:creationId xmlns:p14="http://schemas.microsoft.com/office/powerpoint/2010/main" val="3770628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81050" y="154839"/>
            <a:ext cx="10515600" cy="1325563"/>
          </a:xfrm>
        </p:spPr>
        <p:txBody>
          <a:bodyPr/>
          <a:lstStyle/>
          <a:p>
            <a:r>
              <a:rPr lang="en-US" dirty="0">
                <a:solidFill>
                  <a:schemeClr val="accent1">
                    <a:lumMod val="75000"/>
                  </a:schemeClr>
                </a:solidFill>
              </a:rPr>
              <a:t>Trends</a:t>
            </a:r>
            <a:endParaRPr lang="en-US" b="1" dirty="0">
              <a:solidFill>
                <a:schemeClr val="accent1">
                  <a:lumMod val="75000"/>
                </a:schemeClr>
              </a:solidFill>
            </a:endParaRPr>
          </a:p>
        </p:txBody>
      </p:sp>
      <p:sp>
        <p:nvSpPr>
          <p:cNvPr id="5" name="TextBox 4"/>
          <p:cNvSpPr txBox="1"/>
          <p:nvPr/>
        </p:nvSpPr>
        <p:spPr>
          <a:xfrm>
            <a:off x="7062502" y="4087271"/>
            <a:ext cx="1219200" cy="707886"/>
          </a:xfrm>
          <a:prstGeom prst="rect">
            <a:avLst/>
          </a:prstGeom>
          <a:noFill/>
        </p:spPr>
        <p:txBody>
          <a:bodyPr wrap="square" rtlCol="0">
            <a:spAutoFit/>
          </a:bodyPr>
          <a:lstStyle/>
          <a:p>
            <a:r>
              <a:rPr lang="en-US" sz="4000" dirty="0">
                <a:latin typeface="+mj-lt"/>
              </a:rPr>
              <a:t>26%</a:t>
            </a:r>
          </a:p>
        </p:txBody>
      </p:sp>
      <p:sp>
        <p:nvSpPr>
          <p:cNvPr id="6" name="Rectangle 5"/>
          <p:cNvSpPr/>
          <p:nvPr/>
        </p:nvSpPr>
        <p:spPr>
          <a:xfrm>
            <a:off x="8126232" y="4250714"/>
            <a:ext cx="267164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j-lt"/>
              </a:rPr>
              <a:t> </a:t>
            </a:r>
            <a:r>
              <a:rPr lang="en-US" sz="4000" dirty="0">
                <a:solidFill>
                  <a:schemeClr val="tx1"/>
                </a:solidFill>
                <a:latin typeface="+mj-lt"/>
              </a:rPr>
              <a:t>7th grade</a:t>
            </a:r>
          </a:p>
        </p:txBody>
      </p:sp>
      <p:sp>
        <p:nvSpPr>
          <p:cNvPr id="7" name="TextBox 6"/>
          <p:cNvSpPr txBox="1"/>
          <p:nvPr/>
        </p:nvSpPr>
        <p:spPr>
          <a:xfrm>
            <a:off x="7062502" y="2933173"/>
            <a:ext cx="1219200" cy="707886"/>
          </a:xfrm>
          <a:prstGeom prst="rect">
            <a:avLst/>
          </a:prstGeom>
          <a:noFill/>
        </p:spPr>
        <p:txBody>
          <a:bodyPr wrap="square" rtlCol="0">
            <a:spAutoFit/>
          </a:bodyPr>
          <a:lstStyle/>
          <a:p>
            <a:r>
              <a:rPr lang="en-US" sz="4000" dirty="0">
                <a:latin typeface="+mj-lt"/>
              </a:rPr>
              <a:t>41%</a:t>
            </a:r>
          </a:p>
        </p:txBody>
      </p:sp>
      <p:sp>
        <p:nvSpPr>
          <p:cNvPr id="9" name="TextBox 8"/>
          <p:cNvSpPr txBox="1"/>
          <p:nvPr/>
        </p:nvSpPr>
        <p:spPr>
          <a:xfrm>
            <a:off x="7097018" y="1885450"/>
            <a:ext cx="1219200" cy="707886"/>
          </a:xfrm>
          <a:prstGeom prst="rect">
            <a:avLst/>
          </a:prstGeom>
          <a:noFill/>
        </p:spPr>
        <p:txBody>
          <a:bodyPr wrap="square" rtlCol="0">
            <a:spAutoFit/>
          </a:bodyPr>
          <a:lstStyle/>
          <a:p>
            <a:r>
              <a:rPr lang="en-US" sz="4000" dirty="0">
                <a:latin typeface="+mj-lt"/>
              </a:rPr>
              <a:t>37%</a:t>
            </a:r>
          </a:p>
        </p:txBody>
      </p:sp>
      <p:sp>
        <p:nvSpPr>
          <p:cNvPr id="14" name="Rectangle 13"/>
          <p:cNvSpPr/>
          <p:nvPr/>
        </p:nvSpPr>
        <p:spPr>
          <a:xfrm>
            <a:off x="8333560" y="3104573"/>
            <a:ext cx="228169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j-lt"/>
              </a:rPr>
              <a:t> </a:t>
            </a:r>
            <a:r>
              <a:rPr lang="en-US" sz="4000" dirty="0">
                <a:solidFill>
                  <a:schemeClr val="tx1"/>
                </a:solidFill>
                <a:latin typeface="+mj-lt"/>
              </a:rPr>
              <a:t>9th grade</a:t>
            </a:r>
          </a:p>
        </p:txBody>
      </p:sp>
      <p:sp>
        <p:nvSpPr>
          <p:cNvPr id="15" name="Rectangle 14"/>
          <p:cNvSpPr/>
          <p:nvPr/>
        </p:nvSpPr>
        <p:spPr>
          <a:xfrm>
            <a:off x="8281702" y="2048893"/>
            <a:ext cx="2716042"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j-lt"/>
              </a:rPr>
              <a:t> </a:t>
            </a:r>
            <a:r>
              <a:rPr lang="en-US" sz="4000" dirty="0">
                <a:solidFill>
                  <a:schemeClr val="tx1"/>
                </a:solidFill>
                <a:latin typeface="+mj-lt"/>
              </a:rPr>
              <a:t>11th grade</a:t>
            </a:r>
          </a:p>
        </p:txBody>
      </p:sp>
      <p:pic>
        <p:nvPicPr>
          <p:cNvPr id="3" name="Picture 2">
            <a:extLst>
              <a:ext uri="{FF2B5EF4-FFF2-40B4-BE49-F238E27FC236}">
                <a16:creationId xmlns:a16="http://schemas.microsoft.com/office/drawing/2014/main" id="{ACD09FCB-8E90-664E-BC0E-362F7E146D2E}"/>
              </a:ext>
            </a:extLst>
          </p:cNvPr>
          <p:cNvPicPr>
            <a:picLocks noChangeAspect="1"/>
          </p:cNvPicPr>
          <p:nvPr/>
        </p:nvPicPr>
        <p:blipFill>
          <a:blip r:embed="rId3"/>
          <a:stretch>
            <a:fillRect/>
          </a:stretch>
        </p:blipFill>
        <p:spPr>
          <a:xfrm>
            <a:off x="735733" y="1480402"/>
            <a:ext cx="5734427" cy="3822951"/>
          </a:xfrm>
          <a:prstGeom prst="rect">
            <a:avLst/>
          </a:prstGeom>
        </p:spPr>
      </p:pic>
      <p:sp>
        <p:nvSpPr>
          <p:cNvPr id="8" name="Rectangle 7">
            <a:extLst>
              <a:ext uri="{FF2B5EF4-FFF2-40B4-BE49-F238E27FC236}">
                <a16:creationId xmlns:a16="http://schemas.microsoft.com/office/drawing/2014/main" id="{D705FC26-772E-1446-843A-C40842793FC4}"/>
              </a:ext>
            </a:extLst>
          </p:cNvPr>
          <p:cNvSpPr/>
          <p:nvPr/>
        </p:nvSpPr>
        <p:spPr>
          <a:xfrm>
            <a:off x="3836106" y="5277603"/>
            <a:ext cx="2634054" cy="369332"/>
          </a:xfrm>
          <a:prstGeom prst="rect">
            <a:avLst/>
          </a:prstGeom>
        </p:spPr>
        <p:txBody>
          <a:bodyPr wrap="none">
            <a:spAutoFit/>
          </a:bodyPr>
          <a:lstStyle/>
          <a:p>
            <a:r>
              <a:rPr lang="en-US" dirty="0">
                <a:solidFill>
                  <a:srgbClr val="5F5B62"/>
                </a:solidFill>
                <a:latin typeface="Arial" panose="020B0604020202020204" pitchFamily="34" charset="0"/>
              </a:rPr>
              <a:t>Thinkstock #180904062</a:t>
            </a:r>
            <a:endParaRPr lang="en-US" dirty="0"/>
          </a:p>
        </p:txBody>
      </p:sp>
    </p:spTree>
    <p:extLst>
      <p:ext uri="{BB962C8B-B14F-4D97-AF65-F5344CB8AC3E}">
        <p14:creationId xmlns:p14="http://schemas.microsoft.com/office/powerpoint/2010/main" val="1576842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9" grpId="0"/>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5709948-CDDD-694A-AF52-B37054F12069}"/>
              </a:ext>
            </a:extLst>
          </p:cNvPr>
          <p:cNvPicPr>
            <a:picLocks noChangeAspect="1"/>
          </p:cNvPicPr>
          <p:nvPr/>
        </p:nvPicPr>
        <p:blipFill>
          <a:blip r:embed="rId3"/>
          <a:stretch>
            <a:fillRect/>
          </a:stretch>
        </p:blipFill>
        <p:spPr>
          <a:xfrm>
            <a:off x="5551575" y="648494"/>
            <a:ext cx="8477250" cy="5651500"/>
          </a:xfrm>
          <a:prstGeom prst="rect">
            <a:avLst/>
          </a:prstGeom>
        </p:spPr>
      </p:pic>
      <p:sp>
        <p:nvSpPr>
          <p:cNvPr id="2" name="Title 1"/>
          <p:cNvSpPr>
            <a:spLocks noGrp="1"/>
          </p:cNvSpPr>
          <p:nvPr>
            <p:ph type="title"/>
          </p:nvPr>
        </p:nvSpPr>
        <p:spPr/>
        <p:txBody>
          <a:bodyPr/>
          <a:lstStyle/>
          <a:p>
            <a:r>
              <a:rPr lang="en-US" dirty="0">
                <a:solidFill>
                  <a:srgbClr val="0070C0"/>
                </a:solidFill>
              </a:rPr>
              <a:t>Trends</a:t>
            </a:r>
          </a:p>
        </p:txBody>
      </p:sp>
      <p:sp>
        <p:nvSpPr>
          <p:cNvPr id="7" name="Rectangle 6">
            <a:extLst>
              <a:ext uri="{FF2B5EF4-FFF2-40B4-BE49-F238E27FC236}">
                <a16:creationId xmlns:a16="http://schemas.microsoft.com/office/drawing/2014/main" id="{627BB214-7993-1945-88F4-F9E06FBA1C09}"/>
              </a:ext>
            </a:extLst>
          </p:cNvPr>
          <p:cNvSpPr/>
          <p:nvPr/>
        </p:nvSpPr>
        <p:spPr>
          <a:xfrm>
            <a:off x="3456065" y="5321069"/>
            <a:ext cx="2095510" cy="369332"/>
          </a:xfrm>
          <a:prstGeom prst="rect">
            <a:avLst/>
          </a:prstGeom>
        </p:spPr>
        <p:txBody>
          <a:bodyPr wrap="none">
            <a:spAutoFit/>
          </a:bodyPr>
          <a:lstStyle/>
          <a:p>
            <a:r>
              <a:rPr lang="en-US" dirty="0">
                <a:solidFill>
                  <a:srgbClr val="5F5B62"/>
                </a:solidFill>
                <a:latin typeface="Arial" panose="020B0604020202020204" pitchFamily="34" charset="0"/>
              </a:rPr>
              <a:t>Teen: #493659212</a:t>
            </a:r>
            <a:endParaRPr lang="en-US" dirty="0"/>
          </a:p>
        </p:txBody>
      </p:sp>
      <p:sp>
        <p:nvSpPr>
          <p:cNvPr id="14" name="Rectangle 13">
            <a:extLst>
              <a:ext uri="{FF2B5EF4-FFF2-40B4-BE49-F238E27FC236}">
                <a16:creationId xmlns:a16="http://schemas.microsoft.com/office/drawing/2014/main" id="{A910A887-FCAC-4C44-8A21-F7E429927649}"/>
              </a:ext>
            </a:extLst>
          </p:cNvPr>
          <p:cNvSpPr/>
          <p:nvPr/>
        </p:nvSpPr>
        <p:spPr>
          <a:xfrm>
            <a:off x="3318398" y="5781410"/>
            <a:ext cx="2262158" cy="369332"/>
          </a:xfrm>
          <a:prstGeom prst="rect">
            <a:avLst/>
          </a:prstGeom>
        </p:spPr>
        <p:txBody>
          <a:bodyPr wrap="none">
            <a:spAutoFit/>
          </a:bodyPr>
          <a:lstStyle/>
          <a:p>
            <a:r>
              <a:rPr lang="en-US" dirty="0">
                <a:solidFill>
                  <a:srgbClr val="5F5B62"/>
                </a:solidFill>
                <a:latin typeface="Arial" panose="020B0604020202020204" pitchFamily="34" charset="0"/>
              </a:rPr>
              <a:t>Bridge: #519163440</a:t>
            </a:r>
            <a:endParaRPr lang="en-US" dirty="0"/>
          </a:p>
        </p:txBody>
      </p:sp>
      <p:pic>
        <p:nvPicPr>
          <p:cNvPr id="19" name="Picture 18">
            <a:extLst>
              <a:ext uri="{FF2B5EF4-FFF2-40B4-BE49-F238E27FC236}">
                <a16:creationId xmlns:a16="http://schemas.microsoft.com/office/drawing/2014/main" id="{098EFCF9-D373-4E47-8D60-668575014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631" y="1302786"/>
            <a:ext cx="5692477" cy="3955014"/>
          </a:xfrm>
          <a:prstGeom prst="rect">
            <a:avLst/>
          </a:prstGeom>
        </p:spPr>
      </p:pic>
      <p:sp>
        <p:nvSpPr>
          <p:cNvPr id="18" name="Rectangle 17">
            <a:extLst>
              <a:ext uri="{FF2B5EF4-FFF2-40B4-BE49-F238E27FC236}">
                <a16:creationId xmlns:a16="http://schemas.microsoft.com/office/drawing/2014/main" id="{D174F36F-8D4A-3746-B706-CC5C9B8FAD5F}"/>
              </a:ext>
            </a:extLst>
          </p:cNvPr>
          <p:cNvSpPr/>
          <p:nvPr/>
        </p:nvSpPr>
        <p:spPr>
          <a:xfrm>
            <a:off x="3381395" y="5545478"/>
            <a:ext cx="2185214" cy="369332"/>
          </a:xfrm>
          <a:prstGeom prst="rect">
            <a:avLst/>
          </a:prstGeom>
        </p:spPr>
        <p:txBody>
          <a:bodyPr wrap="none">
            <a:spAutoFit/>
          </a:bodyPr>
          <a:lstStyle/>
          <a:p>
            <a:r>
              <a:rPr lang="en-US" dirty="0">
                <a:solidFill>
                  <a:srgbClr val="5F5B62"/>
                </a:solidFill>
                <a:latin typeface="Arial" panose="020B0604020202020204" pitchFamily="34" charset="0"/>
              </a:rPr>
              <a:t>Bottle: #537548172</a:t>
            </a:r>
            <a:endParaRPr lang="en-US" dirty="0"/>
          </a:p>
        </p:txBody>
      </p:sp>
      <p:pic>
        <p:nvPicPr>
          <p:cNvPr id="20" name="Picture 19">
            <a:extLst>
              <a:ext uri="{FF2B5EF4-FFF2-40B4-BE49-F238E27FC236}">
                <a16:creationId xmlns:a16="http://schemas.microsoft.com/office/drawing/2014/main" id="{6B326D28-3210-794C-87C7-231D2F68F2E2}"/>
              </a:ext>
            </a:extLst>
          </p:cNvPr>
          <p:cNvPicPr>
            <a:picLocks noChangeAspect="1"/>
          </p:cNvPicPr>
          <p:nvPr/>
        </p:nvPicPr>
        <p:blipFill>
          <a:blip r:embed="rId5"/>
          <a:stretch>
            <a:fillRect/>
          </a:stretch>
        </p:blipFill>
        <p:spPr>
          <a:xfrm>
            <a:off x="6720233" y="1302786"/>
            <a:ext cx="2890512" cy="1925115"/>
          </a:xfrm>
          <a:prstGeom prst="rect">
            <a:avLst/>
          </a:prstGeom>
        </p:spPr>
      </p:pic>
      <p:sp>
        <p:nvSpPr>
          <p:cNvPr id="21" name="Rectangle 20">
            <a:extLst>
              <a:ext uri="{FF2B5EF4-FFF2-40B4-BE49-F238E27FC236}">
                <a16:creationId xmlns:a16="http://schemas.microsoft.com/office/drawing/2014/main" id="{F9AA6FBC-25B1-5142-97E9-30E4D6C42C90}"/>
              </a:ext>
            </a:extLst>
          </p:cNvPr>
          <p:cNvSpPr/>
          <p:nvPr/>
        </p:nvSpPr>
        <p:spPr>
          <a:xfrm>
            <a:off x="8338751" y="3182051"/>
            <a:ext cx="1338828" cy="369332"/>
          </a:xfrm>
          <a:prstGeom prst="rect">
            <a:avLst/>
          </a:prstGeom>
        </p:spPr>
        <p:txBody>
          <a:bodyPr wrap="none">
            <a:spAutoFit/>
          </a:bodyPr>
          <a:lstStyle/>
          <a:p>
            <a:r>
              <a:rPr lang="en-US" dirty="0">
                <a:solidFill>
                  <a:srgbClr val="5F5B62"/>
                </a:solidFill>
                <a:latin typeface="Arial" panose="020B0604020202020204" pitchFamily="34" charset="0"/>
              </a:rPr>
              <a:t>876641692</a:t>
            </a:r>
            <a:endParaRPr lang="en-US" dirty="0"/>
          </a:p>
        </p:txBody>
      </p:sp>
      <p:pic>
        <p:nvPicPr>
          <p:cNvPr id="22" name="Picture 21">
            <a:extLst>
              <a:ext uri="{FF2B5EF4-FFF2-40B4-BE49-F238E27FC236}">
                <a16:creationId xmlns:a16="http://schemas.microsoft.com/office/drawing/2014/main" id="{B1F93D28-2791-4942-AEFF-C047040DE535}"/>
              </a:ext>
            </a:extLst>
          </p:cNvPr>
          <p:cNvPicPr>
            <a:picLocks noChangeAspect="1"/>
          </p:cNvPicPr>
          <p:nvPr/>
        </p:nvPicPr>
        <p:blipFill>
          <a:blip r:embed="rId6"/>
          <a:stretch>
            <a:fillRect/>
          </a:stretch>
        </p:blipFill>
        <p:spPr>
          <a:xfrm>
            <a:off x="6720233" y="3552427"/>
            <a:ext cx="2890512" cy="1927008"/>
          </a:xfrm>
          <a:prstGeom prst="rect">
            <a:avLst/>
          </a:prstGeom>
        </p:spPr>
      </p:pic>
      <p:sp>
        <p:nvSpPr>
          <p:cNvPr id="23" name="Rectangle 22">
            <a:extLst>
              <a:ext uri="{FF2B5EF4-FFF2-40B4-BE49-F238E27FC236}">
                <a16:creationId xmlns:a16="http://schemas.microsoft.com/office/drawing/2014/main" id="{AFC6BF5B-D7CB-3D4D-824C-EDEED47E8A9C}"/>
              </a:ext>
            </a:extLst>
          </p:cNvPr>
          <p:cNvSpPr/>
          <p:nvPr/>
        </p:nvSpPr>
        <p:spPr>
          <a:xfrm>
            <a:off x="8338751" y="5470154"/>
            <a:ext cx="1338828" cy="369332"/>
          </a:xfrm>
          <a:prstGeom prst="rect">
            <a:avLst/>
          </a:prstGeom>
        </p:spPr>
        <p:txBody>
          <a:bodyPr wrap="none">
            <a:spAutoFit/>
          </a:bodyPr>
          <a:lstStyle/>
          <a:p>
            <a:r>
              <a:rPr lang="en-US" dirty="0">
                <a:solidFill>
                  <a:srgbClr val="5F5B62"/>
                </a:solidFill>
                <a:latin typeface="Arial" panose="020B0604020202020204" pitchFamily="34" charset="0"/>
              </a:rPr>
              <a:t>166842815</a:t>
            </a:r>
            <a:endParaRPr lang="en-US" dirty="0"/>
          </a:p>
        </p:txBody>
      </p:sp>
      <p:sp>
        <p:nvSpPr>
          <p:cNvPr id="25" name="Rectangle 24">
            <a:extLst>
              <a:ext uri="{FF2B5EF4-FFF2-40B4-BE49-F238E27FC236}">
                <a16:creationId xmlns:a16="http://schemas.microsoft.com/office/drawing/2014/main" id="{B9B542BE-FE8B-704B-9BD9-8E63F7080B7F}"/>
              </a:ext>
            </a:extLst>
          </p:cNvPr>
          <p:cNvSpPr/>
          <p:nvPr/>
        </p:nvSpPr>
        <p:spPr>
          <a:xfrm>
            <a:off x="12689997" y="5966076"/>
            <a:ext cx="1338828" cy="369332"/>
          </a:xfrm>
          <a:prstGeom prst="rect">
            <a:avLst/>
          </a:prstGeom>
        </p:spPr>
        <p:txBody>
          <a:bodyPr wrap="none">
            <a:spAutoFit/>
          </a:bodyPr>
          <a:lstStyle/>
          <a:p>
            <a:r>
              <a:rPr lang="en-US" dirty="0">
                <a:solidFill>
                  <a:srgbClr val="5F5B62"/>
                </a:solidFill>
                <a:latin typeface="Arial" panose="020B0604020202020204" pitchFamily="34" charset="0"/>
              </a:rPr>
              <a:t>169276532</a:t>
            </a:r>
            <a:endParaRPr lang="en-US" dirty="0"/>
          </a:p>
        </p:txBody>
      </p:sp>
    </p:spTree>
    <p:extLst>
      <p:ext uri="{BB962C8B-B14F-4D97-AF65-F5344CB8AC3E}">
        <p14:creationId xmlns:p14="http://schemas.microsoft.com/office/powerpoint/2010/main" val="3859651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solidFill>
                  <a:schemeClr val="accent1">
                    <a:lumMod val="75000"/>
                  </a:schemeClr>
                </a:solidFill>
              </a:rPr>
              <a:t>Did You Know…</a:t>
            </a:r>
            <a:endParaRPr lang="en-US" b="1" dirty="0">
              <a:solidFill>
                <a:schemeClr val="accent1">
                  <a:lumMod val="75000"/>
                </a:schemeClr>
              </a:solidFill>
            </a:endParaRPr>
          </a:p>
        </p:txBody>
      </p:sp>
      <p:sp>
        <p:nvSpPr>
          <p:cNvPr id="5" name="TextBox 4"/>
          <p:cNvSpPr txBox="1"/>
          <p:nvPr/>
        </p:nvSpPr>
        <p:spPr>
          <a:xfrm>
            <a:off x="787975" y="1487822"/>
            <a:ext cx="3694572" cy="707886"/>
          </a:xfrm>
          <a:prstGeom prst="rect">
            <a:avLst/>
          </a:prstGeom>
          <a:noFill/>
        </p:spPr>
        <p:txBody>
          <a:bodyPr wrap="square" rtlCol="0">
            <a:spAutoFit/>
          </a:bodyPr>
          <a:lstStyle/>
          <a:p>
            <a:r>
              <a:rPr lang="en-US" sz="4000" dirty="0">
                <a:solidFill>
                  <a:schemeClr val="accent1">
                    <a:lumMod val="75000"/>
                  </a:schemeClr>
                </a:solidFill>
                <a:latin typeface="+mj-lt"/>
              </a:rPr>
              <a:t>200,000 ER Visits</a:t>
            </a:r>
          </a:p>
        </p:txBody>
      </p:sp>
      <p:sp>
        <p:nvSpPr>
          <p:cNvPr id="11" name="TextBox 10"/>
          <p:cNvSpPr txBox="1"/>
          <p:nvPr/>
        </p:nvSpPr>
        <p:spPr>
          <a:xfrm>
            <a:off x="7231028" y="1487822"/>
            <a:ext cx="3261942" cy="707886"/>
          </a:xfrm>
          <a:prstGeom prst="rect">
            <a:avLst/>
          </a:prstGeom>
          <a:noFill/>
        </p:spPr>
        <p:txBody>
          <a:bodyPr wrap="square" rtlCol="0">
            <a:spAutoFit/>
          </a:bodyPr>
          <a:lstStyle/>
          <a:p>
            <a:r>
              <a:rPr lang="en-US" sz="4000" dirty="0">
                <a:solidFill>
                  <a:schemeClr val="accent1">
                    <a:lumMod val="75000"/>
                  </a:schemeClr>
                </a:solidFill>
                <a:latin typeface="+mj-lt"/>
              </a:rPr>
              <a:t>4,300 Deaths</a:t>
            </a:r>
          </a:p>
        </p:txBody>
      </p:sp>
      <p:pic>
        <p:nvPicPr>
          <p:cNvPr id="3" name="Picture 2">
            <a:extLst>
              <a:ext uri="{FF2B5EF4-FFF2-40B4-BE49-F238E27FC236}">
                <a16:creationId xmlns:a16="http://schemas.microsoft.com/office/drawing/2014/main" id="{1931263E-D4D7-0F47-A0A6-8A56328BF476}"/>
              </a:ext>
            </a:extLst>
          </p:cNvPr>
          <p:cNvPicPr>
            <a:picLocks noChangeAspect="1"/>
          </p:cNvPicPr>
          <p:nvPr/>
        </p:nvPicPr>
        <p:blipFill>
          <a:blip r:embed="rId3"/>
          <a:stretch>
            <a:fillRect/>
          </a:stretch>
        </p:blipFill>
        <p:spPr>
          <a:xfrm>
            <a:off x="787975" y="2195708"/>
            <a:ext cx="4263173" cy="4242628"/>
          </a:xfrm>
          <a:prstGeom prst="rect">
            <a:avLst/>
          </a:prstGeom>
        </p:spPr>
      </p:pic>
      <p:sp>
        <p:nvSpPr>
          <p:cNvPr id="8" name="Rectangle 7">
            <a:extLst>
              <a:ext uri="{FF2B5EF4-FFF2-40B4-BE49-F238E27FC236}">
                <a16:creationId xmlns:a16="http://schemas.microsoft.com/office/drawing/2014/main" id="{32E32AD8-55D4-D44B-A232-A191CB5F8D22}"/>
              </a:ext>
            </a:extLst>
          </p:cNvPr>
          <p:cNvSpPr/>
          <p:nvPr/>
        </p:nvSpPr>
        <p:spPr>
          <a:xfrm>
            <a:off x="3851605" y="6367808"/>
            <a:ext cx="1261884" cy="369332"/>
          </a:xfrm>
          <a:prstGeom prst="rect">
            <a:avLst/>
          </a:prstGeom>
        </p:spPr>
        <p:txBody>
          <a:bodyPr wrap="none">
            <a:spAutoFit/>
          </a:bodyPr>
          <a:lstStyle/>
          <a:p>
            <a:r>
              <a:rPr lang="en-US" dirty="0">
                <a:solidFill>
                  <a:srgbClr val="5F5B62"/>
                </a:solidFill>
                <a:latin typeface="Arial" panose="020B0604020202020204" pitchFamily="34" charset="0"/>
              </a:rPr>
              <a:t>AA043359</a:t>
            </a:r>
            <a:endParaRPr lang="en-US" dirty="0"/>
          </a:p>
        </p:txBody>
      </p:sp>
      <p:pic>
        <p:nvPicPr>
          <p:cNvPr id="10" name="Picture 9">
            <a:extLst>
              <a:ext uri="{FF2B5EF4-FFF2-40B4-BE49-F238E27FC236}">
                <a16:creationId xmlns:a16="http://schemas.microsoft.com/office/drawing/2014/main" id="{FC9DFE74-E8DC-1E43-AC98-5B44AD03B985}"/>
              </a:ext>
            </a:extLst>
          </p:cNvPr>
          <p:cNvPicPr>
            <a:picLocks noChangeAspect="1"/>
          </p:cNvPicPr>
          <p:nvPr/>
        </p:nvPicPr>
        <p:blipFill>
          <a:blip r:embed="rId4"/>
          <a:stretch>
            <a:fillRect/>
          </a:stretch>
        </p:blipFill>
        <p:spPr>
          <a:xfrm>
            <a:off x="5506082" y="2195708"/>
            <a:ext cx="6258150" cy="4172100"/>
          </a:xfrm>
          <a:prstGeom prst="rect">
            <a:avLst/>
          </a:prstGeom>
        </p:spPr>
      </p:pic>
      <p:sp>
        <p:nvSpPr>
          <p:cNvPr id="13" name="Rectangle 12">
            <a:extLst>
              <a:ext uri="{FF2B5EF4-FFF2-40B4-BE49-F238E27FC236}">
                <a16:creationId xmlns:a16="http://schemas.microsoft.com/office/drawing/2014/main" id="{1AA62018-E9E7-2D41-A331-96421EAEB180}"/>
              </a:ext>
            </a:extLst>
          </p:cNvPr>
          <p:cNvSpPr/>
          <p:nvPr/>
        </p:nvSpPr>
        <p:spPr>
          <a:xfrm>
            <a:off x="10492970" y="6367808"/>
            <a:ext cx="1338828" cy="369332"/>
          </a:xfrm>
          <a:prstGeom prst="rect">
            <a:avLst/>
          </a:prstGeom>
        </p:spPr>
        <p:txBody>
          <a:bodyPr wrap="none">
            <a:spAutoFit/>
          </a:bodyPr>
          <a:lstStyle/>
          <a:p>
            <a:r>
              <a:rPr lang="en-US" dirty="0">
                <a:solidFill>
                  <a:srgbClr val="5F5B62"/>
                </a:solidFill>
                <a:latin typeface="Arial" panose="020B0604020202020204" pitchFamily="34" charset="0"/>
              </a:rPr>
              <a:t>184345990</a:t>
            </a:r>
            <a:endParaRPr lang="en-US" dirty="0"/>
          </a:p>
        </p:txBody>
      </p:sp>
    </p:spTree>
    <p:extLst>
      <p:ext uri="{BB962C8B-B14F-4D97-AF65-F5344CB8AC3E}">
        <p14:creationId xmlns:p14="http://schemas.microsoft.com/office/powerpoint/2010/main" val="2977917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5BF2-E548-7648-972F-5E4981985581}"/>
              </a:ext>
            </a:extLst>
          </p:cNvPr>
          <p:cNvSpPr>
            <a:spLocks noGrp="1"/>
          </p:cNvSpPr>
          <p:nvPr>
            <p:ph type="title"/>
          </p:nvPr>
        </p:nvSpPr>
        <p:spPr/>
        <p:txBody>
          <a:bodyPr/>
          <a:lstStyle/>
          <a:p>
            <a:r>
              <a:rPr lang="en-US" dirty="0">
                <a:solidFill>
                  <a:schemeClr val="accent1">
                    <a:lumMod val="75000"/>
                  </a:schemeClr>
                </a:solidFill>
              </a:rPr>
              <a:t>Dependence</a:t>
            </a:r>
          </a:p>
        </p:txBody>
      </p:sp>
      <p:pic>
        <p:nvPicPr>
          <p:cNvPr id="4" name="Picture 3">
            <a:extLst>
              <a:ext uri="{FF2B5EF4-FFF2-40B4-BE49-F238E27FC236}">
                <a16:creationId xmlns:a16="http://schemas.microsoft.com/office/drawing/2014/main" id="{A9381A6E-5F74-2345-A50A-1D2E88177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387" y="1696912"/>
            <a:ext cx="5822856" cy="4364575"/>
          </a:xfrm>
          <a:prstGeom prst="rect">
            <a:avLst/>
          </a:prstGeom>
        </p:spPr>
      </p:pic>
    </p:spTree>
    <p:extLst>
      <p:ext uri="{BB962C8B-B14F-4D97-AF65-F5344CB8AC3E}">
        <p14:creationId xmlns:p14="http://schemas.microsoft.com/office/powerpoint/2010/main" val="1232649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1780</TotalTime>
  <Words>834</Words>
  <Application>Microsoft Macintosh PowerPoint</Application>
  <PresentationFormat>Widescreen</PresentationFormat>
  <Paragraphs>150</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Arial Black</vt:lpstr>
      <vt:lpstr>Calibri</vt:lpstr>
      <vt:lpstr>Calibri Light</vt:lpstr>
      <vt:lpstr>iStock Maquette</vt:lpstr>
      <vt:lpstr>Stencil</vt:lpstr>
      <vt:lpstr>Wingdings</vt:lpstr>
      <vt:lpstr>Office Theme</vt:lpstr>
      <vt:lpstr>PowerPoint Presentation</vt:lpstr>
      <vt:lpstr>Why? </vt:lpstr>
      <vt:lpstr>Why do kids drink?</vt:lpstr>
      <vt:lpstr>Did You Know…</vt:lpstr>
      <vt:lpstr>What’s Changed…?</vt:lpstr>
      <vt:lpstr>Trends</vt:lpstr>
      <vt:lpstr>Trends</vt:lpstr>
      <vt:lpstr>Did You Know…</vt:lpstr>
      <vt:lpstr>Dependence</vt:lpstr>
      <vt:lpstr>Dependence</vt:lpstr>
      <vt:lpstr>Dependence</vt:lpstr>
      <vt:lpstr>Binge Drinking </vt:lpstr>
      <vt:lpstr>Binge Drinking </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O'Neill</dc:creator>
  <cp:lastModifiedBy>Mike Fox</cp:lastModifiedBy>
  <cp:revision>315</cp:revision>
  <dcterms:created xsi:type="dcterms:W3CDTF">2018-05-31T17:11:59Z</dcterms:created>
  <dcterms:modified xsi:type="dcterms:W3CDTF">2018-08-30T16:30:37Z</dcterms:modified>
</cp:coreProperties>
</file>