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3" r:id="rId3"/>
    <p:sldId id="259" r:id="rId4"/>
    <p:sldId id="260" r:id="rId5"/>
    <p:sldId id="262" r:id="rId6"/>
    <p:sldId id="258" r:id="rId7"/>
    <p:sldId id="257" r:id="rId8"/>
    <p:sldId id="283" r:id="rId9"/>
    <p:sldId id="270" r:id="rId10"/>
    <p:sldId id="261" r:id="rId11"/>
    <p:sldId id="282" r:id="rId12"/>
    <p:sldId id="285" r:id="rId13"/>
    <p:sldId id="265" r:id="rId14"/>
    <p:sldId id="267" r:id="rId15"/>
    <p:sldId id="269" r:id="rId16"/>
    <p:sldId id="281" r:id="rId17"/>
    <p:sldId id="278" r:id="rId18"/>
    <p:sldId id="271" r:id="rId19"/>
    <p:sldId id="280" r:id="rId20"/>
    <p:sldId id="273" r:id="rId21"/>
    <p:sldId id="274" r:id="rId22"/>
    <p:sldId id="275" r:id="rId23"/>
    <p:sldId id="276" r:id="rId24"/>
    <p:sldId id="277" r:id="rId25"/>
    <p:sldId id="286"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0" autoAdjust="0"/>
    <p:restoredTop sz="54836" autoAdjust="0"/>
  </p:normalViewPr>
  <p:slideViewPr>
    <p:cSldViewPr snapToGrid="0">
      <p:cViewPr varScale="1">
        <p:scale>
          <a:sx n="97" d="100"/>
          <a:sy n="97" d="100"/>
        </p:scale>
        <p:origin x="1048" y="-3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C9085-D7A9-4D23-8A5A-E3090A6BAB1E}" type="datetimeFigureOut">
              <a:rPr lang="en-US" smtClean="0"/>
              <a:t>8/8/18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4EF21-0AB8-41DF-94FE-32E2B89AB4F9}" type="slidenum">
              <a:rPr lang="en-US" smtClean="0"/>
              <a:t>‹#›</a:t>
            </a:fld>
            <a:endParaRPr lang="en-US"/>
          </a:p>
        </p:txBody>
      </p:sp>
    </p:spTree>
    <p:extLst>
      <p:ext uri="{BB962C8B-B14F-4D97-AF65-F5344CB8AC3E}">
        <p14:creationId xmlns:p14="http://schemas.microsoft.com/office/powerpoint/2010/main" val="62217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hinkstockphotos.com/image/stock-photo-stubborn-teenager/607282924"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www.thinkstockphotos.com/image/stock-photo-alcohol-in-the-workplace/495054338" TargetMode="External"/><Relationship Id="rId4" Type="http://schemas.openxmlformats.org/officeDocument/2006/relationships/hyperlink" Target="http://www.thinkstockphotos.com/image/stock-photo-unhappy-kid/9755869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sacramentoccy.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A Parent’s Survival Guide to Adolescent Alcohol Use</a:t>
            </a:r>
          </a:p>
        </p:txBody>
      </p:sp>
      <p:sp>
        <p:nvSpPr>
          <p:cNvPr id="4" name="Slide Number Placeholder 3"/>
          <p:cNvSpPr>
            <a:spLocks noGrp="1"/>
          </p:cNvSpPr>
          <p:nvPr>
            <p:ph type="sldNum" sz="quarter" idx="10"/>
          </p:nvPr>
        </p:nvSpPr>
        <p:spPr/>
        <p:txBody>
          <a:bodyPr/>
          <a:lstStyle/>
          <a:p>
            <a:fld id="{43C4EF21-0AB8-41DF-94FE-32E2B89AB4F9}" type="slidenum">
              <a:rPr lang="en-US" smtClean="0"/>
              <a:t>1</a:t>
            </a:fld>
            <a:endParaRPr lang="en-US"/>
          </a:p>
        </p:txBody>
      </p:sp>
    </p:spTree>
    <p:extLst>
      <p:ext uri="{BB962C8B-B14F-4D97-AF65-F5344CB8AC3E}">
        <p14:creationId xmlns:p14="http://schemas.microsoft.com/office/powerpoint/2010/main" val="205496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VO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“Studies show that teens who have their first experience being drunk before the age of 18 had a much greater chance of becoming a heavier drinker, d</a:t>
            </a:r>
            <a:r>
              <a:rPr lang="en-US" sz="1200" b="1" kern="1200" baseline="0" dirty="0">
                <a:solidFill>
                  <a:schemeClr val="tx1"/>
                </a:solidFill>
                <a:latin typeface="+mn-lt"/>
                <a:ea typeface="+mn-ea"/>
                <a:cs typeface="+mn-cs"/>
              </a:rPr>
              <a:t>eveloping an addiction, and having cognitive issues or health problems as an adult.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Programmer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List of risks appear in sync with 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10</a:t>
            </a:fld>
            <a:endParaRPr lang="en-US"/>
          </a:p>
        </p:txBody>
      </p:sp>
    </p:spTree>
    <p:extLst>
      <p:ext uri="{BB962C8B-B14F-4D97-AF65-F5344CB8AC3E}">
        <p14:creationId xmlns:p14="http://schemas.microsoft.com/office/powerpoint/2010/main" val="85375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“Parents should know that for every year you can delay the start of your child’s drinking, you greatly reduce their risk of addiction, cognitive issues and health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Programmer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Animation of calendar pages flipping, text slowly shrinks to nothing as time progresses.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kern="1200" baseline="0" dirty="0">
                <a:solidFill>
                  <a:schemeClr val="tx1"/>
                </a:solidFill>
                <a:effectLst/>
                <a:latin typeface="+mn-lt"/>
                <a:ea typeface="+mn-ea"/>
                <a:cs typeface="+mn-cs"/>
              </a:rPr>
              <a:t>(Note to Mike: See your “Red Flags” Citizenship video)</a:t>
            </a:r>
            <a:endParaRPr lang="en-US" sz="750"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11</a:t>
            </a:fld>
            <a:endParaRPr lang="en-US"/>
          </a:p>
        </p:txBody>
      </p:sp>
    </p:spTree>
    <p:extLst>
      <p:ext uri="{BB962C8B-B14F-4D97-AF65-F5344CB8AC3E}">
        <p14:creationId xmlns:p14="http://schemas.microsoft.com/office/powerpoint/2010/main" val="393494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Father: </a:t>
            </a:r>
            <a:r>
              <a:rPr lang="en-US" b="1" dirty="0"/>
              <a:t>“We’re hearing a lot about ‘Binge Drinking’ on the news these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Mother</a:t>
            </a:r>
            <a:r>
              <a:rPr lang="en-US" sz="1200" b="1" kern="1200" dirty="0">
                <a:solidFill>
                  <a:schemeClr val="tx1"/>
                </a:solidFill>
                <a:effectLst/>
                <a:latin typeface="+mn-lt"/>
                <a:ea typeface="+mn-ea"/>
                <a:cs typeface="+mn-cs"/>
              </a:rPr>
              <a:t>: “What exactly is ‘Binge Drinking’?”</a:t>
            </a: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12</a:t>
            </a:fld>
            <a:endParaRPr lang="en-US"/>
          </a:p>
        </p:txBody>
      </p:sp>
    </p:spTree>
    <p:extLst>
      <p:ext uri="{BB962C8B-B14F-4D97-AF65-F5344CB8AC3E}">
        <p14:creationId xmlns:p14="http://schemas.microsoft.com/office/powerpoint/2010/main" val="13822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r>
              <a:rPr lang="en-US" sz="1200" b="0" kern="1200" dirty="0">
                <a:solidFill>
                  <a:schemeClr val="tx1"/>
                </a:solidFill>
                <a:latin typeface="+mn-lt"/>
                <a:ea typeface="+mn-ea"/>
                <a:cs typeface="+mn-cs"/>
              </a:rPr>
              <a:t>:   </a:t>
            </a:r>
            <a:r>
              <a:rPr lang="en-US" altLang="en-US" sz="1800" b="1" kern="1200" dirty="0">
                <a:solidFill>
                  <a:schemeClr val="tx1"/>
                </a:solidFill>
                <a:latin typeface="+mn-lt"/>
                <a:ea typeface="+mn-ea"/>
                <a:cs typeface="+mn-cs"/>
              </a:rPr>
              <a:t>“The term ‘Binge Drinking’ </a:t>
            </a:r>
            <a:r>
              <a:rPr lang="en-US" altLang="en-US" sz="1200" b="1" kern="1200" dirty="0">
                <a:solidFill>
                  <a:schemeClr val="tx1"/>
                </a:solidFill>
                <a:latin typeface="+mn-lt"/>
                <a:ea typeface="+mn-ea"/>
                <a:cs typeface="+mn-cs"/>
              </a:rPr>
              <a:t>refers to the consumption of alcohol in a short period of time,</a:t>
            </a:r>
            <a:r>
              <a:rPr lang="en-US" altLang="en-US" sz="1200" b="1" kern="1200" baseline="0" dirty="0">
                <a:solidFill>
                  <a:schemeClr val="tx1"/>
                </a:solidFill>
                <a:latin typeface="+mn-lt"/>
                <a:ea typeface="+mn-ea"/>
                <a:cs typeface="+mn-cs"/>
              </a:rPr>
              <a:t> bringing </a:t>
            </a:r>
            <a:r>
              <a:rPr lang="en-US" altLang="en-US" sz="1200" b="1" kern="1200" dirty="0">
                <a:solidFill>
                  <a:schemeClr val="tx1"/>
                </a:solidFill>
                <a:latin typeface="+mn-lt"/>
                <a:ea typeface="+mn-ea"/>
                <a:cs typeface="+mn-cs"/>
              </a:rPr>
              <a:t>the blood alcohol level concentration (BAC) to 0.08 or above.   </a:t>
            </a:r>
            <a:r>
              <a:rPr lang="en-US" altLang="en-US" sz="1200" b="1" dirty="0">
                <a:latin typeface="Calibri" panose="020F0502020204030204" pitchFamily="34" charset="0"/>
              </a:rPr>
              <a:t>Studies show that </a:t>
            </a:r>
            <a:r>
              <a:rPr lang="en-US" sz="1800" b="1" kern="1200" dirty="0">
                <a:solidFill>
                  <a:schemeClr val="tx1"/>
                </a:solidFill>
                <a:latin typeface="+mn-lt"/>
                <a:ea typeface="+mn-ea"/>
                <a:cs typeface="+mn-cs"/>
              </a:rPr>
              <a:t>1</a:t>
            </a:r>
            <a:r>
              <a:rPr lang="en-US" sz="1800" b="1" kern="1200" baseline="0" dirty="0">
                <a:solidFill>
                  <a:schemeClr val="tx1"/>
                </a:solidFill>
                <a:latin typeface="+mn-lt"/>
                <a:ea typeface="+mn-ea"/>
                <a:cs typeface="+mn-cs"/>
              </a:rPr>
              <a:t> in 7 teenagers binge drink, </a:t>
            </a:r>
            <a:r>
              <a:rPr lang="en-US" altLang="en-US" sz="1800" b="1" kern="1200" dirty="0">
                <a:solidFill>
                  <a:schemeClr val="tx1"/>
                </a:solidFill>
                <a:latin typeface="+mn-lt"/>
                <a:ea typeface="+mn-ea"/>
                <a:cs typeface="+mn-cs"/>
              </a:rPr>
              <a:t>often resulting in harmful consequences.</a:t>
            </a:r>
            <a:r>
              <a:rPr lang="en-US" altLang="en-US" sz="1800" b="1" kern="1200" baseline="0" dirty="0">
                <a:solidFill>
                  <a:schemeClr val="tx1"/>
                </a:solidFill>
                <a:latin typeface="+mn-lt"/>
                <a:ea typeface="+mn-ea"/>
                <a:cs typeface="+mn-cs"/>
              </a:rPr>
              <a:t> </a:t>
            </a:r>
            <a:r>
              <a:rPr lang="en-US" sz="1800" b="1" kern="1200" baseline="0" dirty="0">
                <a:solidFill>
                  <a:schemeClr val="tx1"/>
                </a:solidFill>
                <a:latin typeface="+mn-lt"/>
                <a:ea typeface="+mn-ea"/>
                <a:cs typeface="+mn-cs"/>
              </a:rPr>
              <a:t>” </a:t>
            </a:r>
          </a:p>
          <a:p>
            <a:endParaRPr lang="en-US" sz="1800" b="1" kern="1200" baseline="0" dirty="0">
              <a:solidFill>
                <a:schemeClr val="tx1"/>
              </a:solidFill>
              <a:latin typeface="+mn-lt"/>
              <a:ea typeface="+mn-ea"/>
              <a:cs typeface="+mn-cs"/>
            </a:endParaRPr>
          </a:p>
          <a:p>
            <a:endParaRPr lang="en-US" sz="1800" b="1" kern="1200" baseline="0" dirty="0">
              <a:solidFill>
                <a:schemeClr val="tx1"/>
              </a:solidFill>
              <a:latin typeface="+mn-lt"/>
              <a:ea typeface="+mn-ea"/>
              <a:cs typeface="+mn-cs"/>
            </a:endParaRPr>
          </a:p>
          <a:p>
            <a:r>
              <a:rPr lang="en-US" sz="1800" b="0" kern="1200" baseline="0" dirty="0">
                <a:solidFill>
                  <a:schemeClr val="tx1"/>
                </a:solidFill>
                <a:latin typeface="+mn-lt"/>
                <a:ea typeface="+mn-ea"/>
                <a:cs typeface="+mn-cs"/>
              </a:rPr>
              <a:t>Programmer Notes: Start off with image of bottles and shadow.   Animate in seven silhouettes to represent teenagers.</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800" b="0" kern="1200" baseline="0" dirty="0">
              <a:solidFill>
                <a:schemeClr val="tx1"/>
              </a:solidFill>
              <a:latin typeface="+mn-lt"/>
              <a:ea typeface="+mn-ea"/>
              <a:cs typeface="+mn-cs"/>
            </a:endParaRPr>
          </a:p>
          <a:p>
            <a:pPr>
              <a:lnSpc>
                <a:spcPct val="90000"/>
              </a:lnSpc>
            </a:pPr>
            <a:endParaRPr lang="en-US" alt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13</a:t>
            </a:fld>
            <a:endParaRPr lang="en-US"/>
          </a:p>
        </p:txBody>
      </p:sp>
    </p:spTree>
    <p:extLst>
      <p:ext uri="{BB962C8B-B14F-4D97-AF65-F5344CB8AC3E}">
        <p14:creationId xmlns:p14="http://schemas.microsoft.com/office/powerpoint/2010/main" val="391493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“Middle school and high school aged children are a growing area of concern for binge</a:t>
            </a:r>
            <a:r>
              <a:rPr lang="en-US" b="1" baseline="0" dirty="0"/>
              <a:t> drinking.  </a:t>
            </a:r>
            <a:r>
              <a:rPr lang="en-US" b="1" dirty="0"/>
              <a:t>20% of</a:t>
            </a:r>
            <a:r>
              <a:rPr lang="en-US" b="1" baseline="0" dirty="0"/>
              <a:t> </a:t>
            </a:r>
            <a:r>
              <a:rPr lang="en-US" b="1" dirty="0"/>
              <a:t>youth between the ages of 12 and 20</a:t>
            </a:r>
            <a:r>
              <a:rPr lang="en-US" b="1" baseline="0" dirty="0"/>
              <a:t> have engaged in binge drinking at some time over the past 30 days” </a:t>
            </a:r>
          </a:p>
          <a:p>
            <a:endParaRPr lang="en-US" b="1" baseline="0" dirty="0"/>
          </a:p>
          <a:p>
            <a:endParaRPr lang="en-US" b="1" baseline="0" dirty="0"/>
          </a:p>
          <a:p>
            <a:r>
              <a:rPr lang="en-US" b="0" baseline="0" dirty="0"/>
              <a:t>Programmer Notes: Animate a large 20% over image in sync with VO.</a:t>
            </a:r>
          </a:p>
          <a:p>
            <a:endParaRPr lang="en-US" baseline="0" dirty="0"/>
          </a:p>
        </p:txBody>
      </p:sp>
      <p:sp>
        <p:nvSpPr>
          <p:cNvPr id="4" name="Slide Number Placeholder 3"/>
          <p:cNvSpPr>
            <a:spLocks noGrp="1"/>
          </p:cNvSpPr>
          <p:nvPr>
            <p:ph type="sldNum" sz="quarter" idx="10"/>
          </p:nvPr>
        </p:nvSpPr>
        <p:spPr/>
        <p:txBody>
          <a:bodyPr/>
          <a:lstStyle/>
          <a:p>
            <a:fld id="{84227407-8271-4B53-89E0-6A424F5FBA66}" type="slidenum">
              <a:rPr lang="en-US" smtClean="0"/>
              <a:t>14</a:t>
            </a:fld>
            <a:endParaRPr lang="en-US"/>
          </a:p>
        </p:txBody>
      </p:sp>
    </p:spTree>
    <p:extLst>
      <p:ext uri="{BB962C8B-B14F-4D97-AF65-F5344CB8AC3E}">
        <p14:creationId xmlns:p14="http://schemas.microsoft.com/office/powerpoint/2010/main" val="224034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“Youth who binge</a:t>
            </a:r>
            <a:r>
              <a:rPr lang="en-US" b="1" baseline="0" dirty="0"/>
              <a:t> drink are four times more </a:t>
            </a:r>
            <a:r>
              <a:rPr lang="en-US" sz="1200" b="1" kern="1200" dirty="0">
                <a:solidFill>
                  <a:schemeClr val="tx1"/>
                </a:solidFill>
                <a:latin typeface="+mn-lt"/>
                <a:ea typeface="+mn-ea"/>
                <a:cs typeface="+mn-cs"/>
              </a:rPr>
              <a:t>likely to get into a serious fight, three</a:t>
            </a:r>
            <a:r>
              <a:rPr lang="en-US" sz="1200" b="1" kern="1200" baseline="0" dirty="0">
                <a:solidFill>
                  <a:schemeClr val="tx1"/>
                </a:solidFill>
                <a:latin typeface="+mn-lt"/>
                <a:ea typeface="+mn-ea"/>
                <a:cs typeface="+mn-cs"/>
              </a:rPr>
              <a:t> times more likely to need medical emergency care, two times more likely to get into an accident and more likely to have unprotected sex.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Question from Mike: For consistency, how much more likely to have unprotected sex? Twice as likely? Three times?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227407-8271-4B53-89E0-6A424F5FBA66}" type="slidenum">
              <a:rPr lang="en-US" smtClean="0"/>
              <a:t>15</a:t>
            </a:fld>
            <a:endParaRPr lang="en-US"/>
          </a:p>
        </p:txBody>
      </p:sp>
    </p:spTree>
    <p:extLst>
      <p:ext uri="{BB962C8B-B14F-4D97-AF65-F5344CB8AC3E}">
        <p14:creationId xmlns:p14="http://schemas.microsoft.com/office/powerpoint/2010/main" val="719949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Parent on Camera: </a:t>
            </a:r>
            <a:r>
              <a:rPr lang="en-US" dirty="0"/>
              <a:t>“</a:t>
            </a:r>
            <a:r>
              <a:rPr lang="en-US" b="1" i="0" dirty="0"/>
              <a:t>What kind</a:t>
            </a:r>
            <a:r>
              <a:rPr lang="en-US" b="1" i="0" baseline="0" dirty="0"/>
              <a:t> of warning signs should we be looking for?”</a:t>
            </a:r>
            <a:endParaRPr lang="en-US"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16</a:t>
            </a:fld>
            <a:endParaRPr lang="en-US"/>
          </a:p>
        </p:txBody>
      </p:sp>
    </p:spTree>
    <p:extLst>
      <p:ext uri="{BB962C8B-B14F-4D97-AF65-F5344CB8AC3E}">
        <p14:creationId xmlns:p14="http://schemas.microsoft.com/office/powerpoint/2010/main" val="2908521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VO </a:t>
            </a:r>
          </a:p>
          <a:p>
            <a:pPr marL="0" indent="0">
              <a:buFontTx/>
              <a:buNone/>
            </a:pPr>
            <a:r>
              <a:rPr lang="en-US" b="0" dirty="0"/>
              <a:t>“Parents should be vigilant and keep an eye out for signs of alcohol use that include:</a:t>
            </a:r>
            <a:endParaRPr lang="en-US" b="0" baseline="0" dirty="0"/>
          </a:p>
          <a:p>
            <a:pPr marL="0" indent="0">
              <a:buFontTx/>
              <a:buNone/>
            </a:pPr>
            <a:endParaRPr lang="en-US" b="0" dirty="0"/>
          </a:p>
          <a:p>
            <a:pPr marL="171450" indent="-171450">
              <a:buFont typeface="Arial" panose="020B0604020202020204" pitchFamily="34" charset="0"/>
              <a:buChar char="•"/>
            </a:pPr>
            <a:r>
              <a:rPr lang="en-US" sz="1200" b="1" u="sng" kern="1200" dirty="0">
                <a:solidFill>
                  <a:schemeClr val="tx1"/>
                </a:solidFill>
                <a:latin typeface="+mn-lt"/>
                <a:ea typeface="+mn-ea"/>
                <a:cs typeface="+mn-cs"/>
              </a:rPr>
              <a:t>Mood changes</a:t>
            </a:r>
            <a:r>
              <a:rPr lang="en-US" sz="1200" b="0" u="none" kern="1200" baseline="0" dirty="0">
                <a:solidFill>
                  <a:schemeClr val="tx1"/>
                </a:solidFill>
                <a:latin typeface="+mn-lt"/>
                <a:ea typeface="+mn-ea"/>
                <a:cs typeface="+mn-cs"/>
              </a:rPr>
              <a:t> such as</a:t>
            </a:r>
            <a:r>
              <a:rPr lang="en-US" sz="1200" kern="1200" dirty="0">
                <a:solidFill>
                  <a:schemeClr val="tx1"/>
                </a:solidFill>
                <a:latin typeface="+mn-lt"/>
                <a:ea typeface="+mn-ea"/>
                <a:cs typeface="+mn-cs"/>
              </a:rPr>
              <a:t> flare-ups of temper, increased irritability</a:t>
            </a:r>
            <a:r>
              <a:rPr lang="en-US" sz="1200" kern="1200" baseline="0" dirty="0">
                <a:solidFill>
                  <a:schemeClr val="tx1"/>
                </a:solidFill>
                <a:latin typeface="+mn-lt"/>
                <a:ea typeface="+mn-ea"/>
                <a:cs typeface="+mn-cs"/>
              </a:rPr>
              <a:t> or</a:t>
            </a:r>
            <a:r>
              <a:rPr lang="en-US" sz="1200" kern="1200" dirty="0">
                <a:solidFill>
                  <a:schemeClr val="tx1"/>
                </a:solidFill>
                <a:latin typeface="+mn-lt"/>
                <a:ea typeface="+mn-ea"/>
                <a:cs typeface="+mn-cs"/>
              </a:rPr>
              <a:t> defensiveness.</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School </a:t>
            </a:r>
            <a:r>
              <a:rPr lang="en-US" sz="1200" b="1" u="none" kern="1200" dirty="0">
                <a:solidFill>
                  <a:schemeClr val="tx1"/>
                </a:solidFill>
                <a:latin typeface="+mn-lt"/>
                <a:ea typeface="+mn-ea"/>
                <a:cs typeface="+mn-cs"/>
              </a:rPr>
              <a:t>issues</a:t>
            </a:r>
            <a:r>
              <a:rPr lang="en-US" sz="1200" b="1" u="none" kern="1200" baseline="0" dirty="0">
                <a:solidFill>
                  <a:schemeClr val="tx1"/>
                </a:solidFill>
                <a:latin typeface="+mn-lt"/>
                <a:ea typeface="+mn-ea"/>
                <a:cs typeface="+mn-cs"/>
              </a:rPr>
              <a:t> </a:t>
            </a:r>
            <a:r>
              <a:rPr lang="en-US" sz="1200" b="0" u="none" kern="1200" baseline="0" dirty="0">
                <a:solidFill>
                  <a:schemeClr val="tx1"/>
                </a:solidFill>
                <a:latin typeface="+mn-lt"/>
                <a:ea typeface="+mn-ea"/>
                <a:cs typeface="+mn-cs"/>
              </a:rPr>
              <a:t>such as</a:t>
            </a:r>
            <a:r>
              <a:rPr lang="en-US" sz="1200" b="1" u="none" kern="1200" baseline="0" dirty="0">
                <a:solidFill>
                  <a:schemeClr val="tx1"/>
                </a:solidFill>
                <a:latin typeface="+mn-lt"/>
                <a:ea typeface="+mn-ea"/>
                <a:cs typeface="+mn-cs"/>
              </a:rPr>
              <a:t> </a:t>
            </a:r>
            <a:r>
              <a:rPr lang="en-US" sz="1200" u="none" kern="1200" dirty="0">
                <a:solidFill>
                  <a:schemeClr val="tx1"/>
                </a:solidFill>
                <a:latin typeface="+mn-lt"/>
                <a:ea typeface="+mn-ea"/>
                <a:cs typeface="+mn-cs"/>
              </a:rPr>
              <a:t>poor</a:t>
            </a:r>
            <a:r>
              <a:rPr lang="en-US" sz="1200" kern="1200" dirty="0">
                <a:solidFill>
                  <a:schemeClr val="tx1"/>
                </a:solidFill>
                <a:latin typeface="+mn-lt"/>
                <a:ea typeface="+mn-ea"/>
                <a:cs typeface="+mn-cs"/>
              </a:rPr>
              <a:t> attendance, low grades, or recent disciplinary actions.</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Rebelling</a:t>
            </a:r>
            <a:r>
              <a:rPr lang="en-US" sz="1200" kern="1200" dirty="0">
                <a:solidFill>
                  <a:schemeClr val="tx1"/>
                </a:solidFill>
                <a:latin typeface="+mn-lt"/>
                <a:ea typeface="+mn-ea"/>
                <a:cs typeface="+mn-cs"/>
              </a:rPr>
              <a:t> against family, school, or societal rules or authority figures.</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Switching friends</a:t>
            </a:r>
            <a:r>
              <a:rPr lang="en-US" sz="1200" b="0" u="none" kern="1200" baseline="0" dirty="0">
                <a:solidFill>
                  <a:schemeClr val="tx1"/>
                </a:solidFill>
                <a:latin typeface="+mn-lt"/>
                <a:ea typeface="+mn-ea"/>
                <a:cs typeface="+mn-cs"/>
              </a:rPr>
              <a:t> </a:t>
            </a:r>
            <a:r>
              <a:rPr lang="en-US" sz="1200" kern="1200" dirty="0">
                <a:solidFill>
                  <a:schemeClr val="tx1"/>
                </a:solidFill>
                <a:latin typeface="+mn-lt"/>
                <a:ea typeface="+mn-ea"/>
                <a:cs typeface="+mn-cs"/>
              </a:rPr>
              <a:t>with a reluctance to have you get to know the new ones. </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A “nothing matters” attitude</a:t>
            </a:r>
            <a:r>
              <a:rPr lang="en-US" sz="1200" b="0" u="none" kern="1200" baseline="0" dirty="0">
                <a:solidFill>
                  <a:schemeClr val="tx1"/>
                </a:solidFill>
                <a:latin typeface="+mn-lt"/>
                <a:ea typeface="+mn-ea"/>
                <a:cs typeface="+mn-cs"/>
              </a:rPr>
              <a:t> such as </a:t>
            </a:r>
            <a:r>
              <a:rPr lang="en-US" sz="1200" kern="1200" dirty="0">
                <a:solidFill>
                  <a:schemeClr val="tx1"/>
                </a:solidFill>
                <a:latin typeface="+mn-lt"/>
                <a:ea typeface="+mn-ea"/>
                <a:cs typeface="+mn-cs"/>
              </a:rPr>
              <a:t>sloppy appearance, a lack of involvement in former interests, and general low energy.</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Finding alcohol </a:t>
            </a:r>
            <a:r>
              <a:rPr lang="en-US" sz="1200" kern="1200" dirty="0">
                <a:solidFill>
                  <a:schemeClr val="tx1"/>
                </a:solidFill>
                <a:latin typeface="+mn-lt"/>
                <a:ea typeface="+mn-ea"/>
                <a:cs typeface="+mn-cs"/>
              </a:rPr>
              <a:t>in your child’s room or backpack, or smelling alcohol on his or her breath.</a:t>
            </a:r>
          </a:p>
          <a:p>
            <a:pPr marL="171450" indent="-171450">
              <a:buFont typeface="Arial" panose="020B0604020202020204" pitchFamily="34" charset="0"/>
              <a:buChar char="•"/>
            </a:pPr>
            <a:r>
              <a:rPr lang="en-US" sz="1200" b="1" u="sng" kern="1200" dirty="0">
                <a:solidFill>
                  <a:schemeClr val="tx1"/>
                </a:solidFill>
                <a:latin typeface="+mn-lt"/>
                <a:ea typeface="+mn-ea"/>
                <a:cs typeface="+mn-cs"/>
              </a:rPr>
              <a:t>Physical or mental problems</a:t>
            </a:r>
            <a:r>
              <a:rPr lang="en-US" sz="1200" b="0" u="none" kern="1200" baseline="0" dirty="0">
                <a:solidFill>
                  <a:schemeClr val="tx1"/>
                </a:solidFill>
                <a:latin typeface="+mn-lt"/>
                <a:ea typeface="+mn-ea"/>
                <a:cs typeface="+mn-cs"/>
              </a:rPr>
              <a:t> such as </a:t>
            </a:r>
            <a:r>
              <a:rPr lang="en-US" sz="1200" kern="1200" dirty="0">
                <a:solidFill>
                  <a:schemeClr val="tx1"/>
                </a:solidFill>
                <a:latin typeface="+mn-lt"/>
                <a:ea typeface="+mn-ea"/>
                <a:cs typeface="+mn-cs"/>
              </a:rPr>
              <a:t>memory lapses, poor concentration, bloodshot eyes, lack of coordination, or slurred speech.” </a:t>
            </a:r>
          </a:p>
          <a:p>
            <a:pPr marL="171450" indent="-171450">
              <a:buFont typeface="Arial" panose="020B0604020202020204" pitchFamily="34" charset="0"/>
              <a:buChar char="•"/>
            </a:pPr>
            <a:endParaRPr lang="en-US" sz="1200" kern="1200" dirty="0">
              <a:solidFill>
                <a:schemeClr val="tx1"/>
              </a:solidFill>
              <a:latin typeface="+mn-lt"/>
              <a:ea typeface="+mn-ea"/>
              <a:cs typeface="+mn-cs"/>
            </a:endParaRPr>
          </a:p>
          <a:p>
            <a:pPr marL="0" indent="0">
              <a:buFont typeface="Arial" panose="020B0604020202020204" pitchFamily="34" charset="0"/>
              <a:buNone/>
            </a:pPr>
            <a:r>
              <a:rPr lang="en-US" sz="1200" kern="1200" dirty="0">
                <a:solidFill>
                  <a:schemeClr val="tx1"/>
                </a:solidFill>
                <a:latin typeface="+mn-lt"/>
                <a:ea typeface="+mn-ea"/>
                <a:cs typeface="+mn-cs"/>
              </a:rPr>
              <a:t>Programmer</a:t>
            </a:r>
            <a:r>
              <a:rPr lang="en-US" sz="1200" kern="1200" baseline="0" dirty="0">
                <a:solidFill>
                  <a:schemeClr val="tx1"/>
                </a:solidFill>
                <a:latin typeface="+mn-lt"/>
                <a:ea typeface="+mn-ea"/>
                <a:cs typeface="+mn-cs"/>
              </a:rPr>
              <a:t> Notes:</a:t>
            </a:r>
          </a:p>
          <a:p>
            <a:pPr marL="0" indent="0">
              <a:buFont typeface="Arial" panose="020B0604020202020204" pitchFamily="34" charset="0"/>
              <a:buNone/>
            </a:pPr>
            <a:endParaRPr lang="en-US" sz="1200" kern="1200" dirty="0">
              <a:solidFill>
                <a:schemeClr val="tx1"/>
              </a:solidFill>
              <a:latin typeface="+mn-lt"/>
              <a:ea typeface="+mn-ea"/>
              <a:cs typeface="+mn-cs"/>
            </a:endParaRPr>
          </a:p>
          <a:p>
            <a:pPr marL="0" indent="0">
              <a:buFont typeface="Arial" panose="020B0604020202020204" pitchFamily="34" charset="0"/>
              <a:buNone/>
            </a:pPr>
            <a:endParaRPr lang="en-US" dirty="0"/>
          </a:p>
          <a:p>
            <a:pPr marL="0" indent="0">
              <a:buFont typeface="Arial" panose="020B0604020202020204" pitchFamily="34" charset="0"/>
              <a:buNone/>
            </a:pPr>
            <a:r>
              <a:rPr lang="en-US" b="1" dirty="0"/>
              <a:t>Images:</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dirty="0"/>
              <a:t>Moody:</a:t>
            </a:r>
            <a:r>
              <a:rPr lang="en-US" baseline="0" dirty="0"/>
              <a:t>  </a:t>
            </a:r>
            <a:r>
              <a:rPr lang="en-US" dirty="0">
                <a:solidFill>
                  <a:srgbClr val="5F5B62"/>
                </a:solidFill>
                <a:latin typeface="Arial" panose="020B0604020202020204" pitchFamily="34" charset="0"/>
              </a:rPr>
              <a:t>147683845</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sz="1200" b="0" i="0" u="none" strike="noStrike" kern="1200" dirty="0">
                <a:solidFill>
                  <a:schemeClr val="tx1"/>
                </a:solidFill>
                <a:effectLst/>
                <a:latin typeface="+mn-lt"/>
                <a:ea typeface="+mn-ea"/>
                <a:cs typeface="+mn-cs"/>
              </a:rPr>
              <a:t>School problems </a:t>
            </a:r>
            <a:r>
              <a:rPr lang="en-US" sz="1200" b="0" i="0" kern="1200" dirty="0">
                <a:solidFill>
                  <a:schemeClr val="tx1"/>
                </a:solidFill>
                <a:effectLst/>
                <a:latin typeface="+mn-lt"/>
                <a:ea typeface="+mn-ea"/>
                <a:cs typeface="+mn-cs"/>
              </a:rPr>
              <a:t>867127210</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sz="1200" b="0" i="0" u="none" strike="noStrike" kern="1200" dirty="0">
                <a:solidFill>
                  <a:schemeClr val="tx1"/>
                </a:solidFill>
                <a:effectLst/>
                <a:latin typeface="+mn-lt"/>
                <a:ea typeface="+mn-ea"/>
                <a:cs typeface="+mn-cs"/>
              </a:rPr>
              <a:t>Rebelling </a:t>
            </a:r>
            <a:r>
              <a:rPr lang="en-US" sz="1200" b="0" i="0" u="none" strike="noStrike" kern="1200" dirty="0">
                <a:solidFill>
                  <a:schemeClr val="tx1"/>
                </a:solidFill>
                <a:effectLst/>
                <a:latin typeface="+mn-lt"/>
                <a:ea typeface="+mn-ea"/>
                <a:cs typeface="+mn-cs"/>
                <a:hlinkClick r:id="rId3"/>
              </a:rPr>
              <a:t>607282924</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ISTOCK</a:t>
            </a:r>
            <a:r>
              <a:rPr lang="en-US" baseline="0" dirty="0"/>
              <a:t> </a:t>
            </a:r>
            <a:r>
              <a:rPr lang="en-US" sz="1200" b="0" i="0" kern="1200" dirty="0">
                <a:solidFill>
                  <a:schemeClr val="tx1"/>
                </a:solidFill>
                <a:effectLst/>
                <a:latin typeface="+mn-lt"/>
                <a:ea typeface="+mn-ea"/>
                <a:cs typeface="+mn-cs"/>
              </a:rPr>
              <a:t>Switching Friends  542963638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sz="1200" b="0" i="0" kern="1200" dirty="0">
                <a:solidFill>
                  <a:schemeClr val="tx1"/>
                </a:solidFill>
                <a:effectLst/>
                <a:latin typeface="+mn-lt"/>
                <a:ea typeface="+mn-ea"/>
                <a:cs typeface="+mn-cs"/>
              </a:rPr>
              <a:t>Nothing matters </a:t>
            </a:r>
            <a:r>
              <a:rPr lang="en-US" sz="1200" b="0" i="0" u="none" strike="noStrike" kern="1200" dirty="0">
                <a:solidFill>
                  <a:schemeClr val="tx1"/>
                </a:solidFill>
                <a:effectLst/>
                <a:latin typeface="+mn-lt"/>
                <a:ea typeface="+mn-ea"/>
                <a:cs typeface="+mn-cs"/>
                <a:hlinkClick r:id="rId4"/>
              </a:rPr>
              <a:t>97558690</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sz="1200" b="0" i="0" kern="1200" dirty="0">
                <a:solidFill>
                  <a:schemeClr val="tx1"/>
                </a:solidFill>
                <a:effectLst/>
                <a:latin typeface="+mn-lt"/>
                <a:ea typeface="+mn-ea"/>
                <a:cs typeface="+mn-cs"/>
              </a:rPr>
              <a:t>Finding</a:t>
            </a:r>
            <a:r>
              <a:rPr lang="en-US" sz="1200" b="0" i="0" kern="1200" baseline="0" dirty="0">
                <a:solidFill>
                  <a:schemeClr val="tx1"/>
                </a:solidFill>
                <a:effectLst/>
                <a:latin typeface="+mn-lt"/>
                <a:ea typeface="+mn-ea"/>
                <a:cs typeface="+mn-cs"/>
              </a:rPr>
              <a:t> Alcohol </a:t>
            </a:r>
            <a:r>
              <a:rPr lang="en-US" sz="1200" b="0" i="0" u="none" strike="noStrike" kern="1200" dirty="0">
                <a:solidFill>
                  <a:schemeClr val="tx1"/>
                </a:solidFill>
                <a:effectLst/>
                <a:latin typeface="+mn-lt"/>
                <a:ea typeface="+mn-ea"/>
                <a:cs typeface="+mn-cs"/>
                <a:hlinkClick r:id="rId5"/>
              </a:rPr>
              <a:t>495054338</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Thinkstock</a:t>
            </a:r>
            <a:r>
              <a:rPr lang="en-US" baseline="0" dirty="0"/>
              <a:t> </a:t>
            </a:r>
            <a:r>
              <a:rPr lang="en-US" sz="1200" b="0" i="0" kern="1200" baseline="0" dirty="0">
                <a:solidFill>
                  <a:schemeClr val="tx1"/>
                </a:solidFill>
                <a:effectLst/>
                <a:latin typeface="+mn-lt"/>
                <a:ea typeface="+mn-ea"/>
                <a:cs typeface="+mn-cs"/>
              </a:rPr>
              <a:t>Physical Problems – </a:t>
            </a:r>
            <a:r>
              <a:rPr lang="en-US" sz="1200" b="0" i="0" kern="1200" dirty="0">
                <a:solidFill>
                  <a:schemeClr val="tx1"/>
                </a:solidFill>
                <a:effectLst/>
                <a:latin typeface="+mn-lt"/>
                <a:ea typeface="+mn-ea"/>
                <a:cs typeface="+mn-cs"/>
              </a:rPr>
              <a:t>56569616  &amp; 56569618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4227407-8271-4B53-89E0-6A424F5FBA66}" type="slidenum">
              <a:rPr lang="en-US" smtClean="0"/>
              <a:t>17</a:t>
            </a:fld>
            <a:endParaRPr lang="en-US"/>
          </a:p>
        </p:txBody>
      </p:sp>
    </p:spTree>
    <p:extLst>
      <p:ext uri="{BB962C8B-B14F-4D97-AF65-F5344CB8AC3E}">
        <p14:creationId xmlns:p14="http://schemas.microsoft.com/office/powerpoint/2010/main" val="127199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Parents on camera:</a:t>
            </a:r>
          </a:p>
          <a:p>
            <a:pPr marL="0" indent="0">
              <a:buFont typeface="Arial" panose="020B0604020202020204" pitchFamily="34" charset="0"/>
              <a:buNone/>
            </a:pPr>
            <a:r>
              <a:rPr lang="en-US" b="1" baseline="0" dirty="0"/>
              <a:t>“</a:t>
            </a:r>
            <a:r>
              <a:rPr lang="en-US" b="1" dirty="0"/>
              <a:t>As</a:t>
            </a:r>
            <a:r>
              <a:rPr lang="en-US" b="1" baseline="0" dirty="0"/>
              <a:t>  parents, what can we do to prevent our children from drinking? “</a:t>
            </a:r>
            <a:endParaRPr lang="en-US" b="1" dirty="0"/>
          </a:p>
        </p:txBody>
      </p:sp>
      <p:sp>
        <p:nvSpPr>
          <p:cNvPr id="4" name="Slide Number Placeholder 3"/>
          <p:cNvSpPr>
            <a:spLocks noGrp="1"/>
          </p:cNvSpPr>
          <p:nvPr>
            <p:ph type="sldNum" sz="quarter" idx="10"/>
          </p:nvPr>
        </p:nvSpPr>
        <p:spPr/>
        <p:txBody>
          <a:bodyPr/>
          <a:lstStyle/>
          <a:p>
            <a:fld id="{84227407-8271-4B53-89E0-6A424F5FBA66}" type="slidenum">
              <a:rPr lang="en-US" smtClean="0"/>
              <a:t>18</a:t>
            </a:fld>
            <a:endParaRPr lang="en-US"/>
          </a:p>
        </p:txBody>
      </p:sp>
    </p:spTree>
    <p:extLst>
      <p:ext uri="{BB962C8B-B14F-4D97-AF65-F5344CB8AC3E}">
        <p14:creationId xmlns:p14="http://schemas.microsoft.com/office/powerpoint/2010/main" val="440406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VO:  “Parents</a:t>
            </a:r>
            <a:r>
              <a:rPr lang="en-US" b="1" baseline="0" dirty="0"/>
              <a:t> have the greatest influence on whether or not their children will drink alcohol. Make time to t</a:t>
            </a:r>
            <a:r>
              <a:rPr lang="en-US" b="1" dirty="0"/>
              <a:t>alk one on one with your child about drinking, and listen to</a:t>
            </a:r>
            <a:r>
              <a:rPr lang="en-US" b="1" baseline="0" dirty="0"/>
              <a:t> what he or she has to say. Be prepared and k</a:t>
            </a:r>
            <a:r>
              <a:rPr lang="en-US" b="1" dirty="0"/>
              <a:t>now what to say to prevent drinking</a:t>
            </a:r>
            <a:r>
              <a:rPr lang="en-US" b="1" baseline="0" dirty="0"/>
              <a:t>. “</a:t>
            </a:r>
          </a:p>
          <a:p>
            <a:pPr marL="0" indent="0">
              <a:buFont typeface="Arial" panose="020B0604020202020204" pitchFamily="34" charset="0"/>
              <a:buNone/>
            </a:pP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Programming Notes:  Fly words in in sync with VO.</a:t>
            </a:r>
          </a:p>
          <a:p>
            <a:pPr marL="742950" lvl="1" indent="-285750">
              <a:buFont typeface="Arial" panose="020B0604020202020204" pitchFamily="34" charset="0"/>
              <a:buChar cha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lvl="0" indent="0">
              <a:buFontTx/>
              <a:buNone/>
            </a:pPr>
            <a:endParaRPr lang="en-US" b="0" dirty="0"/>
          </a:p>
        </p:txBody>
      </p:sp>
      <p:sp>
        <p:nvSpPr>
          <p:cNvPr id="4" name="Slide Number Placeholder 3"/>
          <p:cNvSpPr>
            <a:spLocks noGrp="1"/>
          </p:cNvSpPr>
          <p:nvPr>
            <p:ph type="sldNum" sz="quarter" idx="10"/>
          </p:nvPr>
        </p:nvSpPr>
        <p:spPr/>
        <p:txBody>
          <a:bodyPr/>
          <a:lstStyle/>
          <a:p>
            <a:fld id="{84227407-8271-4B53-89E0-6A424F5FBA66}" type="slidenum">
              <a:rPr lang="en-US" smtClean="0"/>
              <a:t>19</a:t>
            </a:fld>
            <a:endParaRPr lang="en-US"/>
          </a:p>
        </p:txBody>
      </p:sp>
    </p:spTree>
    <p:extLst>
      <p:ext uri="{BB962C8B-B14F-4D97-AF65-F5344CB8AC3E}">
        <p14:creationId xmlns:p14="http://schemas.microsoft.com/office/powerpoint/2010/main" val="138689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 Setting: family home, living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Mother: </a:t>
            </a:r>
            <a:r>
              <a:rPr lang="en-US" b="1" dirty="0"/>
              <a:t>“We’re concerned about our teenage children and alcohol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Father</a:t>
            </a:r>
            <a:r>
              <a:rPr lang="en-US" sz="1200" b="1" kern="1200" dirty="0">
                <a:solidFill>
                  <a:schemeClr val="tx1"/>
                </a:solidFill>
                <a:effectLst/>
                <a:latin typeface="+mn-lt"/>
                <a:ea typeface="+mn-ea"/>
                <a:cs typeface="+mn-cs"/>
              </a:rPr>
              <a:t>: “Why are so</a:t>
            </a:r>
            <a:r>
              <a:rPr lang="en-US" sz="1200" b="1" kern="1200" baseline="0" dirty="0">
                <a:solidFill>
                  <a:schemeClr val="tx1"/>
                </a:solidFill>
                <a:effectLst/>
                <a:latin typeface="+mn-lt"/>
                <a:ea typeface="+mn-ea"/>
                <a:cs typeface="+mn-cs"/>
              </a:rPr>
              <a:t> many kids drinking at such a young age?”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2</a:t>
            </a:fld>
            <a:endParaRPr lang="en-US"/>
          </a:p>
        </p:txBody>
      </p:sp>
    </p:spTree>
    <p:extLst>
      <p:ext uri="{BB962C8B-B14F-4D97-AF65-F5344CB8AC3E}">
        <p14:creationId xmlns:p14="http://schemas.microsoft.com/office/powerpoint/2010/main" val="309066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VO: “Consider developing family rules about underage drinking</a:t>
            </a:r>
            <a:r>
              <a:rPr lang="en-US" sz="1200" b="1" kern="1200" baseline="0" dirty="0">
                <a:solidFill>
                  <a:schemeClr val="tx1"/>
                </a:solidFill>
                <a:latin typeface="+mn-lt"/>
                <a:ea typeface="+mn-ea"/>
                <a:cs typeface="+mn-cs"/>
              </a:rPr>
              <a:t> such as: </a:t>
            </a:r>
          </a:p>
          <a:p>
            <a:r>
              <a:rPr lang="en-US" sz="1200" b="1" kern="1200" baseline="0" dirty="0">
                <a:solidFill>
                  <a:schemeClr val="tx1"/>
                </a:solidFill>
                <a:latin typeface="+mn-lt"/>
                <a:ea typeface="+mn-ea"/>
                <a:cs typeface="+mn-cs"/>
              </a:rPr>
              <a:t>	• No drinking until they turn 21</a:t>
            </a:r>
          </a:p>
          <a:p>
            <a:r>
              <a:rPr lang="en-US" sz="1200" b="1" kern="1200" baseline="0" dirty="0">
                <a:solidFill>
                  <a:schemeClr val="tx1"/>
                </a:solidFill>
                <a:latin typeface="+mn-lt"/>
                <a:ea typeface="+mn-ea"/>
                <a:cs typeface="+mn-cs"/>
              </a:rPr>
              <a:t>	• </a:t>
            </a:r>
            <a:r>
              <a:rPr lang="en-US" sz="1200" b="1" kern="1200" dirty="0">
                <a:solidFill>
                  <a:schemeClr val="tx1"/>
                </a:solidFill>
                <a:latin typeface="+mn-lt"/>
                <a:ea typeface="+mn-ea"/>
                <a:cs typeface="+mn-cs"/>
              </a:rPr>
              <a:t>Older siblings should help out by encouraging</a:t>
            </a:r>
            <a:r>
              <a:rPr lang="en-US" sz="1200" b="1" kern="1200" baseline="0" dirty="0">
                <a:solidFill>
                  <a:schemeClr val="tx1"/>
                </a:solidFill>
                <a:latin typeface="+mn-lt"/>
                <a:ea typeface="+mn-ea"/>
                <a:cs typeface="+mn-cs"/>
              </a:rPr>
              <a:t> younger siblings to </a:t>
            </a:r>
            <a:r>
              <a:rPr lang="en-US" sz="1200" b="1" kern="1200" dirty="0">
                <a:solidFill>
                  <a:schemeClr val="tx1"/>
                </a:solidFill>
                <a:latin typeface="+mn-lt"/>
                <a:ea typeface="+mn-ea"/>
                <a:cs typeface="+mn-cs"/>
              </a:rPr>
              <a:t>abstain from drinking</a:t>
            </a:r>
          </a:p>
          <a:p>
            <a:r>
              <a:rPr lang="en-US" sz="1200" b="1" kern="1200" dirty="0">
                <a:solidFill>
                  <a:schemeClr val="tx1"/>
                </a:solidFill>
                <a:latin typeface="+mn-lt"/>
                <a:ea typeface="+mn-ea"/>
                <a:cs typeface="+mn-cs"/>
              </a:rPr>
              <a:t>	• Leave any party if alcohol is served</a:t>
            </a:r>
          </a:p>
          <a:p>
            <a:r>
              <a:rPr lang="en-US" sz="1200" b="1" kern="1200" dirty="0">
                <a:solidFill>
                  <a:schemeClr val="tx1"/>
                </a:solidFill>
                <a:latin typeface="+mn-lt"/>
                <a:ea typeface="+mn-ea"/>
                <a:cs typeface="+mn-cs"/>
              </a:rPr>
              <a:t>	• No riding in cars with a driver who has been drinking</a:t>
            </a:r>
          </a:p>
          <a:p>
            <a:endParaRPr lang="en-US" sz="1200" b="1" kern="1200" dirty="0">
              <a:solidFill>
                <a:schemeClr val="tx1"/>
              </a:solidFill>
              <a:latin typeface="+mn-lt"/>
              <a:ea typeface="+mn-ea"/>
              <a:cs typeface="+mn-cs"/>
            </a:endParaRPr>
          </a:p>
          <a:p>
            <a:r>
              <a:rPr lang="en-US" sz="1200" b="1" dirty="0">
                <a:solidFill>
                  <a:schemeClr val="tx1"/>
                </a:solidFill>
              </a:rPr>
              <a:t>Be sure to discuss</a:t>
            </a:r>
            <a:r>
              <a:rPr lang="en-US" sz="1200" b="1" baseline="0" dirty="0">
                <a:solidFill>
                  <a:schemeClr val="tx1"/>
                </a:solidFill>
              </a:rPr>
              <a:t> the consequences they will face at home if they drink."</a:t>
            </a:r>
          </a:p>
          <a:p>
            <a:endParaRPr lang="en-US" sz="1200" b="0" baseline="0" dirty="0">
              <a:solidFill>
                <a:schemeClr val="tx1"/>
              </a:solidFill>
            </a:endParaRPr>
          </a:p>
          <a:p>
            <a:endParaRPr lang="en-US" sz="1200" b="0" baseline="0" dirty="0">
              <a:solidFill>
                <a:schemeClr val="tx1"/>
              </a:solidFill>
            </a:endParaRPr>
          </a:p>
          <a:p>
            <a:r>
              <a:rPr lang="en-US" sz="1200" b="0" baseline="0" dirty="0">
                <a:solidFill>
                  <a:schemeClr val="tx1"/>
                </a:solidFill>
              </a:rPr>
              <a:t>Programmer Notes:  Text displays in sync with VO.</a:t>
            </a: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4227407-8271-4B53-89E0-6A424F5FBA66}" type="slidenum">
              <a:rPr lang="en-US" smtClean="0"/>
              <a:t>20</a:t>
            </a:fld>
            <a:endParaRPr lang="en-US"/>
          </a:p>
        </p:txBody>
      </p:sp>
    </p:spTree>
    <p:extLst>
      <p:ext uri="{BB962C8B-B14F-4D97-AF65-F5344CB8AC3E}">
        <p14:creationId xmlns:p14="http://schemas.microsoft.com/office/powerpoint/2010/main" val="3109321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a:t>
            </a:r>
            <a:r>
              <a:rPr lang="en-US" sz="1200" b="1" kern="1200" dirty="0">
                <a:solidFill>
                  <a:schemeClr val="tx1"/>
                </a:solidFill>
                <a:latin typeface="+mn-lt"/>
                <a:ea typeface="+mn-ea"/>
                <a:cs typeface="+mn-cs"/>
              </a:rPr>
              <a:t>“Parents should encourage healthier alternatives to drinking</a:t>
            </a:r>
            <a:r>
              <a:rPr lang="en-US" sz="1200" b="1" kern="1200" baseline="0" dirty="0">
                <a:solidFill>
                  <a:schemeClr val="tx1"/>
                </a:solidFill>
                <a:latin typeface="+mn-lt"/>
                <a:ea typeface="+mn-ea"/>
                <a:cs typeface="+mn-cs"/>
              </a:rPr>
              <a:t> out of boredom.  Get kids engaged in sports, hobbies, games, concerts, movies, working or volunteering.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latin typeface="+mn-lt"/>
                <a:ea typeface="+mn-ea"/>
                <a:cs typeface="+mn-cs"/>
              </a:rPr>
              <a:t>Programmer Notes: Introduce images in sync with VO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
        <p:nvSpPr>
          <p:cNvPr id="4" name="Slide Number Placeholder 3"/>
          <p:cNvSpPr>
            <a:spLocks noGrp="1"/>
          </p:cNvSpPr>
          <p:nvPr>
            <p:ph type="sldNum" sz="quarter" idx="10"/>
          </p:nvPr>
        </p:nvSpPr>
        <p:spPr/>
        <p:txBody>
          <a:bodyPr/>
          <a:lstStyle/>
          <a:p>
            <a:fld id="{84227407-8271-4B53-89E0-6A424F5FBA66}" type="slidenum">
              <a:rPr lang="en-US" smtClean="0"/>
              <a:t>21</a:t>
            </a:fld>
            <a:endParaRPr lang="en-US"/>
          </a:p>
        </p:txBody>
      </p:sp>
    </p:spTree>
    <p:extLst>
      <p:ext uri="{BB962C8B-B14F-4D97-AF65-F5344CB8AC3E}">
        <p14:creationId xmlns:p14="http://schemas.microsoft.com/office/powerpoint/2010/main" val="3926029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latin typeface="+mn-lt"/>
                <a:ea typeface="+mn-ea"/>
                <a:cs typeface="+mn-cs"/>
              </a:rPr>
              <a:t>VO:  “Another approach is to keep track of your children’s activities.</a:t>
            </a:r>
            <a:r>
              <a:rPr lang="en-US" sz="1200" b="1" kern="1200" baseline="0" dirty="0">
                <a:solidFill>
                  <a:schemeClr val="tx1"/>
                </a:solidFill>
                <a:latin typeface="+mn-lt"/>
                <a:ea typeface="+mn-ea"/>
                <a:cs typeface="+mn-cs"/>
              </a:rPr>
              <a:t>  Be aware of what they are doing and who they are doing it with.  </a:t>
            </a:r>
            <a:r>
              <a:rPr lang="en-US" sz="1200" b="1" kern="1200" dirty="0">
                <a:solidFill>
                  <a:schemeClr val="tx1"/>
                </a:solidFill>
                <a:latin typeface="+mn-lt"/>
                <a:ea typeface="+mn-ea"/>
                <a:cs typeface="+mn-cs"/>
              </a:rPr>
              <a:t>When your child returns from going out, be sure to </a:t>
            </a:r>
            <a:r>
              <a:rPr lang="en-US" sz="1200" b="1" kern="1200" baseline="0" dirty="0">
                <a:solidFill>
                  <a:schemeClr val="tx1"/>
                </a:solidFill>
                <a:latin typeface="+mn-lt"/>
                <a:ea typeface="+mn-ea"/>
                <a:cs typeface="+mn-cs"/>
              </a:rPr>
              <a:t>make contact, ask questions and listen.”</a:t>
            </a:r>
          </a:p>
          <a:p>
            <a:pPr marL="0" indent="0">
              <a:buFont typeface="Arial" panose="020B0604020202020204" pitchFamily="34" charset="0"/>
              <a:buNone/>
            </a:pPr>
            <a:endParaRPr lang="en-US"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227407-8271-4B53-89E0-6A424F5FBA66}" type="slidenum">
              <a:rPr lang="en-US" smtClean="0"/>
              <a:t>22</a:t>
            </a:fld>
            <a:endParaRPr lang="en-US"/>
          </a:p>
        </p:txBody>
      </p:sp>
    </p:spTree>
    <p:extLst>
      <p:ext uri="{BB962C8B-B14F-4D97-AF65-F5344CB8AC3E}">
        <p14:creationId xmlns:p14="http://schemas.microsoft.com/office/powerpoint/2010/main" val="2101934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VO: “Don’t allow underage drinking in your home. Be clear with your child about</a:t>
            </a:r>
            <a:r>
              <a:rPr lang="en-US" sz="1200" b="1" kern="1200" baseline="0" dirty="0">
                <a:solidFill>
                  <a:schemeClr val="tx1"/>
                </a:solidFill>
                <a:latin typeface="+mn-lt"/>
                <a:ea typeface="+mn-ea"/>
                <a:cs typeface="+mn-cs"/>
              </a:rPr>
              <a:t> the </a:t>
            </a:r>
            <a:r>
              <a:rPr lang="en-US" sz="1200" b="1" kern="1200" dirty="0">
                <a:solidFill>
                  <a:schemeClr val="tx1"/>
                </a:solidFill>
                <a:latin typeface="+mn-lt"/>
                <a:ea typeface="+mn-ea"/>
                <a:cs typeface="+mn-cs"/>
              </a:rPr>
              <a:t>rules.</a:t>
            </a:r>
            <a:r>
              <a:rPr lang="en-US" sz="1200" b="1" kern="1200" baseline="0" dirty="0">
                <a:solidFill>
                  <a:schemeClr val="tx1"/>
                </a:solidFill>
                <a:latin typeface="+mn-lt"/>
                <a:ea typeface="+mn-ea"/>
                <a:cs typeface="+mn-cs"/>
              </a:rPr>
              <a:t>  If you are going to be away, </a:t>
            </a:r>
            <a:r>
              <a:rPr lang="en-US" sz="1200" b="1" kern="1200" dirty="0">
                <a:solidFill>
                  <a:schemeClr val="tx1"/>
                </a:solidFill>
                <a:latin typeface="+mn-lt"/>
                <a:ea typeface="+mn-ea"/>
                <a:cs typeface="+mn-cs"/>
              </a:rPr>
              <a:t>pre-arrange for a neighbor to check-in.</a:t>
            </a:r>
            <a:r>
              <a:rPr lang="en-US" sz="1200" b="1" kern="1200" baseline="0" dirty="0">
                <a:solidFill>
                  <a:schemeClr val="tx1"/>
                </a:solidFill>
                <a:latin typeface="+mn-lt"/>
                <a:ea typeface="+mn-ea"/>
                <a:cs typeface="+mn-cs"/>
              </a:rPr>
              <a:t>  Permit the neighbor to </a:t>
            </a:r>
            <a:r>
              <a:rPr lang="en-US" sz="1200" b="1" kern="1200" dirty="0">
                <a:solidFill>
                  <a:schemeClr val="tx1"/>
                </a:solidFill>
                <a:latin typeface="+mn-lt"/>
                <a:ea typeface="+mn-ea"/>
                <a:cs typeface="+mn-cs"/>
              </a:rPr>
              <a:t>call the police to shut down a party if things get out of control. Tell your teen you have arranged this beforehand.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227407-8271-4B53-89E0-6A424F5FBA66}" type="slidenum">
              <a:rPr lang="en-US" smtClean="0"/>
              <a:t>23</a:t>
            </a:fld>
            <a:endParaRPr lang="en-US"/>
          </a:p>
        </p:txBody>
      </p:sp>
    </p:spTree>
    <p:extLst>
      <p:ext uri="{BB962C8B-B14F-4D97-AF65-F5344CB8AC3E}">
        <p14:creationId xmlns:p14="http://schemas.microsoft.com/office/powerpoint/2010/main" val="1294713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mn-cs"/>
              </a:rPr>
              <a:t>VO: “Kids watch</a:t>
            </a:r>
            <a:r>
              <a:rPr lang="en-US" sz="1200" b="1" kern="1200" baseline="0" dirty="0">
                <a:solidFill>
                  <a:schemeClr val="tx1"/>
                </a:solidFill>
                <a:latin typeface="+mn-lt"/>
                <a:ea typeface="+mn-ea"/>
                <a:cs typeface="+mn-cs"/>
              </a:rPr>
              <a:t> what their parents do. Set a good example by limiting your use of alcohol in the home.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84227407-8271-4B53-89E0-6A424F5FBA66}" type="slidenum">
              <a:rPr lang="en-US" smtClean="0"/>
              <a:t>24</a:t>
            </a:fld>
            <a:endParaRPr lang="en-US"/>
          </a:p>
        </p:txBody>
      </p:sp>
    </p:spTree>
    <p:extLst>
      <p:ext uri="{BB962C8B-B14F-4D97-AF65-F5344CB8AC3E}">
        <p14:creationId xmlns:p14="http://schemas.microsoft.com/office/powerpoint/2010/main" val="660400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“Where can we find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25</a:t>
            </a:fld>
            <a:endParaRPr lang="en-US"/>
          </a:p>
        </p:txBody>
      </p:sp>
    </p:spTree>
    <p:extLst>
      <p:ext uri="{BB962C8B-B14F-4D97-AF65-F5344CB8AC3E}">
        <p14:creationId xmlns:p14="http://schemas.microsoft.com/office/powerpoint/2010/main" val="223969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  </a:t>
            </a:r>
            <a:r>
              <a:rPr lang="en-US" dirty="0"/>
              <a:t>“</a:t>
            </a:r>
            <a:r>
              <a:rPr lang="en-US" b="1" dirty="0"/>
              <a:t>More information on teens and alcohol abuse can be found online by visiting</a:t>
            </a:r>
            <a:r>
              <a:rPr lang="en-US" b="1" baseline="0" dirty="0"/>
              <a:t> </a:t>
            </a:r>
            <a:r>
              <a:rPr lang="en-US" sz="1200" u="sng" kern="1200" dirty="0">
                <a:solidFill>
                  <a:schemeClr val="tx1"/>
                </a:solidFill>
                <a:effectLst/>
                <a:latin typeface="+mn-lt"/>
                <a:ea typeface="+mn-ea"/>
                <a:cs typeface="+mn-cs"/>
                <a:hlinkClick r:id="rId3"/>
              </a:rPr>
              <a:t>www.Sacramentoccy.org</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26</a:t>
            </a:fld>
            <a:endParaRPr lang="en-US"/>
          </a:p>
        </p:txBody>
      </p:sp>
    </p:spTree>
    <p:extLst>
      <p:ext uri="{BB962C8B-B14F-4D97-AF65-F5344CB8AC3E}">
        <p14:creationId xmlns:p14="http://schemas.microsoft.com/office/powerpoint/2010/main" val="121380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Calibri" panose="020F0502020204030204" pitchFamily="34" charset="0"/>
              </a:rPr>
              <a:t>VO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a:latin typeface="Calibri" panose="020F0502020204030204" pitchFamily="34" charset="0"/>
              </a:rPr>
              <a:t>“The number one reason people begin drinking at a young age is</a:t>
            </a:r>
            <a:r>
              <a:rPr lang="en-US" altLang="en-US" sz="1200" b="1" baseline="0" dirty="0">
                <a:latin typeface="Calibri" panose="020F0502020204030204" pitchFamily="34" charset="0"/>
              </a:rPr>
              <a:t> boredom. After boredom, t</a:t>
            </a:r>
            <a:r>
              <a:rPr lang="en-US" b="1" dirty="0"/>
              <a:t>he next most common reason is social pressure</a:t>
            </a:r>
            <a:r>
              <a:rPr lang="en-US" b="1" baseline="0" dirty="0"/>
              <a:t> – wanting to fit in. </a:t>
            </a:r>
            <a:r>
              <a:rPr lang="en-US" altLang="en-US" sz="2800" b="1" dirty="0">
                <a:latin typeface="Calibri" panose="020F0502020204030204" pitchFamily="34" charset="0"/>
              </a:rPr>
              <a:t>For some it can be Individual stressors.  </a:t>
            </a:r>
            <a:r>
              <a:rPr lang="en-US" b="1" dirty="0"/>
              <a:t>Another instigator is easy access to alcohol at home. </a:t>
            </a:r>
            <a:r>
              <a:rPr lang="en-US" altLang="en-US" sz="1200" b="1" dirty="0">
                <a:latin typeface="Calibri" panose="020F0502020204030204" pitchFamily="34" charset="0"/>
              </a:rPr>
              <a:t>Teens are also bombarded with mass marketing of alcohol</a:t>
            </a:r>
            <a:r>
              <a:rPr lang="en-US" altLang="en-US" sz="1200" b="1" baseline="0" dirty="0">
                <a:latin typeface="Calibri" panose="020F0502020204030204" pitchFamily="34" charset="0"/>
              </a:rPr>
              <a:t> on TV, social media, billboards,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u="none" baseline="0" dirty="0">
                <a:latin typeface="Calibri" panose="020F0502020204030204" pitchFamily="34" charset="0"/>
              </a:rPr>
              <a:t>Programming Notes</a:t>
            </a:r>
            <a:r>
              <a:rPr lang="en-US" altLang="en-US" sz="1200" u="none" baseline="0" dirty="0">
                <a:latin typeface="Calibri" panose="020F0502020204030204" pitchFamily="34" charset="0"/>
              </a:rPr>
              <a:t>:  Images and words appear in time with the VO.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u="none" baseline="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3</a:t>
            </a:fld>
            <a:endParaRPr lang="en-US"/>
          </a:p>
        </p:txBody>
      </p:sp>
    </p:spTree>
    <p:extLst>
      <p:ext uri="{BB962C8B-B14F-4D97-AF65-F5344CB8AC3E}">
        <p14:creationId xmlns:p14="http://schemas.microsoft.com/office/powerpoint/2010/main" val="211724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a:t>
            </a:r>
          </a:p>
          <a:p>
            <a:endParaRPr lang="en-US" b="1" dirty="0"/>
          </a:p>
          <a:p>
            <a:r>
              <a:rPr lang="en-US" b="1" dirty="0"/>
              <a:t>”Did you know…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brain of a teenager is undergoing the biggest stage of growth it’s experienced since toddler age </a:t>
            </a:r>
            <a:r>
              <a:rPr lang="en-US" b="1" baseline="0" dirty="0"/>
              <a:t> </a:t>
            </a:r>
            <a:r>
              <a:rPr lang="en-US" b="1" dirty="0"/>
              <a:t>Adding alcohol to the brain during this stage of development can be devastating, resulting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Bad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Slowed Senses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Impaired Learning and Memory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Impairment of Basic Functions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Programming Notes:  Puzzle pieces fade away and text appears onscreen as symptoms are described </a:t>
            </a:r>
          </a:p>
        </p:txBody>
      </p:sp>
      <p:sp>
        <p:nvSpPr>
          <p:cNvPr id="4" name="Slide Number Placeholder 3"/>
          <p:cNvSpPr>
            <a:spLocks noGrp="1"/>
          </p:cNvSpPr>
          <p:nvPr>
            <p:ph type="sldNum" sz="quarter" idx="10"/>
          </p:nvPr>
        </p:nvSpPr>
        <p:spPr/>
        <p:txBody>
          <a:bodyPr/>
          <a:lstStyle/>
          <a:p>
            <a:fld id="{43C4EF21-0AB8-41DF-94FE-32E2B89AB4F9}" type="slidenum">
              <a:rPr lang="en-US" smtClean="0"/>
              <a:t>4</a:t>
            </a:fld>
            <a:endParaRPr lang="en-US"/>
          </a:p>
        </p:txBody>
      </p:sp>
    </p:spTree>
    <p:extLst>
      <p:ext uri="{BB962C8B-B14F-4D97-AF65-F5344CB8AC3E}">
        <p14:creationId xmlns:p14="http://schemas.microsoft.com/office/powerpoint/2010/main" val="293332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Father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a:t>
            </a:r>
            <a:r>
              <a:rPr lang="en-US" sz="1200" b="1" kern="1200" baseline="0" dirty="0">
                <a:solidFill>
                  <a:schemeClr val="tx1"/>
                </a:solidFill>
                <a:effectLst/>
                <a:latin typeface="+mn-lt"/>
                <a:ea typeface="+mn-ea"/>
                <a:cs typeface="+mn-cs"/>
              </a:rPr>
              <a:t> drinking today any different from when I was younger?”</a:t>
            </a:r>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43C4EF21-0AB8-41DF-94FE-32E2B89AB4F9}" type="slidenum">
              <a:rPr lang="en-US" smtClean="0"/>
              <a:t>5</a:t>
            </a:fld>
            <a:endParaRPr lang="en-US"/>
          </a:p>
        </p:txBody>
      </p:sp>
    </p:spTree>
    <p:extLst>
      <p:ext uri="{BB962C8B-B14F-4D97-AF65-F5344CB8AC3E}">
        <p14:creationId xmlns:p14="http://schemas.microsoft.com/office/powerpoint/2010/main" val="199451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dirty="0">
                <a:latin typeface="Calibri" panose="020F0502020204030204" pitchFamily="34" charset="0"/>
              </a:rPr>
              <a:t>VO:</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dirty="0">
                <a:latin typeface="Calibri" panose="020F0502020204030204" pitchFamily="34" charset="0"/>
              </a:rPr>
              <a:t>“Studies show </a:t>
            </a:r>
            <a:r>
              <a:rPr lang="en-US" altLang="en-US" sz="1200" b="1" baseline="0" dirty="0">
                <a:latin typeface="Calibri" panose="020F0502020204030204" pitchFamily="34" charset="0"/>
              </a:rPr>
              <a:t>that y</a:t>
            </a:r>
            <a:r>
              <a:rPr lang="en-US" altLang="en-US" sz="1200" b="1" dirty="0">
                <a:latin typeface="Calibri" panose="020F0502020204030204" pitchFamily="34" charset="0"/>
              </a:rPr>
              <a:t>oung people are experimenting with alcohol at earlier ages more than ever before.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alt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altLang="en-US" sz="1200" b="1" baseline="0" dirty="0">
                <a:latin typeface="Calibri" panose="020F0502020204030204" pitchFamily="34" charset="0"/>
              </a:rPr>
              <a:t>•   37% </a:t>
            </a:r>
            <a:r>
              <a:rPr lang="en-US" altLang="en-US" sz="1200" b="1" dirty="0">
                <a:latin typeface="Calibri" panose="020F0502020204030204" pitchFamily="34" charset="0"/>
              </a:rPr>
              <a:t>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in </a:t>
            </a:r>
            <a:r>
              <a:rPr lang="en-US" altLang="en-US" sz="1200" b="1" baseline="0" dirty="0">
                <a:latin typeface="Calibri" panose="020F0502020204030204" pitchFamily="34" charset="0"/>
              </a:rPr>
              <a:t>the 11</a:t>
            </a:r>
            <a:r>
              <a:rPr lang="en-US" altLang="en-US" sz="1200" b="1" baseline="30000" dirty="0">
                <a:latin typeface="Calibri" panose="020F0502020204030204" pitchFamily="34" charset="0"/>
              </a:rPr>
              <a:t>th</a:t>
            </a:r>
            <a:r>
              <a:rPr lang="en-US" altLang="en-US" sz="1200" b="1" baseline="0" dirty="0">
                <a:latin typeface="Calibri" panose="020F0502020204030204" pitchFamily="34" charset="0"/>
              </a:rPr>
              <a:t> grade.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baseline="0" dirty="0">
                <a:latin typeface="Calibri" panose="020F0502020204030204" pitchFamily="34" charset="0"/>
              </a:rPr>
              <a:t>41% </a:t>
            </a:r>
            <a:r>
              <a:rPr lang="en-US" altLang="en-US" sz="1200" b="1" dirty="0">
                <a:latin typeface="Calibri" panose="020F0502020204030204" pitchFamily="34" charset="0"/>
              </a:rPr>
              <a:t>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in the </a:t>
            </a:r>
            <a:r>
              <a:rPr lang="en-US" altLang="en-US" sz="1200" b="1" baseline="0" dirty="0">
                <a:latin typeface="Calibri" panose="020F0502020204030204" pitchFamily="34" charset="0"/>
              </a:rPr>
              <a:t>9</a:t>
            </a:r>
            <a:r>
              <a:rPr lang="en-US" altLang="en-US" sz="1200" b="1" baseline="30000" dirty="0">
                <a:latin typeface="Calibri" panose="020F0502020204030204" pitchFamily="34" charset="0"/>
              </a:rPr>
              <a:t>th</a:t>
            </a:r>
            <a:r>
              <a:rPr lang="en-US" altLang="en-US" sz="1200" b="1" baseline="0" dirty="0">
                <a:latin typeface="Calibri" panose="020F0502020204030204" pitchFamily="34" charset="0"/>
              </a:rPr>
              <a:t> grade and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dirty="0">
                <a:latin typeface="Calibri" panose="020F0502020204030204" pitchFamily="34" charset="0"/>
              </a:rPr>
              <a:t>26% start</a:t>
            </a:r>
            <a:r>
              <a:rPr lang="en-US" altLang="en-US" sz="1200" b="1" baseline="0" dirty="0">
                <a:latin typeface="Calibri" panose="020F0502020204030204" pitchFamily="34" charset="0"/>
              </a:rPr>
              <a:t> drinking</a:t>
            </a:r>
            <a:r>
              <a:rPr lang="en-US" altLang="en-US" sz="1200" b="1" dirty="0">
                <a:latin typeface="Calibri" panose="020F0502020204030204" pitchFamily="34" charset="0"/>
              </a:rPr>
              <a:t> </a:t>
            </a:r>
            <a:r>
              <a:rPr lang="en-US" altLang="en-US" sz="1200" b="1" baseline="0" dirty="0">
                <a:latin typeface="Calibri" panose="020F0502020204030204" pitchFamily="34" charset="0"/>
              </a:rPr>
              <a:t>in the 7th grade.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altLang="en-US" sz="1200" baseline="0" dirty="0">
              <a:latin typeface="Calibri" panose="020F0502020204030204" pitchFamily="34" charset="0"/>
            </a:endParaRP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altLang="en-US" sz="1200" baseline="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baseline="0" dirty="0">
                <a:solidFill>
                  <a:srgbClr val="FF0000"/>
                </a:solidFill>
                <a:latin typeface="Calibri" panose="020F0502020204030204" pitchFamily="34" charset="0"/>
              </a:rPr>
              <a:t>MIKE ASKS:  CAN WE DOUBLE-CHECK THESE STATS?  PERCENTAGES TOTAL 104%</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b="0" dirty="0">
                <a:latin typeface="Calibri" panose="020F0502020204030204" pitchFamily="34" charset="0"/>
              </a:rPr>
              <a:t>Programming Notes:</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1200" dirty="0">
                <a:latin typeface="Calibri" panose="020F0502020204030204" pitchFamily="34" charset="0"/>
              </a:rPr>
              <a:t>Page loads with </a:t>
            </a:r>
            <a:r>
              <a:rPr lang="en-US" sz="1200" baseline="0" dirty="0">
                <a:latin typeface="Calibri" panose="020F0502020204030204" pitchFamily="34" charset="0"/>
              </a:rPr>
              <a:t>images of kids. The list of stats build, showing percentage first then associated grade.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aseline="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b="0" i="0" dirty="0">
              <a:solidFill>
                <a:srgbClr val="33322E"/>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6</a:t>
            </a:fld>
            <a:endParaRPr lang="en-US"/>
          </a:p>
        </p:txBody>
      </p:sp>
    </p:spTree>
    <p:extLst>
      <p:ext uri="{BB962C8B-B14F-4D97-AF65-F5344CB8AC3E}">
        <p14:creationId xmlns:p14="http://schemas.microsoft.com/office/powerpoint/2010/main" val="39632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1" dirty="0"/>
              <a:t>VO:  “</a:t>
            </a:r>
            <a:r>
              <a:rPr lang="en-US" sz="1200" b="1" dirty="0"/>
              <a:t>Sacramento Youth are consuming alcohol more than any other drug, drinking regularly and imbibing dangerous quantities in one sitting. </a:t>
            </a:r>
            <a:r>
              <a:rPr lang="en-US" sz="1200" b="1" baseline="0" dirty="0"/>
              <a:t> </a:t>
            </a:r>
            <a:endParaRPr lang="en-US" altLang="en-US" sz="1200" b="1"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1" dirty="0"/>
              <a:t>Though it may seem that drugs like opioids and marijuana are used more</a:t>
            </a:r>
            <a:r>
              <a:rPr lang="en-US" b="1" baseline="0" dirty="0"/>
              <a:t> frequently, alcohol is being used by more Sacramento County teens than all other drugs… _combined_.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0" baseline="0" dirty="0"/>
              <a:t>Programming Notes:  </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b="0" baseline="0" dirty="0"/>
              <a:t>Page loads with silhouette of teen on the Tower Bridge.   Dissolve to images of opioids and marijuana.  Large image of alcohol zooms in to obscure the smaller photos of other dugs.</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b="1" baseline="0" dirty="0"/>
          </a:p>
          <a:p>
            <a:endParaRPr lang="en-US" sz="1200" b="1"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fld id="{43C4EF21-0AB8-41DF-94FE-32E2B89AB4F9}" type="slidenum">
              <a:rPr lang="en-US" smtClean="0"/>
              <a:t>7</a:t>
            </a:fld>
            <a:endParaRPr lang="en-US"/>
          </a:p>
        </p:txBody>
      </p:sp>
    </p:spTree>
    <p:extLst>
      <p:ext uri="{BB962C8B-B14F-4D97-AF65-F5344CB8AC3E}">
        <p14:creationId xmlns:p14="http://schemas.microsoft.com/office/powerpoint/2010/main" val="3925982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(Sound effect of siren)</a:t>
            </a:r>
          </a:p>
          <a:p>
            <a:pPr marL="0" indent="0">
              <a:buNone/>
            </a:pPr>
            <a:endParaRPr lang="en-US" dirty="0"/>
          </a:p>
          <a:p>
            <a:pPr marL="0" indent="0">
              <a:buNone/>
            </a:pPr>
            <a:r>
              <a:rPr lang="en-US" dirty="0"/>
              <a:t>VO</a:t>
            </a:r>
            <a:r>
              <a:rPr lang="en-US" b="1" dirty="0"/>
              <a:t>:  “Did you know… </a:t>
            </a:r>
          </a:p>
          <a:p>
            <a:pPr marL="0" indent="0">
              <a:buNone/>
            </a:pPr>
            <a:endParaRPr lang="en-US" altLang="en-US" sz="1200" b="1" dirty="0">
              <a:latin typeface="Calibri" panose="020F0502020204030204" pitchFamily="34" charset="0"/>
            </a:endParaRPr>
          </a:p>
          <a:p>
            <a:pPr marL="0" indent="0">
              <a:buNone/>
            </a:pPr>
            <a:r>
              <a:rPr lang="en-US" altLang="en-US" sz="1200" b="1" dirty="0">
                <a:latin typeface="Calibri" panose="020F0502020204030204" pitchFamily="34" charset="0"/>
              </a:rPr>
              <a:t>Teen alcohol abuse is responsible for nearly 200,000 ER visits and 4,300 deaths among kids all under the age of 21."</a:t>
            </a: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altLang="en-US" sz="1200" dirty="0">
              <a:latin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Wingdings" pitchFamily="2" charset="2"/>
              <a:buNone/>
              <a:tabLst/>
              <a:defRPr/>
            </a:pPr>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3C4EF21-0AB8-41DF-94FE-32E2B89AB4F9}" type="slidenum">
              <a:rPr lang="en-US" smtClean="0"/>
              <a:t>8</a:t>
            </a:fld>
            <a:endParaRPr lang="en-US"/>
          </a:p>
        </p:txBody>
      </p:sp>
    </p:spTree>
    <p:extLst>
      <p:ext uri="{BB962C8B-B14F-4D97-AF65-F5344CB8AC3E}">
        <p14:creationId xmlns:p14="http://schemas.microsoft.com/office/powerpoint/2010/main" val="87435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on camera:</a:t>
            </a:r>
          </a:p>
          <a:p>
            <a:r>
              <a:rPr lang="en-US" sz="1200" b="1" kern="1200" dirty="0">
                <a:solidFill>
                  <a:schemeClr val="tx1"/>
                </a:solidFill>
                <a:effectLst/>
                <a:latin typeface="+mn-lt"/>
                <a:ea typeface="+mn-ea"/>
                <a:cs typeface="+mn-cs"/>
              </a:rPr>
              <a:t>“Does it matter how old a person is the first time they get drunk?</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9</a:t>
            </a:fld>
            <a:endParaRPr lang="en-US"/>
          </a:p>
        </p:txBody>
      </p:sp>
    </p:spTree>
    <p:extLst>
      <p:ext uri="{BB962C8B-B14F-4D97-AF65-F5344CB8AC3E}">
        <p14:creationId xmlns:p14="http://schemas.microsoft.com/office/powerpoint/2010/main" val="92817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574FF1-A57E-46A6-A951-18CC6174A298}"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28574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7340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45729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74FF1-A57E-46A6-A951-18CC6174A298}"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69678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574FF1-A57E-46A6-A951-18CC6174A298}" type="datetimeFigureOut">
              <a:rPr lang="en-US" smtClean="0"/>
              <a:t>8/8/18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05780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574FF1-A57E-46A6-A951-18CC6174A298}"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19344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574FF1-A57E-46A6-A951-18CC6174A298}" type="datetimeFigureOut">
              <a:rPr lang="en-US" smtClean="0"/>
              <a:t>8/8/18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356038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74FF1-A57E-46A6-A951-18CC6174A298}" type="datetimeFigureOut">
              <a:rPr lang="en-US" smtClean="0"/>
              <a:t>8/8/18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212191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74FF1-A57E-46A6-A951-18CC6174A298}" type="datetimeFigureOut">
              <a:rPr lang="en-US" smtClean="0"/>
              <a:t>8/8/18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94302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74FF1-A57E-46A6-A951-18CC6174A298}"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17615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574FF1-A57E-46A6-A951-18CC6174A298}" type="datetimeFigureOut">
              <a:rPr lang="en-US" smtClean="0"/>
              <a:t>8/8/18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DAB85-844D-4C5A-8084-77AA1D049722}" type="slidenum">
              <a:rPr lang="en-US" smtClean="0"/>
              <a:t>‹#›</a:t>
            </a:fld>
            <a:endParaRPr lang="en-US"/>
          </a:p>
        </p:txBody>
      </p:sp>
    </p:spTree>
    <p:extLst>
      <p:ext uri="{BB962C8B-B14F-4D97-AF65-F5344CB8AC3E}">
        <p14:creationId xmlns:p14="http://schemas.microsoft.com/office/powerpoint/2010/main" val="219422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74FF1-A57E-46A6-A951-18CC6174A298}" type="datetimeFigureOut">
              <a:rPr lang="en-US" smtClean="0"/>
              <a:t>8/8/18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AB85-844D-4C5A-8084-77AA1D049722}" type="slidenum">
              <a:rPr lang="en-US" smtClean="0"/>
              <a:t>‹#›</a:t>
            </a:fld>
            <a:endParaRPr lang="en-US"/>
          </a:p>
        </p:txBody>
      </p:sp>
    </p:spTree>
    <p:extLst>
      <p:ext uri="{BB962C8B-B14F-4D97-AF65-F5344CB8AC3E}">
        <p14:creationId xmlns:p14="http://schemas.microsoft.com/office/powerpoint/2010/main" val="252282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www.thinkstockphotos.com/image/stock-photo-parents-talking-to-teens/7863121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tif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www.thinkstockphotos.com/image/stock-photo-father-and-teenage-son/119860944" TargetMode="External"/><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sacramentocc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altLang="en-US" sz="4800" dirty="0">
                <a:solidFill>
                  <a:srgbClr val="0070C0"/>
                </a:solidFill>
              </a:rPr>
              <a:t>A Parent’s Survival Guide to </a:t>
            </a:r>
            <a:br>
              <a:rPr lang="en-US" altLang="en-US" sz="4800" dirty="0">
                <a:solidFill>
                  <a:srgbClr val="0070C0"/>
                </a:solidFill>
              </a:rPr>
            </a:br>
            <a:r>
              <a:rPr lang="en-US" altLang="en-US" sz="4800" dirty="0">
                <a:solidFill>
                  <a:srgbClr val="0070C0"/>
                </a:solidFill>
              </a:rPr>
              <a:t>Adolescent Alcohol Use</a:t>
            </a:r>
            <a:endParaRPr lang="en-US" sz="4800" dirty="0">
              <a:solidFill>
                <a:srgbClr val="0070C0"/>
              </a:solidFill>
            </a:endParaRPr>
          </a:p>
        </p:txBody>
      </p:sp>
      <p:pic>
        <p:nvPicPr>
          <p:cNvPr id="4" name="Picture 3">
            <a:extLst>
              <a:ext uri="{FF2B5EF4-FFF2-40B4-BE49-F238E27FC236}">
                <a16:creationId xmlns:a16="http://schemas.microsoft.com/office/drawing/2014/main" id="{DF001883-FA96-0343-B93D-93F33D2EE5A9}"/>
              </a:ext>
            </a:extLst>
          </p:cNvPr>
          <p:cNvPicPr>
            <a:picLocks noChangeAspect="1"/>
          </p:cNvPicPr>
          <p:nvPr/>
        </p:nvPicPr>
        <p:blipFill>
          <a:blip r:embed="rId3"/>
          <a:stretch>
            <a:fillRect/>
          </a:stretch>
        </p:blipFill>
        <p:spPr>
          <a:xfrm>
            <a:off x="1644518" y="760991"/>
            <a:ext cx="8459539" cy="1380836"/>
          </a:xfrm>
          <a:prstGeom prst="rect">
            <a:avLst/>
          </a:prstGeom>
        </p:spPr>
      </p:pic>
    </p:spTree>
    <p:extLst>
      <p:ext uri="{BB962C8B-B14F-4D97-AF65-F5344CB8AC3E}">
        <p14:creationId xmlns:p14="http://schemas.microsoft.com/office/powerpoint/2010/main" val="606537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Dependence</a:t>
            </a:r>
            <a:endParaRPr lang="en-US" dirty="0"/>
          </a:p>
        </p:txBody>
      </p:sp>
      <p:sp>
        <p:nvSpPr>
          <p:cNvPr id="16" name="TextBox 15"/>
          <p:cNvSpPr txBox="1"/>
          <p:nvPr/>
        </p:nvSpPr>
        <p:spPr>
          <a:xfrm>
            <a:off x="8653949" y="2257714"/>
            <a:ext cx="5085267" cy="461665"/>
          </a:xfrm>
          <a:prstGeom prst="rect">
            <a:avLst/>
          </a:prstGeom>
          <a:noFill/>
        </p:spPr>
        <p:txBody>
          <a:bodyPr wrap="square" rtlCol="0">
            <a:spAutoFit/>
          </a:bodyPr>
          <a:lstStyle/>
          <a:p>
            <a:r>
              <a:rPr lang="en-US" sz="2400" dirty="0">
                <a:solidFill>
                  <a:schemeClr val="accent5">
                    <a:lumMod val="75000"/>
                  </a:schemeClr>
                </a:solidFill>
              </a:rPr>
              <a:t>Becoming a Heavier Drinker</a:t>
            </a:r>
          </a:p>
        </p:txBody>
      </p:sp>
      <p:sp>
        <p:nvSpPr>
          <p:cNvPr id="18" name="TextBox 17"/>
          <p:cNvSpPr txBox="1"/>
          <p:nvPr/>
        </p:nvSpPr>
        <p:spPr>
          <a:xfrm>
            <a:off x="8600661" y="3120298"/>
            <a:ext cx="2489345" cy="461665"/>
          </a:xfrm>
          <a:prstGeom prst="rect">
            <a:avLst/>
          </a:prstGeom>
          <a:noFill/>
        </p:spPr>
        <p:txBody>
          <a:bodyPr wrap="square" rtlCol="0">
            <a:spAutoFit/>
          </a:bodyPr>
          <a:lstStyle/>
          <a:p>
            <a:r>
              <a:rPr lang="en-US" sz="2400" dirty="0">
                <a:solidFill>
                  <a:schemeClr val="accent5">
                    <a:lumMod val="75000"/>
                  </a:schemeClr>
                </a:solidFill>
              </a:rPr>
              <a:t>Cognitive Issues</a:t>
            </a:r>
          </a:p>
        </p:txBody>
      </p:sp>
      <p:sp>
        <p:nvSpPr>
          <p:cNvPr id="19" name="TextBox 18"/>
          <p:cNvSpPr txBox="1"/>
          <p:nvPr/>
        </p:nvSpPr>
        <p:spPr>
          <a:xfrm>
            <a:off x="8640697" y="3617135"/>
            <a:ext cx="2314818" cy="461665"/>
          </a:xfrm>
          <a:prstGeom prst="rect">
            <a:avLst/>
          </a:prstGeom>
          <a:noFill/>
        </p:spPr>
        <p:txBody>
          <a:bodyPr wrap="square" rtlCol="0">
            <a:spAutoFit/>
          </a:bodyPr>
          <a:lstStyle/>
          <a:p>
            <a:r>
              <a:rPr lang="en-US" sz="2400" dirty="0">
                <a:solidFill>
                  <a:schemeClr val="accent5">
                    <a:lumMod val="75000"/>
                  </a:schemeClr>
                </a:solidFill>
              </a:rPr>
              <a:t>Health Problems</a:t>
            </a:r>
          </a:p>
        </p:txBody>
      </p:sp>
      <p:sp>
        <p:nvSpPr>
          <p:cNvPr id="13" name="Title 1">
            <a:extLst>
              <a:ext uri="{FF2B5EF4-FFF2-40B4-BE49-F238E27FC236}">
                <a16:creationId xmlns:a16="http://schemas.microsoft.com/office/drawing/2014/main" id="{28BF98D9-7A2B-604E-9DB4-28EAE895A477}"/>
              </a:ext>
            </a:extLst>
          </p:cNvPr>
          <p:cNvSpPr txBox="1">
            <a:spLocks/>
          </p:cNvSpPr>
          <p:nvPr/>
        </p:nvSpPr>
        <p:spPr>
          <a:xfrm>
            <a:off x="8600661" y="1299342"/>
            <a:ext cx="1885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latin typeface="Stencil" pitchFamily="82" charset="77"/>
              </a:rPr>
              <a:t>RISKS</a:t>
            </a:r>
          </a:p>
        </p:txBody>
      </p:sp>
      <p:sp>
        <p:nvSpPr>
          <p:cNvPr id="14" name="TextBox 13">
            <a:extLst>
              <a:ext uri="{FF2B5EF4-FFF2-40B4-BE49-F238E27FC236}">
                <a16:creationId xmlns:a16="http://schemas.microsoft.com/office/drawing/2014/main" id="{D9CD7D27-36BD-D843-8C6C-0EA1EBB7343E}"/>
              </a:ext>
            </a:extLst>
          </p:cNvPr>
          <p:cNvSpPr txBox="1"/>
          <p:nvPr/>
        </p:nvSpPr>
        <p:spPr>
          <a:xfrm>
            <a:off x="8640697" y="2688169"/>
            <a:ext cx="3736834" cy="461665"/>
          </a:xfrm>
          <a:prstGeom prst="rect">
            <a:avLst/>
          </a:prstGeom>
          <a:noFill/>
        </p:spPr>
        <p:txBody>
          <a:bodyPr wrap="square" rtlCol="0">
            <a:spAutoFit/>
          </a:bodyPr>
          <a:lstStyle/>
          <a:p>
            <a:r>
              <a:rPr lang="en-US" sz="2400" dirty="0">
                <a:solidFill>
                  <a:schemeClr val="accent5">
                    <a:lumMod val="75000"/>
                  </a:schemeClr>
                </a:solidFill>
              </a:rPr>
              <a:t>Addiction</a:t>
            </a:r>
          </a:p>
        </p:txBody>
      </p:sp>
      <p:sp>
        <p:nvSpPr>
          <p:cNvPr id="7" name="Rectangle 6">
            <a:extLst>
              <a:ext uri="{FF2B5EF4-FFF2-40B4-BE49-F238E27FC236}">
                <a16:creationId xmlns:a16="http://schemas.microsoft.com/office/drawing/2014/main" id="{F2F075C6-E539-E744-95E3-8A8718446B4B}"/>
              </a:ext>
            </a:extLst>
          </p:cNvPr>
          <p:cNvSpPr/>
          <p:nvPr/>
        </p:nvSpPr>
        <p:spPr>
          <a:xfrm>
            <a:off x="7402858" y="6391476"/>
            <a:ext cx="1237839" cy="369332"/>
          </a:xfrm>
          <a:prstGeom prst="rect">
            <a:avLst/>
          </a:prstGeom>
        </p:spPr>
        <p:txBody>
          <a:bodyPr wrap="none">
            <a:spAutoFit/>
          </a:bodyPr>
          <a:lstStyle/>
          <a:p>
            <a:r>
              <a:rPr lang="en-US" dirty="0"/>
              <a:t>907965598</a:t>
            </a:r>
          </a:p>
        </p:txBody>
      </p:sp>
      <p:pic>
        <p:nvPicPr>
          <p:cNvPr id="9" name="Picture 8">
            <a:extLst>
              <a:ext uri="{FF2B5EF4-FFF2-40B4-BE49-F238E27FC236}">
                <a16:creationId xmlns:a16="http://schemas.microsoft.com/office/drawing/2014/main" id="{5153D04D-02BF-2947-A575-818DD1813982}"/>
              </a:ext>
            </a:extLst>
          </p:cNvPr>
          <p:cNvPicPr>
            <a:picLocks noChangeAspect="1"/>
          </p:cNvPicPr>
          <p:nvPr/>
        </p:nvPicPr>
        <p:blipFill>
          <a:blip r:embed="rId3"/>
          <a:stretch>
            <a:fillRect/>
          </a:stretch>
        </p:blipFill>
        <p:spPr>
          <a:xfrm>
            <a:off x="838200" y="1308222"/>
            <a:ext cx="7762461" cy="5169920"/>
          </a:xfrm>
          <a:prstGeom prst="rect">
            <a:avLst/>
          </a:prstGeom>
        </p:spPr>
      </p:pic>
    </p:spTree>
    <p:extLst>
      <p:ext uri="{BB962C8B-B14F-4D97-AF65-F5344CB8AC3E}">
        <p14:creationId xmlns:p14="http://schemas.microsoft.com/office/powerpoint/2010/main" val="3126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7BA96B-502C-AF4D-B85C-CC9DA0441C39}"/>
              </a:ext>
            </a:extLst>
          </p:cNvPr>
          <p:cNvPicPr>
            <a:picLocks noChangeAspect="1"/>
          </p:cNvPicPr>
          <p:nvPr/>
        </p:nvPicPr>
        <p:blipFill>
          <a:blip r:embed="rId3"/>
          <a:stretch>
            <a:fillRect/>
          </a:stretch>
        </p:blipFill>
        <p:spPr>
          <a:xfrm>
            <a:off x="621922" y="1193890"/>
            <a:ext cx="5076273" cy="5076273"/>
          </a:xfrm>
          <a:prstGeom prst="rect">
            <a:avLst/>
          </a:prstGeom>
        </p:spPr>
      </p:pic>
      <p:sp>
        <p:nvSpPr>
          <p:cNvPr id="2" name="Title 1"/>
          <p:cNvSpPr>
            <a:spLocks noGrp="1"/>
          </p:cNvSpPr>
          <p:nvPr>
            <p:ph type="title"/>
          </p:nvPr>
        </p:nvSpPr>
        <p:spPr/>
        <p:txBody>
          <a:bodyPr/>
          <a:lstStyle/>
          <a:p>
            <a:r>
              <a:rPr lang="en-US" dirty="0">
                <a:solidFill>
                  <a:schemeClr val="accent1">
                    <a:lumMod val="75000"/>
                  </a:schemeClr>
                </a:solidFill>
              </a:rPr>
              <a:t>Dependence</a:t>
            </a:r>
            <a:endParaRPr lang="en-US" dirty="0"/>
          </a:p>
        </p:txBody>
      </p:sp>
      <p:sp>
        <p:nvSpPr>
          <p:cNvPr id="4" name="TextBox 3"/>
          <p:cNvSpPr txBox="1"/>
          <p:nvPr/>
        </p:nvSpPr>
        <p:spPr>
          <a:xfrm>
            <a:off x="979976" y="5903910"/>
            <a:ext cx="2601798" cy="646331"/>
          </a:xfrm>
          <a:prstGeom prst="rect">
            <a:avLst/>
          </a:prstGeom>
          <a:noFill/>
        </p:spPr>
        <p:txBody>
          <a:bodyPr wrap="square" rtlCol="0">
            <a:spAutoFit/>
          </a:bodyPr>
          <a:lstStyle/>
          <a:p>
            <a:r>
              <a:rPr lang="en-US" dirty="0"/>
              <a:t>Animation of calendar pages flipping by years</a:t>
            </a:r>
          </a:p>
        </p:txBody>
      </p:sp>
      <p:sp>
        <p:nvSpPr>
          <p:cNvPr id="5" name="TextBox 4"/>
          <p:cNvSpPr txBox="1"/>
          <p:nvPr/>
        </p:nvSpPr>
        <p:spPr>
          <a:xfrm>
            <a:off x="7476565" y="2473077"/>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Addiction</a:t>
            </a:r>
          </a:p>
        </p:txBody>
      </p:sp>
      <p:sp>
        <p:nvSpPr>
          <p:cNvPr id="28" name="TextBox 27"/>
          <p:cNvSpPr txBox="1"/>
          <p:nvPr/>
        </p:nvSpPr>
        <p:spPr>
          <a:xfrm>
            <a:off x="7476565" y="2933370"/>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Cognitive Issues</a:t>
            </a:r>
          </a:p>
        </p:txBody>
      </p:sp>
      <p:sp>
        <p:nvSpPr>
          <p:cNvPr id="29" name="TextBox 28"/>
          <p:cNvSpPr txBox="1"/>
          <p:nvPr/>
        </p:nvSpPr>
        <p:spPr>
          <a:xfrm>
            <a:off x="7476565" y="3414289"/>
            <a:ext cx="259976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rPr>
              <a:t>Health Problems</a:t>
            </a:r>
          </a:p>
        </p:txBody>
      </p:sp>
      <p:sp>
        <p:nvSpPr>
          <p:cNvPr id="8" name="Rectangle 7">
            <a:extLst>
              <a:ext uri="{FF2B5EF4-FFF2-40B4-BE49-F238E27FC236}">
                <a16:creationId xmlns:a16="http://schemas.microsoft.com/office/drawing/2014/main" id="{F36F6009-E732-C04D-B5FC-901F48762264}"/>
              </a:ext>
            </a:extLst>
          </p:cNvPr>
          <p:cNvSpPr/>
          <p:nvPr/>
        </p:nvSpPr>
        <p:spPr>
          <a:xfrm>
            <a:off x="3714541" y="5856204"/>
            <a:ext cx="1237839" cy="369332"/>
          </a:xfrm>
          <a:prstGeom prst="rect">
            <a:avLst/>
          </a:prstGeom>
        </p:spPr>
        <p:txBody>
          <a:bodyPr wrap="none">
            <a:spAutoFit/>
          </a:bodyPr>
          <a:lstStyle/>
          <a:p>
            <a:r>
              <a:rPr lang="en-US" dirty="0">
                <a:solidFill>
                  <a:srgbClr val="0C0D0D"/>
                </a:solidFill>
                <a:latin typeface="iStock Maquette"/>
              </a:rPr>
              <a:t>825596504</a:t>
            </a:r>
            <a:endParaRPr lang="en-US" dirty="0"/>
          </a:p>
        </p:txBody>
      </p:sp>
    </p:spTree>
    <p:extLst>
      <p:ext uri="{BB962C8B-B14F-4D97-AF65-F5344CB8AC3E}">
        <p14:creationId xmlns:p14="http://schemas.microsoft.com/office/powerpoint/2010/main" val="3257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Binge Drinking </a:t>
            </a:r>
            <a:endParaRPr lang="en-US" dirty="0"/>
          </a:p>
        </p:txBody>
      </p:sp>
      <p:pic>
        <p:nvPicPr>
          <p:cNvPr id="10" name="Picture 9">
            <a:extLst>
              <a:ext uri="{FF2B5EF4-FFF2-40B4-BE49-F238E27FC236}">
                <a16:creationId xmlns:a16="http://schemas.microsoft.com/office/drawing/2014/main" id="{5AF67090-CAC7-6641-9760-8B3FFB4A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2037522"/>
            <a:ext cx="9504534" cy="3464346"/>
          </a:xfrm>
          <a:prstGeom prst="rect">
            <a:avLst/>
          </a:prstGeom>
        </p:spPr>
      </p:pic>
    </p:spTree>
    <p:extLst>
      <p:ext uri="{BB962C8B-B14F-4D97-AF65-F5344CB8AC3E}">
        <p14:creationId xmlns:p14="http://schemas.microsoft.com/office/powerpoint/2010/main" val="333970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6"/>
            <a:ext cx="10515600" cy="801066"/>
          </a:xfrm>
        </p:spPr>
        <p:txBody>
          <a:bodyPr>
            <a:normAutofit fontScale="90000"/>
          </a:bodyPr>
          <a:lstStyle/>
          <a:p>
            <a:r>
              <a:rPr lang="en-US" dirty="0">
                <a:solidFill>
                  <a:schemeClr val="accent1">
                    <a:lumMod val="75000"/>
                  </a:schemeClr>
                </a:solidFill>
              </a:rPr>
              <a:t>Binge Drinking</a:t>
            </a:r>
            <a:br>
              <a:rPr lang="en-US" dirty="0">
                <a:solidFill>
                  <a:schemeClr val="accent1">
                    <a:lumMod val="75000"/>
                  </a:schemeClr>
                </a:solidFill>
              </a:rPr>
            </a:br>
            <a:endParaRPr lang="en-US" sz="2400" dirty="0"/>
          </a:p>
        </p:txBody>
      </p:sp>
      <p:pic>
        <p:nvPicPr>
          <p:cNvPr id="7" name="Picture 6">
            <a:extLst>
              <a:ext uri="{FF2B5EF4-FFF2-40B4-BE49-F238E27FC236}">
                <a16:creationId xmlns:a16="http://schemas.microsoft.com/office/drawing/2014/main" id="{9DBD33BF-1849-054F-8258-3B539BA71874}"/>
              </a:ext>
            </a:extLst>
          </p:cNvPr>
          <p:cNvPicPr>
            <a:picLocks noChangeAspect="1"/>
          </p:cNvPicPr>
          <p:nvPr/>
        </p:nvPicPr>
        <p:blipFill>
          <a:blip r:embed="rId3"/>
          <a:stretch>
            <a:fillRect/>
          </a:stretch>
        </p:blipFill>
        <p:spPr>
          <a:xfrm>
            <a:off x="369134" y="1779548"/>
            <a:ext cx="6033908" cy="4018677"/>
          </a:xfrm>
          <a:prstGeom prst="rect">
            <a:avLst/>
          </a:prstGeom>
        </p:spPr>
      </p:pic>
      <p:sp>
        <p:nvSpPr>
          <p:cNvPr id="23" name="Rectangle 22">
            <a:extLst>
              <a:ext uri="{FF2B5EF4-FFF2-40B4-BE49-F238E27FC236}">
                <a16:creationId xmlns:a16="http://schemas.microsoft.com/office/drawing/2014/main" id="{0D6D1A3E-6A22-C54D-BE1E-AC8ACEED5629}"/>
              </a:ext>
            </a:extLst>
          </p:cNvPr>
          <p:cNvSpPr/>
          <p:nvPr/>
        </p:nvSpPr>
        <p:spPr>
          <a:xfrm>
            <a:off x="4029251" y="5771033"/>
            <a:ext cx="2423420"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#492456096</a:t>
            </a:r>
            <a:endParaRPr lang="en-US" dirty="0"/>
          </a:p>
        </p:txBody>
      </p:sp>
      <p:pic>
        <p:nvPicPr>
          <p:cNvPr id="26" name="Picture 25">
            <a:extLst>
              <a:ext uri="{FF2B5EF4-FFF2-40B4-BE49-F238E27FC236}">
                <a16:creationId xmlns:a16="http://schemas.microsoft.com/office/drawing/2014/main" id="{0D3BB547-BE5B-294F-B848-88E6D6EF1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001" y="2483279"/>
            <a:ext cx="1334316" cy="1361733"/>
          </a:xfrm>
          <a:prstGeom prst="rect">
            <a:avLst/>
          </a:prstGeom>
        </p:spPr>
      </p:pic>
      <p:pic>
        <p:nvPicPr>
          <p:cNvPr id="27" name="Picture 26">
            <a:extLst>
              <a:ext uri="{FF2B5EF4-FFF2-40B4-BE49-F238E27FC236}">
                <a16:creationId xmlns:a16="http://schemas.microsoft.com/office/drawing/2014/main" id="{D818E32A-2E00-774A-83B6-156845F10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625" y="2449971"/>
            <a:ext cx="1334316" cy="1361733"/>
          </a:xfrm>
          <a:prstGeom prst="rect">
            <a:avLst/>
          </a:prstGeom>
        </p:spPr>
      </p:pic>
      <p:pic>
        <p:nvPicPr>
          <p:cNvPr id="28" name="Picture 27">
            <a:extLst>
              <a:ext uri="{FF2B5EF4-FFF2-40B4-BE49-F238E27FC236}">
                <a16:creationId xmlns:a16="http://schemas.microsoft.com/office/drawing/2014/main" id="{A2990D6C-1103-C243-9986-B6DB3AB9F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59" y="2427153"/>
            <a:ext cx="1334316" cy="1361733"/>
          </a:xfrm>
          <a:prstGeom prst="rect">
            <a:avLst/>
          </a:prstGeom>
        </p:spPr>
      </p:pic>
      <p:pic>
        <p:nvPicPr>
          <p:cNvPr id="29" name="Picture 28">
            <a:extLst>
              <a:ext uri="{FF2B5EF4-FFF2-40B4-BE49-F238E27FC236}">
                <a16:creationId xmlns:a16="http://schemas.microsoft.com/office/drawing/2014/main" id="{DF4EFD27-58DD-824E-ACA9-75416A86B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835" y="3812628"/>
            <a:ext cx="1334316" cy="1361733"/>
          </a:xfrm>
          <a:prstGeom prst="rect">
            <a:avLst/>
          </a:prstGeom>
        </p:spPr>
      </p:pic>
      <p:pic>
        <p:nvPicPr>
          <p:cNvPr id="30" name="Picture 29">
            <a:extLst>
              <a:ext uri="{FF2B5EF4-FFF2-40B4-BE49-F238E27FC236}">
                <a16:creationId xmlns:a16="http://schemas.microsoft.com/office/drawing/2014/main" id="{E2407481-9F5A-2749-A62E-C3F7BA122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272" y="3812012"/>
            <a:ext cx="1334316" cy="1361733"/>
          </a:xfrm>
          <a:prstGeom prst="rect">
            <a:avLst/>
          </a:prstGeom>
        </p:spPr>
      </p:pic>
      <p:pic>
        <p:nvPicPr>
          <p:cNvPr id="31" name="Picture 30">
            <a:extLst>
              <a:ext uri="{FF2B5EF4-FFF2-40B4-BE49-F238E27FC236}">
                <a16:creationId xmlns:a16="http://schemas.microsoft.com/office/drawing/2014/main" id="{183BA7D7-EB49-B148-918F-E5037E6C6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543" y="3812012"/>
            <a:ext cx="1334316" cy="1361733"/>
          </a:xfrm>
          <a:prstGeom prst="rect">
            <a:avLst/>
          </a:prstGeom>
        </p:spPr>
      </p:pic>
      <p:pic>
        <p:nvPicPr>
          <p:cNvPr id="33" name="Picture 32">
            <a:extLst>
              <a:ext uri="{FF2B5EF4-FFF2-40B4-BE49-F238E27FC236}">
                <a16:creationId xmlns:a16="http://schemas.microsoft.com/office/drawing/2014/main" id="{967B641C-33AD-2B4E-B9FA-D1D552F5A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671" y="3087690"/>
            <a:ext cx="1374155" cy="1402391"/>
          </a:xfrm>
          <a:prstGeom prst="rect">
            <a:avLst/>
          </a:prstGeom>
        </p:spPr>
      </p:pic>
      <p:sp>
        <p:nvSpPr>
          <p:cNvPr id="34" name="TextBox 33">
            <a:extLst>
              <a:ext uri="{FF2B5EF4-FFF2-40B4-BE49-F238E27FC236}">
                <a16:creationId xmlns:a16="http://schemas.microsoft.com/office/drawing/2014/main" id="{5AB4C78C-A59C-E94C-8558-87799099A6CE}"/>
              </a:ext>
            </a:extLst>
          </p:cNvPr>
          <p:cNvSpPr txBox="1"/>
          <p:nvPr/>
        </p:nvSpPr>
        <p:spPr>
          <a:xfrm>
            <a:off x="8401546" y="5172233"/>
            <a:ext cx="3207358" cy="646331"/>
          </a:xfrm>
          <a:prstGeom prst="rect">
            <a:avLst/>
          </a:prstGeom>
          <a:noFill/>
        </p:spPr>
        <p:txBody>
          <a:bodyPr wrap="square" rtlCol="0">
            <a:spAutoFit/>
          </a:bodyPr>
          <a:lstStyle/>
          <a:p>
            <a:r>
              <a:rPr lang="en-US" dirty="0"/>
              <a:t>iStock# 841357766</a:t>
            </a:r>
          </a:p>
          <a:p>
            <a:r>
              <a:rPr lang="en-US" dirty="0"/>
              <a:t>Mike has silhouette treatment</a:t>
            </a:r>
          </a:p>
        </p:txBody>
      </p:sp>
    </p:spTree>
    <p:extLst>
      <p:ext uri="{BB962C8B-B14F-4D97-AF65-F5344CB8AC3E}">
        <p14:creationId xmlns:p14="http://schemas.microsoft.com/office/powerpoint/2010/main" val="355306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838200" y="365125"/>
            <a:ext cx="10515600" cy="1325563"/>
          </a:xfrm>
        </p:spPr>
        <p:txBody>
          <a:bodyPr/>
          <a:lstStyle/>
          <a:p>
            <a:r>
              <a:rPr lang="en-US" dirty="0">
                <a:solidFill>
                  <a:schemeClr val="accent1">
                    <a:lumMod val="75000"/>
                  </a:schemeClr>
                </a:solidFill>
              </a:rPr>
              <a:t>Binge Drinking </a:t>
            </a:r>
            <a:endParaRPr lang="en-US" dirty="0"/>
          </a:p>
        </p:txBody>
      </p:sp>
      <p:pic>
        <p:nvPicPr>
          <p:cNvPr id="2" name="Picture 1">
            <a:extLst>
              <a:ext uri="{FF2B5EF4-FFF2-40B4-BE49-F238E27FC236}">
                <a16:creationId xmlns:a16="http://schemas.microsoft.com/office/drawing/2014/main" id="{E9279B5A-3249-164C-A11E-627B9AC1376C}"/>
              </a:ext>
            </a:extLst>
          </p:cNvPr>
          <p:cNvPicPr>
            <a:picLocks noChangeAspect="1"/>
          </p:cNvPicPr>
          <p:nvPr/>
        </p:nvPicPr>
        <p:blipFill>
          <a:blip r:embed="rId3"/>
          <a:stretch>
            <a:fillRect/>
          </a:stretch>
        </p:blipFill>
        <p:spPr>
          <a:xfrm>
            <a:off x="1464307" y="1438897"/>
            <a:ext cx="7758545" cy="5167312"/>
          </a:xfrm>
          <a:prstGeom prst="rect">
            <a:avLst/>
          </a:prstGeom>
        </p:spPr>
      </p:pic>
      <p:sp>
        <p:nvSpPr>
          <p:cNvPr id="3" name="Rectangle 2">
            <a:extLst>
              <a:ext uri="{FF2B5EF4-FFF2-40B4-BE49-F238E27FC236}">
                <a16:creationId xmlns:a16="http://schemas.microsoft.com/office/drawing/2014/main" id="{FD1A15F3-9FF2-2340-9599-7EE6805E1394}"/>
              </a:ext>
            </a:extLst>
          </p:cNvPr>
          <p:cNvSpPr/>
          <p:nvPr/>
        </p:nvSpPr>
        <p:spPr>
          <a:xfrm>
            <a:off x="9230039" y="6093551"/>
            <a:ext cx="1237839" cy="369332"/>
          </a:xfrm>
          <a:prstGeom prst="rect">
            <a:avLst/>
          </a:prstGeom>
        </p:spPr>
        <p:txBody>
          <a:bodyPr wrap="none">
            <a:spAutoFit/>
          </a:bodyPr>
          <a:lstStyle/>
          <a:p>
            <a:r>
              <a:rPr lang="en-US" dirty="0">
                <a:solidFill>
                  <a:srgbClr val="0C0D0D"/>
                </a:solidFill>
                <a:latin typeface="iStock Maquette"/>
              </a:rPr>
              <a:t>504460686</a:t>
            </a:r>
            <a:endParaRPr lang="en-US" dirty="0"/>
          </a:p>
        </p:txBody>
      </p:sp>
      <p:sp>
        <p:nvSpPr>
          <p:cNvPr id="5" name="TextBox 4">
            <a:extLst>
              <a:ext uri="{FF2B5EF4-FFF2-40B4-BE49-F238E27FC236}">
                <a16:creationId xmlns:a16="http://schemas.microsoft.com/office/drawing/2014/main" id="{D7ADD0FF-D164-1142-AEAA-95F70806CEBD}"/>
              </a:ext>
            </a:extLst>
          </p:cNvPr>
          <p:cNvSpPr txBox="1"/>
          <p:nvPr/>
        </p:nvSpPr>
        <p:spPr>
          <a:xfrm>
            <a:off x="5343579" y="4022553"/>
            <a:ext cx="4092329" cy="2554545"/>
          </a:xfrm>
          <a:prstGeom prst="rect">
            <a:avLst/>
          </a:prstGeom>
          <a:noFill/>
        </p:spPr>
        <p:txBody>
          <a:bodyPr wrap="square" rtlCol="0">
            <a:spAutoFit/>
          </a:bodyPr>
          <a:lstStyle/>
          <a:p>
            <a:r>
              <a:rPr lang="en-US" sz="16000" dirty="0">
                <a:solidFill>
                  <a:srgbClr val="FF0000"/>
                </a:solidFill>
              </a:rPr>
              <a:t>20%</a:t>
            </a:r>
          </a:p>
        </p:txBody>
      </p:sp>
    </p:spTree>
    <p:extLst>
      <p:ext uri="{BB962C8B-B14F-4D97-AF65-F5344CB8AC3E}">
        <p14:creationId xmlns:p14="http://schemas.microsoft.com/office/powerpoint/2010/main" val="3736755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0" y="-131140"/>
            <a:ext cx="10515600" cy="1325563"/>
          </a:xfrm>
        </p:spPr>
        <p:txBody>
          <a:bodyPr/>
          <a:lstStyle/>
          <a:p>
            <a:r>
              <a:rPr lang="en-US" dirty="0">
                <a:solidFill>
                  <a:schemeClr val="accent1">
                    <a:lumMod val="75000"/>
                  </a:schemeClr>
                </a:solidFill>
              </a:rPr>
              <a:t>Binge Drinking </a:t>
            </a:r>
            <a:endParaRPr lang="en-US" dirty="0"/>
          </a:p>
        </p:txBody>
      </p:sp>
      <p:pic>
        <p:nvPicPr>
          <p:cNvPr id="5" name="Picture 4">
            <a:extLst>
              <a:ext uri="{FF2B5EF4-FFF2-40B4-BE49-F238E27FC236}">
                <a16:creationId xmlns:a16="http://schemas.microsoft.com/office/drawing/2014/main" id="{8FEF9916-FB8B-B74F-B947-D1FB1CCB52F1}"/>
              </a:ext>
            </a:extLst>
          </p:cNvPr>
          <p:cNvPicPr>
            <a:picLocks noChangeAspect="1"/>
          </p:cNvPicPr>
          <p:nvPr/>
        </p:nvPicPr>
        <p:blipFill>
          <a:blip r:embed="rId3"/>
          <a:stretch>
            <a:fillRect/>
          </a:stretch>
        </p:blipFill>
        <p:spPr>
          <a:xfrm>
            <a:off x="6639009" y="1013791"/>
            <a:ext cx="4088976" cy="2723322"/>
          </a:xfrm>
          <a:prstGeom prst="rect">
            <a:avLst/>
          </a:prstGeom>
        </p:spPr>
      </p:pic>
      <p:sp>
        <p:nvSpPr>
          <p:cNvPr id="6" name="Rectangle 5">
            <a:extLst>
              <a:ext uri="{FF2B5EF4-FFF2-40B4-BE49-F238E27FC236}">
                <a16:creationId xmlns:a16="http://schemas.microsoft.com/office/drawing/2014/main" id="{B54DE7C5-CBC8-3D44-913C-DA87D6696760}"/>
              </a:ext>
            </a:extLst>
          </p:cNvPr>
          <p:cNvSpPr/>
          <p:nvPr/>
        </p:nvSpPr>
        <p:spPr>
          <a:xfrm>
            <a:off x="10779258" y="895386"/>
            <a:ext cx="1237839" cy="369332"/>
          </a:xfrm>
          <a:prstGeom prst="rect">
            <a:avLst/>
          </a:prstGeom>
        </p:spPr>
        <p:txBody>
          <a:bodyPr wrap="none">
            <a:spAutoFit/>
          </a:bodyPr>
          <a:lstStyle/>
          <a:p>
            <a:r>
              <a:rPr lang="en-US" dirty="0">
                <a:solidFill>
                  <a:srgbClr val="0C0D0D"/>
                </a:solidFill>
                <a:latin typeface="iStock Maquette"/>
              </a:rPr>
              <a:t>512217748</a:t>
            </a:r>
            <a:endParaRPr lang="en-US" dirty="0"/>
          </a:p>
        </p:txBody>
      </p:sp>
      <p:sp>
        <p:nvSpPr>
          <p:cNvPr id="9" name="Rectangle 8">
            <a:extLst>
              <a:ext uri="{FF2B5EF4-FFF2-40B4-BE49-F238E27FC236}">
                <a16:creationId xmlns:a16="http://schemas.microsoft.com/office/drawing/2014/main" id="{543AC175-DF05-5F4B-860B-4CEB82A03EFC}"/>
              </a:ext>
            </a:extLst>
          </p:cNvPr>
          <p:cNvSpPr/>
          <p:nvPr/>
        </p:nvSpPr>
        <p:spPr>
          <a:xfrm>
            <a:off x="4657134" y="965680"/>
            <a:ext cx="1237839" cy="369332"/>
          </a:xfrm>
          <a:prstGeom prst="rect">
            <a:avLst/>
          </a:prstGeom>
        </p:spPr>
        <p:txBody>
          <a:bodyPr wrap="none">
            <a:spAutoFit/>
          </a:bodyPr>
          <a:lstStyle/>
          <a:p>
            <a:r>
              <a:rPr lang="en-US" dirty="0"/>
              <a:t>675250354</a:t>
            </a:r>
          </a:p>
        </p:txBody>
      </p:sp>
      <p:pic>
        <p:nvPicPr>
          <p:cNvPr id="10" name="Picture 9">
            <a:extLst>
              <a:ext uri="{FF2B5EF4-FFF2-40B4-BE49-F238E27FC236}">
                <a16:creationId xmlns:a16="http://schemas.microsoft.com/office/drawing/2014/main" id="{81E56000-ECC8-9D4A-95C4-563EB6084C9B}"/>
              </a:ext>
            </a:extLst>
          </p:cNvPr>
          <p:cNvPicPr>
            <a:picLocks noChangeAspect="1"/>
          </p:cNvPicPr>
          <p:nvPr/>
        </p:nvPicPr>
        <p:blipFill>
          <a:blip r:embed="rId4"/>
          <a:stretch>
            <a:fillRect/>
          </a:stretch>
        </p:blipFill>
        <p:spPr>
          <a:xfrm>
            <a:off x="512046" y="4026932"/>
            <a:ext cx="4118584" cy="2747063"/>
          </a:xfrm>
          <a:prstGeom prst="rect">
            <a:avLst/>
          </a:prstGeom>
        </p:spPr>
      </p:pic>
      <p:sp>
        <p:nvSpPr>
          <p:cNvPr id="13" name="Rectangle 12">
            <a:extLst>
              <a:ext uri="{FF2B5EF4-FFF2-40B4-BE49-F238E27FC236}">
                <a16:creationId xmlns:a16="http://schemas.microsoft.com/office/drawing/2014/main" id="{D6365A6C-4AF6-E542-BCF6-6938969F9A13}"/>
              </a:ext>
            </a:extLst>
          </p:cNvPr>
          <p:cNvSpPr/>
          <p:nvPr/>
        </p:nvSpPr>
        <p:spPr>
          <a:xfrm>
            <a:off x="4643163" y="3987580"/>
            <a:ext cx="1963358" cy="369332"/>
          </a:xfrm>
          <a:prstGeom prst="rect">
            <a:avLst/>
          </a:prstGeom>
        </p:spPr>
        <p:txBody>
          <a:bodyPr wrap="none">
            <a:spAutoFit/>
          </a:bodyPr>
          <a:lstStyle/>
          <a:p>
            <a:r>
              <a:rPr lang="en-US" dirty="0">
                <a:solidFill>
                  <a:srgbClr val="0C0D0D"/>
                </a:solidFill>
                <a:latin typeface="iStock Maquette"/>
              </a:rPr>
              <a:t>iStock #157194262</a:t>
            </a:r>
            <a:endParaRPr lang="en-US" dirty="0"/>
          </a:p>
        </p:txBody>
      </p:sp>
      <p:sp>
        <p:nvSpPr>
          <p:cNvPr id="17" name="Rectangle 16">
            <a:extLst>
              <a:ext uri="{FF2B5EF4-FFF2-40B4-BE49-F238E27FC236}">
                <a16:creationId xmlns:a16="http://schemas.microsoft.com/office/drawing/2014/main" id="{7A8509D9-262A-F345-B832-C7E0977A0901}"/>
              </a:ext>
            </a:extLst>
          </p:cNvPr>
          <p:cNvSpPr/>
          <p:nvPr/>
        </p:nvSpPr>
        <p:spPr>
          <a:xfrm>
            <a:off x="10873757" y="3987580"/>
            <a:ext cx="2463495" cy="369332"/>
          </a:xfrm>
          <a:prstGeom prst="rect">
            <a:avLst/>
          </a:prstGeom>
        </p:spPr>
        <p:txBody>
          <a:bodyPr wrap="none">
            <a:spAutoFit/>
          </a:bodyPr>
          <a:lstStyle/>
          <a:p>
            <a:r>
              <a:rPr lang="en-US" dirty="0">
                <a:solidFill>
                  <a:srgbClr val="0C0D0D"/>
                </a:solidFill>
                <a:latin typeface="iStock Maquette"/>
              </a:rPr>
              <a:t>Girl: iStock #174627261</a:t>
            </a:r>
            <a:endParaRPr lang="en-US" dirty="0"/>
          </a:p>
        </p:txBody>
      </p:sp>
      <p:pic>
        <p:nvPicPr>
          <p:cNvPr id="21" name="Picture 20">
            <a:extLst>
              <a:ext uri="{FF2B5EF4-FFF2-40B4-BE49-F238E27FC236}">
                <a16:creationId xmlns:a16="http://schemas.microsoft.com/office/drawing/2014/main" id="{D7CB8BDB-5A4B-B54C-BAFD-44ECB32043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230" y="3856383"/>
            <a:ext cx="4232198" cy="2838990"/>
          </a:xfrm>
          <a:prstGeom prst="rect">
            <a:avLst/>
          </a:prstGeom>
        </p:spPr>
      </p:pic>
      <p:sp>
        <p:nvSpPr>
          <p:cNvPr id="31" name="Rectangle 30">
            <a:extLst>
              <a:ext uri="{FF2B5EF4-FFF2-40B4-BE49-F238E27FC236}">
                <a16:creationId xmlns:a16="http://schemas.microsoft.com/office/drawing/2014/main" id="{02E267C3-2D63-FA4C-A7EA-E60692A9D28D}"/>
              </a:ext>
            </a:extLst>
          </p:cNvPr>
          <p:cNvSpPr/>
          <p:nvPr/>
        </p:nvSpPr>
        <p:spPr>
          <a:xfrm>
            <a:off x="10873756" y="4239372"/>
            <a:ext cx="2840778" cy="369332"/>
          </a:xfrm>
          <a:prstGeom prst="rect">
            <a:avLst/>
          </a:prstGeom>
        </p:spPr>
        <p:txBody>
          <a:bodyPr wrap="none">
            <a:spAutoFit/>
          </a:bodyPr>
          <a:lstStyle/>
          <a:p>
            <a:r>
              <a:rPr lang="en-US" dirty="0">
                <a:solidFill>
                  <a:srgbClr val="0C0D0D"/>
                </a:solidFill>
                <a:latin typeface="iStock Maquette"/>
              </a:rPr>
              <a:t>Boy Face: iStock #</a:t>
            </a:r>
            <a:r>
              <a:rPr lang="en-US" dirty="0"/>
              <a:t>75404427</a:t>
            </a:r>
          </a:p>
        </p:txBody>
      </p:sp>
      <p:pic>
        <p:nvPicPr>
          <p:cNvPr id="22" name="Picture 21">
            <a:extLst>
              <a:ext uri="{FF2B5EF4-FFF2-40B4-BE49-F238E27FC236}">
                <a16:creationId xmlns:a16="http://schemas.microsoft.com/office/drawing/2014/main" id="{C3E0C62D-654A-9A4B-81C5-1A7E37F0B178}"/>
              </a:ext>
            </a:extLst>
          </p:cNvPr>
          <p:cNvPicPr>
            <a:picLocks noChangeAspect="1"/>
          </p:cNvPicPr>
          <p:nvPr/>
        </p:nvPicPr>
        <p:blipFill>
          <a:blip r:embed="rId6"/>
          <a:stretch>
            <a:fillRect/>
          </a:stretch>
        </p:blipFill>
        <p:spPr>
          <a:xfrm>
            <a:off x="512046" y="1163766"/>
            <a:ext cx="4131117" cy="2751388"/>
          </a:xfrm>
          <a:prstGeom prst="rect">
            <a:avLst/>
          </a:prstGeom>
        </p:spPr>
      </p:pic>
    </p:spTree>
    <p:extLst>
      <p:ext uri="{BB962C8B-B14F-4D97-AF65-F5344CB8AC3E}">
        <p14:creationId xmlns:p14="http://schemas.microsoft.com/office/powerpoint/2010/main" val="3794072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Warning Signs</a:t>
            </a:r>
          </a:p>
        </p:txBody>
      </p:sp>
      <p:pic>
        <p:nvPicPr>
          <p:cNvPr id="5" name="Picture 4">
            <a:extLst>
              <a:ext uri="{FF2B5EF4-FFF2-40B4-BE49-F238E27FC236}">
                <a16:creationId xmlns:a16="http://schemas.microsoft.com/office/drawing/2014/main" id="{40CE7C84-56A8-B14E-A797-EE669BFD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387" y="1696912"/>
            <a:ext cx="5822856" cy="4364575"/>
          </a:xfrm>
          <a:prstGeom prst="rect">
            <a:avLst/>
          </a:prstGeom>
        </p:spPr>
      </p:pic>
    </p:spTree>
    <p:extLst>
      <p:ext uri="{BB962C8B-B14F-4D97-AF65-F5344CB8AC3E}">
        <p14:creationId xmlns:p14="http://schemas.microsoft.com/office/powerpoint/2010/main" val="420599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645" y="5701669"/>
            <a:ext cx="4648200" cy="523220"/>
          </a:xfrm>
          <a:prstGeom prst="rect">
            <a:avLst/>
          </a:prstGeom>
          <a:noFill/>
        </p:spPr>
        <p:txBody>
          <a:bodyPr wrap="square" rtlCol="0">
            <a:spAutoFit/>
          </a:bodyPr>
          <a:lstStyle/>
          <a:p>
            <a:r>
              <a:rPr lang="en-US" sz="2800" dirty="0"/>
              <a:t>Physical or mental problems</a:t>
            </a:r>
          </a:p>
        </p:txBody>
      </p:sp>
      <p:sp>
        <p:nvSpPr>
          <p:cNvPr id="5"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Warning Signs</a:t>
            </a:r>
          </a:p>
        </p:txBody>
      </p:sp>
      <p:pic>
        <p:nvPicPr>
          <p:cNvPr id="6" name="Picture 5"/>
          <p:cNvPicPr>
            <a:picLocks noChangeAspect="1"/>
          </p:cNvPicPr>
          <p:nvPr/>
        </p:nvPicPr>
        <p:blipFill>
          <a:blip r:embed="rId3"/>
          <a:stretch>
            <a:fillRect/>
          </a:stretch>
        </p:blipFill>
        <p:spPr>
          <a:xfrm>
            <a:off x="6184340" y="1561774"/>
            <a:ext cx="2514409" cy="1823163"/>
          </a:xfrm>
          <a:prstGeom prst="rect">
            <a:avLst/>
          </a:prstGeom>
        </p:spPr>
      </p:pic>
      <p:pic>
        <p:nvPicPr>
          <p:cNvPr id="8" name="Picture 7"/>
          <p:cNvPicPr>
            <a:picLocks noChangeAspect="1"/>
          </p:cNvPicPr>
          <p:nvPr/>
        </p:nvPicPr>
        <p:blipFill>
          <a:blip r:embed="rId4"/>
          <a:stretch>
            <a:fillRect/>
          </a:stretch>
        </p:blipFill>
        <p:spPr>
          <a:xfrm>
            <a:off x="6544144" y="2926913"/>
            <a:ext cx="2571514" cy="1696711"/>
          </a:xfrm>
          <a:prstGeom prst="rect">
            <a:avLst/>
          </a:prstGeom>
        </p:spPr>
      </p:pic>
      <p:pic>
        <p:nvPicPr>
          <p:cNvPr id="10" name="Picture 9"/>
          <p:cNvPicPr>
            <a:picLocks noChangeAspect="1"/>
          </p:cNvPicPr>
          <p:nvPr/>
        </p:nvPicPr>
        <p:blipFill>
          <a:blip r:embed="rId5"/>
          <a:stretch>
            <a:fillRect/>
          </a:stretch>
        </p:blipFill>
        <p:spPr>
          <a:xfrm>
            <a:off x="9115658" y="3384937"/>
            <a:ext cx="2101119" cy="2443855"/>
          </a:xfrm>
          <a:prstGeom prst="rect">
            <a:avLst/>
          </a:prstGeom>
        </p:spPr>
      </p:pic>
      <p:sp>
        <p:nvSpPr>
          <p:cNvPr id="11" name="TextBox 10"/>
          <p:cNvSpPr txBox="1"/>
          <p:nvPr/>
        </p:nvSpPr>
        <p:spPr>
          <a:xfrm>
            <a:off x="1095028" y="1912007"/>
            <a:ext cx="2620420" cy="523220"/>
          </a:xfrm>
          <a:prstGeom prst="rect">
            <a:avLst/>
          </a:prstGeom>
          <a:noFill/>
        </p:spPr>
        <p:txBody>
          <a:bodyPr wrap="square" rtlCol="0">
            <a:spAutoFit/>
          </a:bodyPr>
          <a:lstStyle/>
          <a:p>
            <a:r>
              <a:rPr lang="en-US" sz="2800" dirty="0"/>
              <a:t>Mood changes</a:t>
            </a:r>
          </a:p>
        </p:txBody>
      </p:sp>
      <p:sp>
        <p:nvSpPr>
          <p:cNvPr id="12" name="TextBox 11"/>
          <p:cNvSpPr txBox="1"/>
          <p:nvPr/>
        </p:nvSpPr>
        <p:spPr>
          <a:xfrm>
            <a:off x="1133343" y="2582375"/>
            <a:ext cx="3005593" cy="523220"/>
          </a:xfrm>
          <a:prstGeom prst="rect">
            <a:avLst/>
          </a:prstGeom>
          <a:noFill/>
        </p:spPr>
        <p:txBody>
          <a:bodyPr wrap="square" rtlCol="0">
            <a:spAutoFit/>
          </a:bodyPr>
          <a:lstStyle/>
          <a:p>
            <a:r>
              <a:rPr lang="en-US" sz="2800" dirty="0"/>
              <a:t>School Problems</a:t>
            </a:r>
          </a:p>
        </p:txBody>
      </p:sp>
      <p:sp>
        <p:nvSpPr>
          <p:cNvPr id="13" name="TextBox 12"/>
          <p:cNvSpPr txBox="1"/>
          <p:nvPr/>
        </p:nvSpPr>
        <p:spPr>
          <a:xfrm>
            <a:off x="1150309" y="3263459"/>
            <a:ext cx="3254770" cy="523220"/>
          </a:xfrm>
          <a:prstGeom prst="rect">
            <a:avLst/>
          </a:prstGeom>
          <a:noFill/>
        </p:spPr>
        <p:txBody>
          <a:bodyPr wrap="square" rtlCol="0">
            <a:spAutoFit/>
          </a:bodyPr>
          <a:lstStyle/>
          <a:p>
            <a:r>
              <a:rPr lang="en-US" sz="2800" dirty="0"/>
              <a:t>Rebelling</a:t>
            </a:r>
          </a:p>
        </p:txBody>
      </p:sp>
      <p:sp>
        <p:nvSpPr>
          <p:cNvPr id="14" name="TextBox 13"/>
          <p:cNvSpPr txBox="1"/>
          <p:nvPr/>
        </p:nvSpPr>
        <p:spPr>
          <a:xfrm>
            <a:off x="1124645" y="3898709"/>
            <a:ext cx="3097498" cy="523220"/>
          </a:xfrm>
          <a:prstGeom prst="rect">
            <a:avLst/>
          </a:prstGeom>
          <a:noFill/>
        </p:spPr>
        <p:txBody>
          <a:bodyPr wrap="square" rtlCol="0">
            <a:spAutoFit/>
          </a:bodyPr>
          <a:lstStyle/>
          <a:p>
            <a:r>
              <a:rPr lang="en-US" sz="2800" dirty="0"/>
              <a:t>Switching friends</a:t>
            </a:r>
          </a:p>
        </p:txBody>
      </p:sp>
      <p:sp>
        <p:nvSpPr>
          <p:cNvPr id="15" name="TextBox 14"/>
          <p:cNvSpPr txBox="1"/>
          <p:nvPr/>
        </p:nvSpPr>
        <p:spPr>
          <a:xfrm>
            <a:off x="1124645" y="4538579"/>
            <a:ext cx="4743418" cy="523220"/>
          </a:xfrm>
          <a:prstGeom prst="rect">
            <a:avLst/>
          </a:prstGeom>
          <a:noFill/>
        </p:spPr>
        <p:txBody>
          <a:bodyPr wrap="square" rtlCol="0">
            <a:spAutoFit/>
          </a:bodyPr>
          <a:lstStyle/>
          <a:p>
            <a:r>
              <a:rPr lang="en-US" sz="2800" dirty="0"/>
              <a:t>A “nothing matters” attitude</a:t>
            </a:r>
          </a:p>
        </p:txBody>
      </p:sp>
      <p:sp>
        <p:nvSpPr>
          <p:cNvPr id="16" name="TextBox 15"/>
          <p:cNvSpPr txBox="1"/>
          <p:nvPr/>
        </p:nvSpPr>
        <p:spPr>
          <a:xfrm>
            <a:off x="1124645" y="5128891"/>
            <a:ext cx="3005593" cy="523220"/>
          </a:xfrm>
          <a:prstGeom prst="rect">
            <a:avLst/>
          </a:prstGeom>
          <a:noFill/>
        </p:spPr>
        <p:txBody>
          <a:bodyPr wrap="square" rtlCol="0">
            <a:spAutoFit/>
          </a:bodyPr>
          <a:lstStyle/>
          <a:p>
            <a:r>
              <a:rPr lang="en-US" sz="2800" dirty="0"/>
              <a:t>Finding alcohol</a:t>
            </a:r>
          </a:p>
        </p:txBody>
      </p:sp>
      <p:pic>
        <p:nvPicPr>
          <p:cNvPr id="17" name="Picture 16">
            <a:extLst>
              <a:ext uri="{FF2B5EF4-FFF2-40B4-BE49-F238E27FC236}">
                <a16:creationId xmlns:a16="http://schemas.microsoft.com/office/drawing/2014/main" id="{C5FC0BC7-4C04-7B4D-8723-E76DB3F5A159}"/>
              </a:ext>
            </a:extLst>
          </p:cNvPr>
          <p:cNvPicPr>
            <a:picLocks noChangeAspect="1"/>
          </p:cNvPicPr>
          <p:nvPr/>
        </p:nvPicPr>
        <p:blipFill>
          <a:blip r:embed="rId6"/>
          <a:stretch>
            <a:fillRect/>
          </a:stretch>
        </p:blipFill>
        <p:spPr>
          <a:xfrm>
            <a:off x="5076651" y="139717"/>
            <a:ext cx="2553702" cy="1644841"/>
          </a:xfrm>
          <a:prstGeom prst="rect">
            <a:avLst/>
          </a:prstGeom>
        </p:spPr>
      </p:pic>
      <p:pic>
        <p:nvPicPr>
          <p:cNvPr id="23" name="Picture 22">
            <a:extLst>
              <a:ext uri="{FF2B5EF4-FFF2-40B4-BE49-F238E27FC236}">
                <a16:creationId xmlns:a16="http://schemas.microsoft.com/office/drawing/2014/main" id="{FDD9ADF5-94C6-5B4F-817B-E2C3D54BF1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8530" y="4631846"/>
            <a:ext cx="2139645" cy="2139645"/>
          </a:xfrm>
          <a:prstGeom prst="rect">
            <a:avLst/>
          </a:prstGeom>
        </p:spPr>
      </p:pic>
      <p:pic>
        <p:nvPicPr>
          <p:cNvPr id="20" name="Picture 19">
            <a:extLst>
              <a:ext uri="{FF2B5EF4-FFF2-40B4-BE49-F238E27FC236}">
                <a16:creationId xmlns:a16="http://schemas.microsoft.com/office/drawing/2014/main" id="{6781825A-A1B2-A74F-A77E-25AC08758267}"/>
              </a:ext>
            </a:extLst>
          </p:cNvPr>
          <p:cNvPicPr>
            <a:picLocks noChangeAspect="1"/>
          </p:cNvPicPr>
          <p:nvPr/>
        </p:nvPicPr>
        <p:blipFill>
          <a:blip r:embed="rId8"/>
          <a:stretch>
            <a:fillRect/>
          </a:stretch>
        </p:blipFill>
        <p:spPr>
          <a:xfrm>
            <a:off x="8492964" y="-197922"/>
            <a:ext cx="3063053" cy="2295691"/>
          </a:xfrm>
          <a:prstGeom prst="rect">
            <a:avLst/>
          </a:prstGeom>
        </p:spPr>
      </p:pic>
      <p:pic>
        <p:nvPicPr>
          <p:cNvPr id="25" name="Picture 24">
            <a:extLst>
              <a:ext uri="{FF2B5EF4-FFF2-40B4-BE49-F238E27FC236}">
                <a16:creationId xmlns:a16="http://schemas.microsoft.com/office/drawing/2014/main" id="{8B430F21-8AE4-CC45-BBB5-F44C3D291920}"/>
              </a:ext>
            </a:extLst>
          </p:cNvPr>
          <p:cNvPicPr>
            <a:picLocks noChangeAspect="1"/>
          </p:cNvPicPr>
          <p:nvPr/>
        </p:nvPicPr>
        <p:blipFill>
          <a:blip r:embed="rId9"/>
          <a:stretch>
            <a:fillRect/>
          </a:stretch>
        </p:blipFill>
        <p:spPr>
          <a:xfrm>
            <a:off x="8603496" y="1849438"/>
            <a:ext cx="2814757" cy="1874672"/>
          </a:xfrm>
          <a:prstGeom prst="rect">
            <a:avLst/>
          </a:prstGeom>
        </p:spPr>
      </p:pic>
    </p:spTree>
    <p:extLst>
      <p:ext uri="{BB962C8B-B14F-4D97-AF65-F5344CB8AC3E}">
        <p14:creationId xmlns:p14="http://schemas.microsoft.com/office/powerpoint/2010/main" val="1722301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1"/>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12"/>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1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mph" presetSubtype="0" fill="hold" grpId="0" nodeType="clickEffect">
                                  <p:stCondLst>
                                    <p:cond delay="0"/>
                                  </p:stCondLst>
                                  <p:iterate type="lt">
                                    <p:tmPct val="4000"/>
                                  </p:iterate>
                                  <p:childTnLst>
                                    <p:set>
                                      <p:cBhvr override="childStyle">
                                        <p:cTn id="24" dur="500" fill="hold"/>
                                        <p:tgtEl>
                                          <p:spTgt spid="1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grpId="0" nodeType="clickEffect">
                                  <p:stCondLst>
                                    <p:cond delay="0"/>
                                  </p:stCondLst>
                                  <p:iterate type="lt">
                                    <p:tmPct val="4000"/>
                                  </p:iterate>
                                  <p:childTnLst>
                                    <p:set>
                                      <p:cBhvr override="childStyle">
                                        <p:cTn id="28" dur="500" fill="hold"/>
                                        <p:tgtEl>
                                          <p:spTgt spid="1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mph" presetSubtype="0" fill="hold" grpId="0" nodeType="clickEffect">
                                  <p:stCondLst>
                                    <p:cond delay="0"/>
                                  </p:stCondLst>
                                  <p:iterate type="lt">
                                    <p:tmPct val="4000"/>
                                  </p:iterate>
                                  <p:childTnLst>
                                    <p:set>
                                      <p:cBhvr override="childStyle">
                                        <p:cTn id="38" dur="500" fill="hold"/>
                                        <p:tgtEl>
                                          <p:spTgt spid="16"/>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mph" presetSubtype="0" fill="hold" grpId="0" nodeType="clickEffect">
                                  <p:stCondLst>
                                    <p:cond delay="0"/>
                                  </p:stCondLst>
                                  <p:iterate type="lt">
                                    <p:tmPct val="4000"/>
                                  </p:iterate>
                                  <p:childTnLst>
                                    <p:set>
                                      <p:cBhvr override="childStyle">
                                        <p:cTn id="48"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9176" y="978546"/>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5" name="Picture 4">
            <a:extLst>
              <a:ext uri="{FF2B5EF4-FFF2-40B4-BE49-F238E27FC236}">
                <a16:creationId xmlns:a16="http://schemas.microsoft.com/office/drawing/2014/main" id="{1B2C4B4D-DED7-6A4F-A6CA-892B53D3A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305" y="2408583"/>
            <a:ext cx="9504534" cy="3464346"/>
          </a:xfrm>
          <a:prstGeom prst="rect">
            <a:avLst/>
          </a:prstGeom>
        </p:spPr>
      </p:pic>
    </p:spTree>
    <p:extLst>
      <p:ext uri="{BB962C8B-B14F-4D97-AF65-F5344CB8AC3E}">
        <p14:creationId xmlns:p14="http://schemas.microsoft.com/office/powerpoint/2010/main" val="26389194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93621" y="2389672"/>
            <a:ext cx="3639198" cy="523220"/>
          </a:xfrm>
          <a:prstGeom prst="rect">
            <a:avLst/>
          </a:prstGeom>
          <a:noFill/>
        </p:spPr>
        <p:txBody>
          <a:bodyPr wrap="square" rtlCol="0">
            <a:spAutoFit/>
          </a:bodyPr>
          <a:lstStyle/>
          <a:p>
            <a:pPr lvl="1"/>
            <a:r>
              <a:rPr lang="en-US" sz="2800" dirty="0"/>
              <a:t>TALK ONE ON ONE</a:t>
            </a:r>
          </a:p>
        </p:txBody>
      </p:sp>
      <p:sp>
        <p:nvSpPr>
          <p:cNvPr id="8"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sp>
        <p:nvSpPr>
          <p:cNvPr id="5" name="TextBox 4"/>
          <p:cNvSpPr txBox="1"/>
          <p:nvPr/>
        </p:nvSpPr>
        <p:spPr>
          <a:xfrm>
            <a:off x="8209193" y="1866452"/>
            <a:ext cx="2448684" cy="523220"/>
          </a:xfrm>
          <a:prstGeom prst="rect">
            <a:avLst/>
          </a:prstGeom>
          <a:noFill/>
        </p:spPr>
        <p:txBody>
          <a:bodyPr wrap="square" rtlCol="0">
            <a:spAutoFit/>
          </a:bodyPr>
          <a:lstStyle/>
          <a:p>
            <a:r>
              <a:rPr lang="en-US" sz="2800" dirty="0"/>
              <a:t>MAKE TIME</a:t>
            </a:r>
          </a:p>
        </p:txBody>
      </p:sp>
      <p:sp>
        <p:nvSpPr>
          <p:cNvPr id="9" name="TextBox 8"/>
          <p:cNvSpPr txBox="1"/>
          <p:nvPr/>
        </p:nvSpPr>
        <p:spPr>
          <a:xfrm>
            <a:off x="8209193" y="3436112"/>
            <a:ext cx="3244209" cy="523220"/>
          </a:xfrm>
          <a:prstGeom prst="rect">
            <a:avLst/>
          </a:prstGeom>
          <a:noFill/>
        </p:spPr>
        <p:txBody>
          <a:bodyPr wrap="square" rtlCol="0">
            <a:spAutoFit/>
          </a:bodyPr>
          <a:lstStyle/>
          <a:p>
            <a:r>
              <a:rPr lang="en-US" sz="2800" dirty="0"/>
              <a:t>KNOW WHAT TO SAY</a:t>
            </a:r>
          </a:p>
        </p:txBody>
      </p:sp>
      <p:sp>
        <p:nvSpPr>
          <p:cNvPr id="10" name="TextBox 9"/>
          <p:cNvSpPr txBox="1"/>
          <p:nvPr/>
        </p:nvSpPr>
        <p:spPr>
          <a:xfrm>
            <a:off x="8209193" y="2914455"/>
            <a:ext cx="1440180" cy="523220"/>
          </a:xfrm>
          <a:prstGeom prst="rect">
            <a:avLst/>
          </a:prstGeom>
          <a:noFill/>
        </p:spPr>
        <p:txBody>
          <a:bodyPr wrap="square" rtlCol="0">
            <a:spAutoFit/>
          </a:bodyPr>
          <a:lstStyle/>
          <a:p>
            <a:r>
              <a:rPr lang="en-US" sz="2800" dirty="0"/>
              <a:t>LISTEN</a:t>
            </a:r>
          </a:p>
        </p:txBody>
      </p:sp>
      <p:pic>
        <p:nvPicPr>
          <p:cNvPr id="6" name="Picture 5">
            <a:extLst>
              <a:ext uri="{FF2B5EF4-FFF2-40B4-BE49-F238E27FC236}">
                <a16:creationId xmlns:a16="http://schemas.microsoft.com/office/drawing/2014/main" id="{75DF7FF4-33A5-5D40-9D44-E946C0FFF77D}"/>
              </a:ext>
            </a:extLst>
          </p:cNvPr>
          <p:cNvPicPr>
            <a:picLocks noChangeAspect="1"/>
          </p:cNvPicPr>
          <p:nvPr/>
        </p:nvPicPr>
        <p:blipFill>
          <a:blip r:embed="rId3"/>
          <a:stretch>
            <a:fillRect/>
          </a:stretch>
        </p:blipFill>
        <p:spPr>
          <a:xfrm>
            <a:off x="1122073" y="1866452"/>
            <a:ext cx="6659124" cy="4441583"/>
          </a:xfrm>
          <a:prstGeom prst="rect">
            <a:avLst/>
          </a:prstGeom>
        </p:spPr>
      </p:pic>
      <p:sp>
        <p:nvSpPr>
          <p:cNvPr id="7" name="Rectangle 6">
            <a:extLst>
              <a:ext uri="{FF2B5EF4-FFF2-40B4-BE49-F238E27FC236}">
                <a16:creationId xmlns:a16="http://schemas.microsoft.com/office/drawing/2014/main" id="{3CD3EBF5-2293-D94E-808D-08431D9CF8D6}"/>
              </a:ext>
            </a:extLst>
          </p:cNvPr>
          <p:cNvSpPr/>
          <p:nvPr/>
        </p:nvSpPr>
        <p:spPr>
          <a:xfrm>
            <a:off x="5817839" y="6308035"/>
            <a:ext cx="1963358" cy="369332"/>
          </a:xfrm>
          <a:prstGeom prst="rect">
            <a:avLst/>
          </a:prstGeom>
        </p:spPr>
        <p:txBody>
          <a:bodyPr wrap="none">
            <a:spAutoFit/>
          </a:bodyPr>
          <a:lstStyle/>
          <a:p>
            <a:r>
              <a:rPr lang="en-US" dirty="0">
                <a:solidFill>
                  <a:srgbClr val="0C0D0D"/>
                </a:solidFill>
                <a:latin typeface="iStock Maquette"/>
              </a:rPr>
              <a:t>iStock #842699352</a:t>
            </a:r>
            <a:endParaRPr lang="en-US" dirty="0"/>
          </a:p>
        </p:txBody>
      </p:sp>
      <p:sp>
        <p:nvSpPr>
          <p:cNvPr id="2" name="TextBox 1">
            <a:extLst>
              <a:ext uri="{FF2B5EF4-FFF2-40B4-BE49-F238E27FC236}">
                <a16:creationId xmlns:a16="http://schemas.microsoft.com/office/drawing/2014/main" id="{6A4DEC8E-C3FE-7343-84A3-C495DFD06BD3}"/>
              </a:ext>
            </a:extLst>
          </p:cNvPr>
          <p:cNvSpPr txBox="1"/>
          <p:nvPr/>
        </p:nvSpPr>
        <p:spPr>
          <a:xfrm>
            <a:off x="3928595" y="988508"/>
            <a:ext cx="4763229" cy="584775"/>
          </a:xfrm>
          <a:prstGeom prst="rect">
            <a:avLst/>
          </a:prstGeom>
          <a:noFill/>
        </p:spPr>
        <p:txBody>
          <a:bodyPr wrap="square" rtlCol="0">
            <a:spAutoFit/>
          </a:bodyPr>
          <a:lstStyle/>
          <a:p>
            <a:r>
              <a:rPr lang="en-US" sz="3200" dirty="0"/>
              <a:t>Connect with your child</a:t>
            </a:r>
          </a:p>
        </p:txBody>
      </p:sp>
    </p:spTree>
    <p:extLst>
      <p:ext uri="{BB962C8B-B14F-4D97-AF65-F5344CB8AC3E}">
        <p14:creationId xmlns:p14="http://schemas.microsoft.com/office/powerpoint/2010/main" val="1596654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Why? </a:t>
            </a:r>
            <a:endParaRPr lang="en-US" dirty="0"/>
          </a:p>
        </p:txBody>
      </p:sp>
      <p:pic>
        <p:nvPicPr>
          <p:cNvPr id="10" name="Picture 9">
            <a:extLst>
              <a:ext uri="{FF2B5EF4-FFF2-40B4-BE49-F238E27FC236}">
                <a16:creationId xmlns:a16="http://schemas.microsoft.com/office/drawing/2014/main" id="{5AF67090-CAC7-6641-9760-8B3FFB4A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2037522"/>
            <a:ext cx="9504534" cy="3464346"/>
          </a:xfrm>
          <a:prstGeom prst="rect">
            <a:avLst/>
          </a:prstGeom>
        </p:spPr>
      </p:pic>
    </p:spTree>
    <p:extLst>
      <p:ext uri="{BB962C8B-B14F-4D97-AF65-F5344CB8AC3E}">
        <p14:creationId xmlns:p14="http://schemas.microsoft.com/office/powerpoint/2010/main" val="307894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3038" y="999824"/>
            <a:ext cx="8305800" cy="523220"/>
          </a:xfrm>
          <a:prstGeom prst="rect">
            <a:avLst/>
          </a:prstGeom>
          <a:noFill/>
        </p:spPr>
        <p:txBody>
          <a:bodyPr wrap="square" rtlCol="0">
            <a:spAutoFit/>
          </a:bodyPr>
          <a:lstStyle/>
          <a:p>
            <a:pPr algn="ctr"/>
            <a:r>
              <a:rPr lang="en-US" sz="2800" dirty="0"/>
              <a:t>Develop Family Rules</a:t>
            </a:r>
          </a:p>
        </p:txBody>
      </p:sp>
      <p:sp>
        <p:nvSpPr>
          <p:cNvPr id="8" name="TextBox 7"/>
          <p:cNvSpPr txBox="1"/>
          <p:nvPr/>
        </p:nvSpPr>
        <p:spPr>
          <a:xfrm>
            <a:off x="7093827" y="2226077"/>
            <a:ext cx="5352598" cy="523220"/>
          </a:xfrm>
          <a:prstGeom prst="rect">
            <a:avLst/>
          </a:prstGeom>
          <a:noFill/>
        </p:spPr>
        <p:txBody>
          <a:bodyPr wrap="square" rtlCol="0">
            <a:spAutoFit/>
          </a:bodyPr>
          <a:lstStyle/>
          <a:p>
            <a:r>
              <a:rPr lang="en-US" sz="2800" dirty="0"/>
              <a:t>No drinking until age 21 </a:t>
            </a:r>
          </a:p>
        </p:txBody>
      </p:sp>
      <p:sp>
        <p:nvSpPr>
          <p:cNvPr id="10" name="TextBox 9"/>
          <p:cNvSpPr txBox="1"/>
          <p:nvPr/>
        </p:nvSpPr>
        <p:spPr>
          <a:xfrm>
            <a:off x="7093827" y="3010907"/>
            <a:ext cx="4389030" cy="523220"/>
          </a:xfrm>
          <a:prstGeom prst="rect">
            <a:avLst/>
          </a:prstGeom>
          <a:noFill/>
        </p:spPr>
        <p:txBody>
          <a:bodyPr wrap="square" rtlCol="0">
            <a:spAutoFit/>
          </a:bodyPr>
          <a:lstStyle/>
          <a:p>
            <a:r>
              <a:rPr lang="en-US" sz="2800" dirty="0"/>
              <a:t>Older siblings help out </a:t>
            </a:r>
          </a:p>
        </p:txBody>
      </p:sp>
      <p:sp>
        <p:nvSpPr>
          <p:cNvPr id="11" name="TextBox 10"/>
          <p:cNvSpPr txBox="1"/>
          <p:nvPr/>
        </p:nvSpPr>
        <p:spPr>
          <a:xfrm>
            <a:off x="7093827" y="3795737"/>
            <a:ext cx="5970023" cy="523220"/>
          </a:xfrm>
          <a:prstGeom prst="rect">
            <a:avLst/>
          </a:prstGeom>
          <a:noFill/>
        </p:spPr>
        <p:txBody>
          <a:bodyPr wrap="square" rtlCol="0">
            <a:spAutoFit/>
          </a:bodyPr>
          <a:lstStyle/>
          <a:p>
            <a:r>
              <a:rPr lang="en-US" sz="2800" dirty="0"/>
              <a:t>Leave any party if there is alcohol</a:t>
            </a:r>
          </a:p>
        </p:txBody>
      </p:sp>
      <p:sp>
        <p:nvSpPr>
          <p:cNvPr id="12" name="TextBox 11"/>
          <p:cNvSpPr txBox="1"/>
          <p:nvPr/>
        </p:nvSpPr>
        <p:spPr>
          <a:xfrm>
            <a:off x="7093827" y="4509435"/>
            <a:ext cx="5319159" cy="954107"/>
          </a:xfrm>
          <a:prstGeom prst="rect">
            <a:avLst/>
          </a:prstGeom>
          <a:noFill/>
        </p:spPr>
        <p:txBody>
          <a:bodyPr wrap="square" rtlCol="0">
            <a:spAutoFit/>
          </a:bodyPr>
          <a:lstStyle/>
          <a:p>
            <a:r>
              <a:rPr lang="en-US" sz="2800" dirty="0"/>
              <a:t>No rides with a driver who’s been drinking</a:t>
            </a:r>
          </a:p>
        </p:txBody>
      </p:sp>
      <p:sp>
        <p:nvSpPr>
          <p:cNvPr id="13" name="TextBox 12"/>
          <p:cNvSpPr txBox="1"/>
          <p:nvPr/>
        </p:nvSpPr>
        <p:spPr>
          <a:xfrm>
            <a:off x="7093827" y="5566970"/>
            <a:ext cx="3697934" cy="523220"/>
          </a:xfrm>
          <a:prstGeom prst="rect">
            <a:avLst/>
          </a:prstGeom>
          <a:noFill/>
        </p:spPr>
        <p:txBody>
          <a:bodyPr wrap="square" rtlCol="0">
            <a:spAutoFit/>
          </a:bodyPr>
          <a:lstStyle/>
          <a:p>
            <a:r>
              <a:rPr lang="en-US" sz="2800" dirty="0"/>
              <a:t>Discuss consequences</a:t>
            </a:r>
          </a:p>
        </p:txBody>
      </p:sp>
      <p:sp>
        <p:nvSpPr>
          <p:cNvPr id="14"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2" name="Picture 1"/>
          <p:cNvPicPr>
            <a:picLocks noChangeAspect="1"/>
          </p:cNvPicPr>
          <p:nvPr/>
        </p:nvPicPr>
        <p:blipFill>
          <a:blip r:embed="rId3"/>
          <a:stretch>
            <a:fillRect/>
          </a:stretch>
        </p:blipFill>
        <p:spPr>
          <a:xfrm>
            <a:off x="636888" y="1675698"/>
            <a:ext cx="6038850" cy="4057650"/>
          </a:xfrm>
          <a:prstGeom prst="rect">
            <a:avLst/>
          </a:prstGeom>
        </p:spPr>
      </p:pic>
      <p:sp>
        <p:nvSpPr>
          <p:cNvPr id="4" name="Rectangle 3">
            <a:extLst>
              <a:ext uri="{FF2B5EF4-FFF2-40B4-BE49-F238E27FC236}">
                <a16:creationId xmlns:a16="http://schemas.microsoft.com/office/drawing/2014/main" id="{ECAE916B-8207-7C42-B6A0-B5E704EBE8EF}"/>
              </a:ext>
            </a:extLst>
          </p:cNvPr>
          <p:cNvSpPr/>
          <p:nvPr/>
        </p:nvSpPr>
        <p:spPr>
          <a:xfrm>
            <a:off x="5554918" y="5720858"/>
            <a:ext cx="1120820" cy="369332"/>
          </a:xfrm>
          <a:prstGeom prst="rect">
            <a:avLst/>
          </a:prstGeom>
        </p:spPr>
        <p:txBody>
          <a:bodyPr wrap="none">
            <a:spAutoFit/>
          </a:bodyPr>
          <a:lstStyle/>
          <a:p>
            <a:r>
              <a:rPr lang="en-US" dirty="0">
                <a:hlinkClick r:id="rId4"/>
              </a:rPr>
              <a:t>78631212</a:t>
            </a:r>
            <a:endParaRPr lang="en-US" dirty="0"/>
          </a:p>
        </p:txBody>
      </p:sp>
    </p:spTree>
    <p:extLst>
      <p:ext uri="{BB962C8B-B14F-4D97-AF65-F5344CB8AC3E}">
        <p14:creationId xmlns:p14="http://schemas.microsoft.com/office/powerpoint/2010/main" val="2526585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8"/>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10"/>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1"/>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2"/>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1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2" name="Picture 1">
            <a:extLst>
              <a:ext uri="{FF2B5EF4-FFF2-40B4-BE49-F238E27FC236}">
                <a16:creationId xmlns:a16="http://schemas.microsoft.com/office/drawing/2014/main" id="{28A53F72-A635-9A41-B411-675BEC646391}"/>
              </a:ext>
            </a:extLst>
          </p:cNvPr>
          <p:cNvPicPr>
            <a:picLocks noChangeAspect="1"/>
          </p:cNvPicPr>
          <p:nvPr/>
        </p:nvPicPr>
        <p:blipFill>
          <a:blip r:embed="rId3"/>
          <a:stretch>
            <a:fillRect/>
          </a:stretch>
        </p:blipFill>
        <p:spPr>
          <a:xfrm>
            <a:off x="226113" y="1481798"/>
            <a:ext cx="3989488" cy="2657061"/>
          </a:xfrm>
          <a:prstGeom prst="rect">
            <a:avLst/>
          </a:prstGeom>
        </p:spPr>
      </p:pic>
      <p:pic>
        <p:nvPicPr>
          <p:cNvPr id="3" name="Picture 2">
            <a:extLst>
              <a:ext uri="{FF2B5EF4-FFF2-40B4-BE49-F238E27FC236}">
                <a16:creationId xmlns:a16="http://schemas.microsoft.com/office/drawing/2014/main" id="{A03F557E-956D-134A-A3BE-F11D62AA46AB}"/>
              </a:ext>
            </a:extLst>
          </p:cNvPr>
          <p:cNvPicPr>
            <a:picLocks noChangeAspect="1"/>
          </p:cNvPicPr>
          <p:nvPr/>
        </p:nvPicPr>
        <p:blipFill>
          <a:blip r:embed="rId4"/>
          <a:stretch>
            <a:fillRect/>
          </a:stretch>
        </p:blipFill>
        <p:spPr>
          <a:xfrm>
            <a:off x="7824581" y="3831607"/>
            <a:ext cx="3989488" cy="2657061"/>
          </a:xfrm>
          <a:prstGeom prst="rect">
            <a:avLst/>
          </a:prstGeom>
        </p:spPr>
      </p:pic>
      <p:sp>
        <p:nvSpPr>
          <p:cNvPr id="5" name="Rectangle 4">
            <a:extLst>
              <a:ext uri="{FF2B5EF4-FFF2-40B4-BE49-F238E27FC236}">
                <a16:creationId xmlns:a16="http://schemas.microsoft.com/office/drawing/2014/main" id="{74A617DE-9444-DB4B-9C87-9D7AE6B7085A}"/>
              </a:ext>
            </a:extLst>
          </p:cNvPr>
          <p:cNvSpPr/>
          <p:nvPr/>
        </p:nvSpPr>
        <p:spPr>
          <a:xfrm>
            <a:off x="7719802" y="6419526"/>
            <a:ext cx="1963358" cy="369332"/>
          </a:xfrm>
          <a:prstGeom prst="rect">
            <a:avLst/>
          </a:prstGeom>
        </p:spPr>
        <p:txBody>
          <a:bodyPr wrap="none">
            <a:spAutoFit/>
          </a:bodyPr>
          <a:lstStyle/>
          <a:p>
            <a:r>
              <a:rPr lang="en-US" dirty="0">
                <a:solidFill>
                  <a:srgbClr val="0C0D0D"/>
                </a:solidFill>
                <a:latin typeface="iStock Maquette"/>
              </a:rPr>
              <a:t>iStock #827810230</a:t>
            </a:r>
            <a:endParaRPr lang="en-US" dirty="0"/>
          </a:p>
        </p:txBody>
      </p:sp>
      <p:sp>
        <p:nvSpPr>
          <p:cNvPr id="6" name="Rectangle 5">
            <a:extLst>
              <a:ext uri="{FF2B5EF4-FFF2-40B4-BE49-F238E27FC236}">
                <a16:creationId xmlns:a16="http://schemas.microsoft.com/office/drawing/2014/main" id="{ADB20E7B-F4A6-DD49-B999-D5067BD4D747}"/>
              </a:ext>
            </a:extLst>
          </p:cNvPr>
          <p:cNvSpPr/>
          <p:nvPr/>
        </p:nvSpPr>
        <p:spPr>
          <a:xfrm>
            <a:off x="108676" y="4066255"/>
            <a:ext cx="1963358" cy="369332"/>
          </a:xfrm>
          <a:prstGeom prst="rect">
            <a:avLst/>
          </a:prstGeom>
        </p:spPr>
        <p:txBody>
          <a:bodyPr wrap="none">
            <a:spAutoFit/>
          </a:bodyPr>
          <a:lstStyle/>
          <a:p>
            <a:r>
              <a:rPr lang="en-US" dirty="0">
                <a:solidFill>
                  <a:srgbClr val="0C0D0D"/>
                </a:solidFill>
                <a:latin typeface="iStock Maquette"/>
              </a:rPr>
              <a:t>iStock #545361158</a:t>
            </a:r>
            <a:endParaRPr lang="en-US" dirty="0"/>
          </a:p>
        </p:txBody>
      </p:sp>
      <p:pic>
        <p:nvPicPr>
          <p:cNvPr id="7" name="Picture 6">
            <a:extLst>
              <a:ext uri="{FF2B5EF4-FFF2-40B4-BE49-F238E27FC236}">
                <a16:creationId xmlns:a16="http://schemas.microsoft.com/office/drawing/2014/main" id="{9D93A7F3-9E80-794A-A621-CC38FF558D15}"/>
              </a:ext>
            </a:extLst>
          </p:cNvPr>
          <p:cNvPicPr>
            <a:picLocks noChangeAspect="1"/>
          </p:cNvPicPr>
          <p:nvPr/>
        </p:nvPicPr>
        <p:blipFill>
          <a:blip r:embed="rId5"/>
          <a:stretch>
            <a:fillRect/>
          </a:stretch>
        </p:blipFill>
        <p:spPr>
          <a:xfrm>
            <a:off x="4028661" y="2131826"/>
            <a:ext cx="4546906" cy="3028311"/>
          </a:xfrm>
          <a:prstGeom prst="rect">
            <a:avLst/>
          </a:prstGeom>
        </p:spPr>
      </p:pic>
      <p:sp>
        <p:nvSpPr>
          <p:cNvPr id="8" name="Rectangle 7">
            <a:extLst>
              <a:ext uri="{FF2B5EF4-FFF2-40B4-BE49-F238E27FC236}">
                <a16:creationId xmlns:a16="http://schemas.microsoft.com/office/drawing/2014/main" id="{8928EC3A-D421-7742-9540-D7EBF1DAB09F}"/>
              </a:ext>
            </a:extLst>
          </p:cNvPr>
          <p:cNvSpPr/>
          <p:nvPr/>
        </p:nvSpPr>
        <p:spPr>
          <a:xfrm>
            <a:off x="3967159" y="5160137"/>
            <a:ext cx="2423420"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#873590486</a:t>
            </a:r>
            <a:endParaRPr lang="en-US" dirty="0"/>
          </a:p>
        </p:txBody>
      </p:sp>
      <p:sp>
        <p:nvSpPr>
          <p:cNvPr id="11" name="TextBox 10">
            <a:extLst>
              <a:ext uri="{FF2B5EF4-FFF2-40B4-BE49-F238E27FC236}">
                <a16:creationId xmlns:a16="http://schemas.microsoft.com/office/drawing/2014/main" id="{799F7303-C9C8-B346-A737-01574E5053B6}"/>
              </a:ext>
            </a:extLst>
          </p:cNvPr>
          <p:cNvSpPr txBox="1"/>
          <p:nvPr/>
        </p:nvSpPr>
        <p:spPr>
          <a:xfrm>
            <a:off x="1712747" y="964041"/>
            <a:ext cx="8305800" cy="523220"/>
          </a:xfrm>
          <a:prstGeom prst="rect">
            <a:avLst/>
          </a:prstGeom>
          <a:noFill/>
        </p:spPr>
        <p:txBody>
          <a:bodyPr wrap="square" rtlCol="0">
            <a:spAutoFit/>
          </a:bodyPr>
          <a:lstStyle/>
          <a:p>
            <a:pPr algn="ctr"/>
            <a:r>
              <a:rPr lang="en-US" sz="2800" dirty="0"/>
              <a:t>Encourage healthier alternatives</a:t>
            </a:r>
          </a:p>
        </p:txBody>
      </p:sp>
    </p:spTree>
    <p:extLst>
      <p:ext uri="{BB962C8B-B14F-4D97-AF65-F5344CB8AC3E}">
        <p14:creationId xmlns:p14="http://schemas.microsoft.com/office/powerpoint/2010/main" val="2431669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3" name="Picture 2">
            <a:extLst>
              <a:ext uri="{FF2B5EF4-FFF2-40B4-BE49-F238E27FC236}">
                <a16:creationId xmlns:a16="http://schemas.microsoft.com/office/drawing/2014/main" id="{60492085-9A5D-5745-B01D-949AA1EC9479}"/>
              </a:ext>
            </a:extLst>
          </p:cNvPr>
          <p:cNvPicPr>
            <a:picLocks noChangeAspect="1"/>
          </p:cNvPicPr>
          <p:nvPr/>
        </p:nvPicPr>
        <p:blipFill>
          <a:blip r:embed="rId3"/>
          <a:stretch>
            <a:fillRect/>
          </a:stretch>
        </p:blipFill>
        <p:spPr>
          <a:xfrm>
            <a:off x="781050" y="1537252"/>
            <a:ext cx="5328202" cy="3538259"/>
          </a:xfrm>
          <a:prstGeom prst="rect">
            <a:avLst/>
          </a:prstGeom>
        </p:spPr>
      </p:pic>
      <p:sp>
        <p:nvSpPr>
          <p:cNvPr id="4" name="Rectangle 3">
            <a:extLst>
              <a:ext uri="{FF2B5EF4-FFF2-40B4-BE49-F238E27FC236}">
                <a16:creationId xmlns:a16="http://schemas.microsoft.com/office/drawing/2014/main" id="{7A8CD13B-AA64-334E-8194-48462400A5AB}"/>
              </a:ext>
            </a:extLst>
          </p:cNvPr>
          <p:cNvSpPr/>
          <p:nvPr/>
        </p:nvSpPr>
        <p:spPr>
          <a:xfrm>
            <a:off x="3777392" y="5073711"/>
            <a:ext cx="2476319" cy="369332"/>
          </a:xfrm>
          <a:prstGeom prst="rect">
            <a:avLst/>
          </a:prstGeom>
        </p:spPr>
        <p:txBody>
          <a:bodyPr wrap="none">
            <a:spAutoFit/>
          </a:bodyPr>
          <a:lstStyle/>
          <a:p>
            <a:r>
              <a:rPr lang="en-US" dirty="0">
                <a:solidFill>
                  <a:srgbClr val="0C0D0D"/>
                </a:solidFill>
                <a:latin typeface="iStock Maquette"/>
              </a:rPr>
              <a:t> </a:t>
            </a:r>
            <a:r>
              <a:rPr lang="en-US" dirty="0" err="1">
                <a:solidFill>
                  <a:srgbClr val="0C0D0D"/>
                </a:solidFill>
                <a:latin typeface="iStock Maquette"/>
              </a:rPr>
              <a:t>ThinkStock</a:t>
            </a:r>
            <a:r>
              <a:rPr lang="en-US" dirty="0">
                <a:solidFill>
                  <a:srgbClr val="0C0D0D"/>
                </a:solidFill>
                <a:latin typeface="iStock Maquette"/>
              </a:rPr>
              <a:t> #531416356</a:t>
            </a:r>
            <a:endParaRPr lang="en-US" dirty="0"/>
          </a:p>
        </p:txBody>
      </p:sp>
      <p:pic>
        <p:nvPicPr>
          <p:cNvPr id="2" name="Picture 1">
            <a:extLst>
              <a:ext uri="{FF2B5EF4-FFF2-40B4-BE49-F238E27FC236}">
                <a16:creationId xmlns:a16="http://schemas.microsoft.com/office/drawing/2014/main" id="{C631F376-EEBB-A748-9479-5894F801425D}"/>
              </a:ext>
            </a:extLst>
          </p:cNvPr>
          <p:cNvPicPr>
            <a:picLocks noChangeAspect="1"/>
          </p:cNvPicPr>
          <p:nvPr/>
        </p:nvPicPr>
        <p:blipFill>
          <a:blip r:embed="rId4"/>
          <a:stretch>
            <a:fillRect/>
          </a:stretch>
        </p:blipFill>
        <p:spPr>
          <a:xfrm>
            <a:off x="6398170" y="1537251"/>
            <a:ext cx="5316751" cy="3546231"/>
          </a:xfrm>
          <a:prstGeom prst="rect">
            <a:avLst/>
          </a:prstGeom>
        </p:spPr>
      </p:pic>
      <p:sp>
        <p:nvSpPr>
          <p:cNvPr id="5" name="Rectangle 4">
            <a:extLst>
              <a:ext uri="{FF2B5EF4-FFF2-40B4-BE49-F238E27FC236}">
                <a16:creationId xmlns:a16="http://schemas.microsoft.com/office/drawing/2014/main" id="{7CBFC106-B651-884A-8200-DBD70252955B}"/>
              </a:ext>
            </a:extLst>
          </p:cNvPr>
          <p:cNvSpPr/>
          <p:nvPr/>
        </p:nvSpPr>
        <p:spPr>
          <a:xfrm>
            <a:off x="9403656" y="5049006"/>
            <a:ext cx="2476319"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#476345559</a:t>
            </a:r>
            <a:endParaRPr lang="en-US" dirty="0"/>
          </a:p>
        </p:txBody>
      </p:sp>
      <p:sp>
        <p:nvSpPr>
          <p:cNvPr id="6" name="TextBox 5">
            <a:extLst>
              <a:ext uri="{FF2B5EF4-FFF2-40B4-BE49-F238E27FC236}">
                <a16:creationId xmlns:a16="http://schemas.microsoft.com/office/drawing/2014/main" id="{AFC618C9-27CF-1C41-B322-647F2745FBB7}"/>
              </a:ext>
            </a:extLst>
          </p:cNvPr>
          <p:cNvSpPr txBox="1"/>
          <p:nvPr/>
        </p:nvSpPr>
        <p:spPr>
          <a:xfrm>
            <a:off x="4582048" y="758457"/>
            <a:ext cx="3938954" cy="584775"/>
          </a:xfrm>
          <a:prstGeom prst="rect">
            <a:avLst/>
          </a:prstGeom>
          <a:noFill/>
        </p:spPr>
        <p:txBody>
          <a:bodyPr wrap="square" rtlCol="0">
            <a:spAutoFit/>
          </a:bodyPr>
          <a:lstStyle/>
          <a:p>
            <a:r>
              <a:rPr lang="en-US" sz="3200" dirty="0"/>
              <a:t>Keep tabs on your kids</a:t>
            </a:r>
          </a:p>
        </p:txBody>
      </p:sp>
    </p:spTree>
    <p:extLst>
      <p:ext uri="{BB962C8B-B14F-4D97-AF65-F5344CB8AC3E}">
        <p14:creationId xmlns:p14="http://schemas.microsoft.com/office/powerpoint/2010/main" val="3180709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28146" y="2492479"/>
            <a:ext cx="4965007" cy="3302235"/>
          </a:xfrm>
          <a:prstGeom prst="rect">
            <a:avLst/>
          </a:prstGeom>
        </p:spPr>
      </p:pic>
      <p:sp>
        <p:nvSpPr>
          <p:cNvPr id="7"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8" name="Picture 7">
            <a:extLst>
              <a:ext uri="{FF2B5EF4-FFF2-40B4-BE49-F238E27FC236}">
                <a16:creationId xmlns:a16="http://schemas.microsoft.com/office/drawing/2014/main" id="{FD9B6F5F-C121-3748-A7EF-843267E80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52" y="2492479"/>
            <a:ext cx="5091443" cy="3320506"/>
          </a:xfrm>
          <a:prstGeom prst="rect">
            <a:avLst/>
          </a:prstGeom>
        </p:spPr>
      </p:pic>
      <p:sp>
        <p:nvSpPr>
          <p:cNvPr id="9" name="Rectangle 8">
            <a:extLst>
              <a:ext uri="{FF2B5EF4-FFF2-40B4-BE49-F238E27FC236}">
                <a16:creationId xmlns:a16="http://schemas.microsoft.com/office/drawing/2014/main" id="{5D93276A-2820-9D45-BD3E-19BD034A6B63}"/>
              </a:ext>
            </a:extLst>
          </p:cNvPr>
          <p:cNvSpPr/>
          <p:nvPr/>
        </p:nvSpPr>
        <p:spPr>
          <a:xfrm>
            <a:off x="2828424" y="5770542"/>
            <a:ext cx="2939780" cy="646331"/>
          </a:xfrm>
          <a:prstGeom prst="rect">
            <a:avLst/>
          </a:prstGeom>
        </p:spPr>
        <p:txBody>
          <a:bodyPr wrap="none">
            <a:spAutoFit/>
          </a:bodyPr>
          <a:lstStyle/>
          <a:p>
            <a:pPr algn="r"/>
            <a:r>
              <a:rPr lang="en-US" dirty="0">
                <a:solidFill>
                  <a:srgbClr val="0C0D0D"/>
                </a:solidFill>
                <a:latin typeface="iStock Maquette"/>
              </a:rPr>
              <a:t>Mom: iStock #79122854</a:t>
            </a:r>
          </a:p>
          <a:p>
            <a:pPr algn="r"/>
            <a:r>
              <a:rPr lang="en-US" dirty="0">
                <a:solidFill>
                  <a:srgbClr val="0C0D0D"/>
                </a:solidFill>
                <a:latin typeface="iStock Maquette"/>
              </a:rPr>
              <a:t>Daughter: iStock #</a:t>
            </a:r>
            <a:r>
              <a:rPr lang="en-US" dirty="0"/>
              <a:t>79122796</a:t>
            </a:r>
          </a:p>
        </p:txBody>
      </p:sp>
      <p:sp>
        <p:nvSpPr>
          <p:cNvPr id="10" name="Rectangle 9">
            <a:extLst>
              <a:ext uri="{FF2B5EF4-FFF2-40B4-BE49-F238E27FC236}">
                <a16:creationId xmlns:a16="http://schemas.microsoft.com/office/drawing/2014/main" id="{725D01DE-E1AB-C44D-A988-5A7A75359745}"/>
              </a:ext>
            </a:extLst>
          </p:cNvPr>
          <p:cNvSpPr/>
          <p:nvPr/>
        </p:nvSpPr>
        <p:spPr>
          <a:xfrm>
            <a:off x="9090444" y="5770542"/>
            <a:ext cx="2402709"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#516683364</a:t>
            </a:r>
            <a:endParaRPr lang="en-US" dirty="0"/>
          </a:p>
        </p:txBody>
      </p:sp>
      <p:sp>
        <p:nvSpPr>
          <p:cNvPr id="11" name="Rectangle 10">
            <a:extLst>
              <a:ext uri="{FF2B5EF4-FFF2-40B4-BE49-F238E27FC236}">
                <a16:creationId xmlns:a16="http://schemas.microsoft.com/office/drawing/2014/main" id="{DC9DB5DD-E0AE-9448-97FF-8393BCED9239}"/>
              </a:ext>
            </a:extLst>
          </p:cNvPr>
          <p:cNvSpPr/>
          <p:nvPr/>
        </p:nvSpPr>
        <p:spPr>
          <a:xfrm>
            <a:off x="4793758" y="1519259"/>
            <a:ext cx="4772273" cy="523220"/>
          </a:xfrm>
          <a:prstGeom prst="rect">
            <a:avLst/>
          </a:prstGeom>
        </p:spPr>
        <p:txBody>
          <a:bodyPr wrap="square">
            <a:spAutoFit/>
          </a:bodyPr>
          <a:lstStyle/>
          <a:p>
            <a:r>
              <a:rPr lang="en-US" sz="2800" b="1" dirty="0"/>
              <a:t>Set firm expectations</a:t>
            </a:r>
            <a:endParaRPr lang="en-US" sz="2800" dirty="0"/>
          </a:p>
        </p:txBody>
      </p:sp>
    </p:spTree>
    <p:extLst>
      <p:ext uri="{BB962C8B-B14F-4D97-AF65-F5344CB8AC3E}">
        <p14:creationId xmlns:p14="http://schemas.microsoft.com/office/powerpoint/2010/main" val="27957845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40825" y="1343232"/>
            <a:ext cx="4408336" cy="461665"/>
          </a:xfrm>
          <a:prstGeom prst="rect">
            <a:avLst/>
          </a:prstGeom>
          <a:noFill/>
        </p:spPr>
        <p:txBody>
          <a:bodyPr wrap="square" rtlCol="0">
            <a:spAutoFit/>
          </a:bodyPr>
          <a:lstStyle/>
          <a:p>
            <a:pPr algn="ctr"/>
            <a:r>
              <a:rPr lang="en-US" sz="2400" dirty="0"/>
              <a:t>Set a good example.</a:t>
            </a:r>
          </a:p>
        </p:txBody>
      </p:sp>
      <p:sp>
        <p:nvSpPr>
          <p:cNvPr id="4" name="Title 1"/>
          <p:cNvSpPr txBox="1">
            <a:spLocks/>
          </p:cNvSpPr>
          <p:nvPr/>
        </p:nvSpPr>
        <p:spPr>
          <a:xfrm>
            <a:off x="781050" y="486744"/>
            <a:ext cx="8229600" cy="856488"/>
          </a:xfrm>
          <a:prstGeom prst="rect">
            <a:avLst/>
          </a:prstGeom>
        </p:spPr>
        <p:txBody>
          <a:bodyPr>
            <a:normAutofit fontScale="900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Prevention</a:t>
            </a:r>
          </a:p>
        </p:txBody>
      </p:sp>
      <p:pic>
        <p:nvPicPr>
          <p:cNvPr id="3" name="Picture 2"/>
          <p:cNvPicPr>
            <a:picLocks noChangeAspect="1"/>
          </p:cNvPicPr>
          <p:nvPr/>
        </p:nvPicPr>
        <p:blipFill>
          <a:blip r:embed="rId3"/>
          <a:stretch>
            <a:fillRect/>
          </a:stretch>
        </p:blipFill>
        <p:spPr>
          <a:xfrm>
            <a:off x="6785281" y="2556210"/>
            <a:ext cx="4631830" cy="3070867"/>
          </a:xfrm>
          <a:prstGeom prst="rect">
            <a:avLst/>
          </a:prstGeom>
        </p:spPr>
      </p:pic>
      <p:pic>
        <p:nvPicPr>
          <p:cNvPr id="5" name="Picture 4">
            <a:extLst>
              <a:ext uri="{FF2B5EF4-FFF2-40B4-BE49-F238E27FC236}">
                <a16:creationId xmlns:a16="http://schemas.microsoft.com/office/drawing/2014/main" id="{BAA7360C-6AC4-4146-B61B-AA02BB94732E}"/>
              </a:ext>
            </a:extLst>
          </p:cNvPr>
          <p:cNvPicPr>
            <a:picLocks noChangeAspect="1"/>
          </p:cNvPicPr>
          <p:nvPr/>
        </p:nvPicPr>
        <p:blipFill>
          <a:blip r:embed="rId4"/>
          <a:stretch>
            <a:fillRect/>
          </a:stretch>
        </p:blipFill>
        <p:spPr>
          <a:xfrm>
            <a:off x="409261" y="2100105"/>
            <a:ext cx="6231573" cy="4156410"/>
          </a:xfrm>
          <a:prstGeom prst="rect">
            <a:avLst/>
          </a:prstGeom>
        </p:spPr>
      </p:pic>
      <p:sp>
        <p:nvSpPr>
          <p:cNvPr id="6" name="Rectangle 5">
            <a:extLst>
              <a:ext uri="{FF2B5EF4-FFF2-40B4-BE49-F238E27FC236}">
                <a16:creationId xmlns:a16="http://schemas.microsoft.com/office/drawing/2014/main" id="{E12CAFFE-00A8-D146-8C81-5CB6EE11A5CC}"/>
              </a:ext>
            </a:extLst>
          </p:cNvPr>
          <p:cNvSpPr/>
          <p:nvPr/>
        </p:nvSpPr>
        <p:spPr>
          <a:xfrm>
            <a:off x="4677476" y="6258004"/>
            <a:ext cx="1963358" cy="369332"/>
          </a:xfrm>
          <a:prstGeom prst="rect">
            <a:avLst/>
          </a:prstGeom>
        </p:spPr>
        <p:txBody>
          <a:bodyPr wrap="none">
            <a:spAutoFit/>
          </a:bodyPr>
          <a:lstStyle/>
          <a:p>
            <a:r>
              <a:rPr lang="en-US" dirty="0">
                <a:solidFill>
                  <a:srgbClr val="0C0D0D"/>
                </a:solidFill>
                <a:latin typeface="iStock Maquette"/>
              </a:rPr>
              <a:t>iStock #184980147</a:t>
            </a:r>
            <a:endParaRPr lang="en-US" dirty="0"/>
          </a:p>
        </p:txBody>
      </p:sp>
      <p:sp>
        <p:nvSpPr>
          <p:cNvPr id="8" name="Rectangle 7">
            <a:extLst>
              <a:ext uri="{FF2B5EF4-FFF2-40B4-BE49-F238E27FC236}">
                <a16:creationId xmlns:a16="http://schemas.microsoft.com/office/drawing/2014/main" id="{A41B2069-532D-374C-8DAD-81C413F433DE}"/>
              </a:ext>
            </a:extLst>
          </p:cNvPr>
          <p:cNvSpPr/>
          <p:nvPr/>
        </p:nvSpPr>
        <p:spPr>
          <a:xfrm>
            <a:off x="9010650" y="5614829"/>
            <a:ext cx="2515432" cy="369332"/>
          </a:xfrm>
          <a:prstGeom prst="rect">
            <a:avLst/>
          </a:prstGeom>
        </p:spPr>
        <p:txBody>
          <a:bodyPr wrap="none">
            <a:spAutoFit/>
          </a:bodyPr>
          <a:lstStyle/>
          <a:p>
            <a:pPr marL="171450" lvl="0" indent="-171450">
              <a:buFont typeface="Arial" panose="020B0604020202020204" pitchFamily="34" charset="0"/>
              <a:buChar char="•"/>
              <a:defRPr/>
            </a:pPr>
            <a:r>
              <a:rPr lang="en-US" dirty="0">
                <a:hlinkClick r:id="rId5"/>
              </a:rPr>
              <a:t>Think stock 119860944</a:t>
            </a:r>
            <a:endParaRPr lang="en-US" dirty="0"/>
          </a:p>
        </p:txBody>
      </p:sp>
    </p:spTree>
    <p:extLst>
      <p:ext uri="{BB962C8B-B14F-4D97-AF65-F5344CB8AC3E}">
        <p14:creationId xmlns:p14="http://schemas.microsoft.com/office/powerpoint/2010/main" val="3188234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Binge Drinking </a:t>
            </a:r>
            <a:endParaRPr lang="en-US" dirty="0"/>
          </a:p>
        </p:txBody>
      </p:sp>
      <p:pic>
        <p:nvPicPr>
          <p:cNvPr id="10" name="Picture 9">
            <a:extLst>
              <a:ext uri="{FF2B5EF4-FFF2-40B4-BE49-F238E27FC236}">
                <a16:creationId xmlns:a16="http://schemas.microsoft.com/office/drawing/2014/main" id="{5AF67090-CAC7-6641-9760-8B3FFB4A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4" y="2037522"/>
            <a:ext cx="9504534" cy="3464346"/>
          </a:xfrm>
          <a:prstGeom prst="rect">
            <a:avLst/>
          </a:prstGeom>
        </p:spPr>
      </p:pic>
    </p:spTree>
    <p:extLst>
      <p:ext uri="{BB962C8B-B14F-4D97-AF65-F5344CB8AC3E}">
        <p14:creationId xmlns:p14="http://schemas.microsoft.com/office/powerpoint/2010/main" val="212098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6000" dirty="0">
                <a:solidFill>
                  <a:schemeClr val="accent1">
                    <a:lumMod val="75000"/>
                  </a:schemeClr>
                </a:solidFill>
              </a:rPr>
              <a:t>Finding More Information </a:t>
            </a:r>
          </a:p>
        </p:txBody>
      </p:sp>
      <p:pic>
        <p:nvPicPr>
          <p:cNvPr id="7" name="Picture 6">
            <a:extLst>
              <a:ext uri="{FF2B5EF4-FFF2-40B4-BE49-F238E27FC236}">
                <a16:creationId xmlns:a16="http://schemas.microsoft.com/office/drawing/2014/main" id="{558C332E-17CE-E74F-A442-2B9574DB817D}"/>
              </a:ext>
            </a:extLst>
          </p:cNvPr>
          <p:cNvPicPr>
            <a:picLocks noChangeAspect="1"/>
          </p:cNvPicPr>
          <p:nvPr/>
        </p:nvPicPr>
        <p:blipFill>
          <a:blip r:embed="rId3"/>
          <a:stretch>
            <a:fillRect/>
          </a:stretch>
        </p:blipFill>
        <p:spPr>
          <a:xfrm>
            <a:off x="0" y="2286000"/>
            <a:ext cx="12192000" cy="4572000"/>
          </a:xfrm>
          <a:prstGeom prst="rect">
            <a:avLst/>
          </a:prstGeom>
        </p:spPr>
      </p:pic>
      <p:sp>
        <p:nvSpPr>
          <p:cNvPr id="2" name="Rectangle 1">
            <a:extLst>
              <a:ext uri="{FF2B5EF4-FFF2-40B4-BE49-F238E27FC236}">
                <a16:creationId xmlns:a16="http://schemas.microsoft.com/office/drawing/2014/main" id="{D1D56193-7E5B-9A42-BBD6-73ABC0D1F786}"/>
              </a:ext>
            </a:extLst>
          </p:cNvPr>
          <p:cNvSpPr/>
          <p:nvPr/>
        </p:nvSpPr>
        <p:spPr>
          <a:xfrm>
            <a:off x="640207" y="4001701"/>
            <a:ext cx="5312545" cy="707886"/>
          </a:xfrm>
          <a:prstGeom prst="rect">
            <a:avLst/>
          </a:prstGeom>
        </p:spPr>
        <p:txBody>
          <a:bodyPr wrap="none">
            <a:spAutoFit/>
          </a:bodyPr>
          <a:lstStyle/>
          <a:p>
            <a:r>
              <a:rPr lang="en-US" sz="4000" u="sng" dirty="0">
                <a:hlinkClick r:id="rId4"/>
              </a:rPr>
              <a:t>www.Sacramentoccy.org</a:t>
            </a:r>
            <a:endParaRPr lang="en-US" sz="4000" dirty="0"/>
          </a:p>
        </p:txBody>
      </p:sp>
      <p:sp>
        <p:nvSpPr>
          <p:cNvPr id="3" name="Rectangle 2">
            <a:extLst>
              <a:ext uri="{FF2B5EF4-FFF2-40B4-BE49-F238E27FC236}">
                <a16:creationId xmlns:a16="http://schemas.microsoft.com/office/drawing/2014/main" id="{28EB62C4-0793-094C-972E-9FB0F2A979F9}"/>
              </a:ext>
            </a:extLst>
          </p:cNvPr>
          <p:cNvSpPr/>
          <p:nvPr/>
        </p:nvSpPr>
        <p:spPr>
          <a:xfrm>
            <a:off x="9768580" y="6858000"/>
            <a:ext cx="2423420" cy="369332"/>
          </a:xfrm>
          <a:prstGeom prst="rect">
            <a:avLst/>
          </a:prstGeom>
        </p:spPr>
        <p:txBody>
          <a:bodyPr wrap="none">
            <a:spAutoFit/>
          </a:bodyPr>
          <a:lstStyle/>
          <a:p>
            <a:r>
              <a:rPr lang="en-US" dirty="0" err="1">
                <a:solidFill>
                  <a:srgbClr val="0C0D0D"/>
                </a:solidFill>
                <a:latin typeface="iStock Maquette"/>
              </a:rPr>
              <a:t>ThinkStock</a:t>
            </a:r>
            <a:r>
              <a:rPr lang="en-US" dirty="0">
                <a:solidFill>
                  <a:srgbClr val="0C0D0D"/>
                </a:solidFill>
                <a:latin typeface="iStock Maquette"/>
              </a:rPr>
              <a:t> #836051392</a:t>
            </a:r>
            <a:endParaRPr lang="en-US" dirty="0"/>
          </a:p>
        </p:txBody>
      </p:sp>
    </p:spTree>
    <p:extLst>
      <p:ext uri="{BB962C8B-B14F-4D97-AF65-F5344CB8AC3E}">
        <p14:creationId xmlns:p14="http://schemas.microsoft.com/office/powerpoint/2010/main" val="27775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F1088-7BE6-2B4A-9DCD-A5F0E5558F5D}"/>
              </a:ext>
            </a:extLst>
          </p:cNvPr>
          <p:cNvPicPr>
            <a:picLocks noChangeAspect="1"/>
          </p:cNvPicPr>
          <p:nvPr/>
        </p:nvPicPr>
        <p:blipFill>
          <a:blip r:embed="rId3"/>
          <a:stretch>
            <a:fillRect/>
          </a:stretch>
        </p:blipFill>
        <p:spPr>
          <a:xfrm>
            <a:off x="3341325" y="984757"/>
            <a:ext cx="4448210" cy="2968392"/>
          </a:xfrm>
          <a:prstGeom prst="rect">
            <a:avLst/>
          </a:prstGeom>
        </p:spPr>
      </p:pic>
      <p:sp>
        <p:nvSpPr>
          <p:cNvPr id="2" name="Title 1"/>
          <p:cNvSpPr>
            <a:spLocks noGrp="1"/>
          </p:cNvSpPr>
          <p:nvPr>
            <p:ph type="title"/>
          </p:nvPr>
        </p:nvSpPr>
        <p:spPr>
          <a:xfrm>
            <a:off x="795169" y="237126"/>
            <a:ext cx="10515600" cy="865408"/>
          </a:xfrm>
        </p:spPr>
        <p:txBody>
          <a:bodyPr/>
          <a:lstStyle/>
          <a:p>
            <a:r>
              <a:rPr lang="en-US" dirty="0">
                <a:solidFill>
                  <a:schemeClr val="accent1">
                    <a:lumMod val="75000"/>
                  </a:schemeClr>
                </a:solidFill>
              </a:rPr>
              <a:t>Why do kids drink?</a:t>
            </a:r>
          </a:p>
        </p:txBody>
      </p:sp>
      <p:sp>
        <p:nvSpPr>
          <p:cNvPr id="4" name="TextBox 3"/>
          <p:cNvSpPr txBox="1"/>
          <p:nvPr/>
        </p:nvSpPr>
        <p:spPr>
          <a:xfrm>
            <a:off x="177282" y="1945733"/>
            <a:ext cx="1833677" cy="523220"/>
          </a:xfrm>
          <a:prstGeom prst="rect">
            <a:avLst/>
          </a:prstGeom>
          <a:noFill/>
        </p:spPr>
        <p:txBody>
          <a:bodyPr wrap="square" rtlCol="0">
            <a:spAutoFit/>
          </a:bodyPr>
          <a:lstStyle/>
          <a:p>
            <a:r>
              <a:rPr lang="en-US" sz="2800" dirty="0"/>
              <a:t>Boredom</a:t>
            </a:r>
          </a:p>
        </p:txBody>
      </p:sp>
      <p:sp>
        <p:nvSpPr>
          <p:cNvPr id="10" name="TextBox 9"/>
          <p:cNvSpPr txBox="1"/>
          <p:nvPr/>
        </p:nvSpPr>
        <p:spPr>
          <a:xfrm>
            <a:off x="193664" y="4821746"/>
            <a:ext cx="2770909" cy="523220"/>
          </a:xfrm>
          <a:prstGeom prst="rect">
            <a:avLst/>
          </a:prstGeom>
          <a:noFill/>
        </p:spPr>
        <p:txBody>
          <a:bodyPr wrap="square" rtlCol="0">
            <a:spAutoFit/>
          </a:bodyPr>
          <a:lstStyle/>
          <a:p>
            <a:r>
              <a:rPr lang="en-US" sz="2800" dirty="0"/>
              <a:t>Mass Marketing </a:t>
            </a:r>
          </a:p>
        </p:txBody>
      </p:sp>
      <p:sp>
        <p:nvSpPr>
          <p:cNvPr id="11" name="TextBox 10"/>
          <p:cNvSpPr txBox="1"/>
          <p:nvPr/>
        </p:nvSpPr>
        <p:spPr>
          <a:xfrm>
            <a:off x="236910" y="2689870"/>
            <a:ext cx="2495169" cy="523220"/>
          </a:xfrm>
          <a:prstGeom prst="rect">
            <a:avLst/>
          </a:prstGeom>
          <a:noFill/>
        </p:spPr>
        <p:txBody>
          <a:bodyPr wrap="square" rtlCol="0">
            <a:spAutoFit/>
          </a:bodyPr>
          <a:lstStyle/>
          <a:p>
            <a:r>
              <a:rPr lang="en-US" sz="2800" dirty="0"/>
              <a:t>Social Pressure</a:t>
            </a:r>
          </a:p>
        </p:txBody>
      </p:sp>
      <p:sp>
        <p:nvSpPr>
          <p:cNvPr id="12" name="TextBox 11"/>
          <p:cNvSpPr txBox="1"/>
          <p:nvPr/>
        </p:nvSpPr>
        <p:spPr>
          <a:xfrm>
            <a:off x="238544" y="3423015"/>
            <a:ext cx="3058903" cy="523220"/>
          </a:xfrm>
          <a:prstGeom prst="rect">
            <a:avLst/>
          </a:prstGeom>
          <a:noFill/>
        </p:spPr>
        <p:txBody>
          <a:bodyPr wrap="square" rtlCol="0">
            <a:spAutoFit/>
          </a:bodyPr>
          <a:lstStyle/>
          <a:p>
            <a:r>
              <a:rPr lang="en-US" sz="2800" dirty="0"/>
              <a:t>Individual Stressors</a:t>
            </a:r>
          </a:p>
        </p:txBody>
      </p:sp>
      <p:sp>
        <p:nvSpPr>
          <p:cNvPr id="13" name="TextBox 12"/>
          <p:cNvSpPr txBox="1"/>
          <p:nvPr/>
        </p:nvSpPr>
        <p:spPr>
          <a:xfrm>
            <a:off x="177282" y="4115256"/>
            <a:ext cx="3588022" cy="523220"/>
          </a:xfrm>
          <a:prstGeom prst="rect">
            <a:avLst/>
          </a:prstGeom>
          <a:noFill/>
        </p:spPr>
        <p:txBody>
          <a:bodyPr wrap="square" rtlCol="0">
            <a:spAutoFit/>
          </a:bodyPr>
          <a:lstStyle/>
          <a:p>
            <a:r>
              <a:rPr lang="en-US" sz="2800" dirty="0"/>
              <a:t>Easy Access at Home</a:t>
            </a:r>
          </a:p>
        </p:txBody>
      </p:sp>
      <p:pic>
        <p:nvPicPr>
          <p:cNvPr id="14" name="Picture 13">
            <a:extLst>
              <a:ext uri="{FF2B5EF4-FFF2-40B4-BE49-F238E27FC236}">
                <a16:creationId xmlns:a16="http://schemas.microsoft.com/office/drawing/2014/main" id="{28065CAC-97CE-3B40-A683-7061B104068D}"/>
              </a:ext>
            </a:extLst>
          </p:cNvPr>
          <p:cNvPicPr>
            <a:picLocks noChangeAspect="1"/>
          </p:cNvPicPr>
          <p:nvPr/>
        </p:nvPicPr>
        <p:blipFill>
          <a:blip r:embed="rId4"/>
          <a:stretch>
            <a:fillRect/>
          </a:stretch>
        </p:blipFill>
        <p:spPr>
          <a:xfrm>
            <a:off x="7962624" y="237126"/>
            <a:ext cx="4406717" cy="2926268"/>
          </a:xfrm>
          <a:prstGeom prst="rect">
            <a:avLst/>
          </a:prstGeom>
        </p:spPr>
      </p:pic>
      <p:sp>
        <p:nvSpPr>
          <p:cNvPr id="15" name="Rectangle 14">
            <a:extLst>
              <a:ext uri="{FF2B5EF4-FFF2-40B4-BE49-F238E27FC236}">
                <a16:creationId xmlns:a16="http://schemas.microsoft.com/office/drawing/2014/main" id="{1F8729CB-018C-A049-BC64-172C10950473}"/>
              </a:ext>
            </a:extLst>
          </p:cNvPr>
          <p:cNvSpPr/>
          <p:nvPr/>
        </p:nvSpPr>
        <p:spPr>
          <a:xfrm>
            <a:off x="10900403" y="-63344"/>
            <a:ext cx="1338828" cy="369332"/>
          </a:xfrm>
          <a:prstGeom prst="rect">
            <a:avLst/>
          </a:prstGeom>
        </p:spPr>
        <p:txBody>
          <a:bodyPr wrap="none">
            <a:spAutoFit/>
          </a:bodyPr>
          <a:lstStyle/>
          <a:p>
            <a:r>
              <a:rPr lang="en-US" dirty="0">
                <a:solidFill>
                  <a:srgbClr val="5F5B62"/>
                </a:solidFill>
                <a:latin typeface="Arial" panose="020B0604020202020204" pitchFamily="34" charset="0"/>
              </a:rPr>
              <a:t>844386700</a:t>
            </a:r>
            <a:endParaRPr lang="en-US" dirty="0"/>
          </a:p>
        </p:txBody>
      </p:sp>
      <p:sp>
        <p:nvSpPr>
          <p:cNvPr id="16" name="Rectangle 15">
            <a:extLst>
              <a:ext uri="{FF2B5EF4-FFF2-40B4-BE49-F238E27FC236}">
                <a16:creationId xmlns:a16="http://schemas.microsoft.com/office/drawing/2014/main" id="{02A21313-C322-FE44-87DD-8C9B5C0C183B}"/>
              </a:ext>
            </a:extLst>
          </p:cNvPr>
          <p:cNvSpPr/>
          <p:nvPr/>
        </p:nvSpPr>
        <p:spPr>
          <a:xfrm>
            <a:off x="6494585" y="677051"/>
            <a:ext cx="1338828" cy="369332"/>
          </a:xfrm>
          <a:prstGeom prst="rect">
            <a:avLst/>
          </a:prstGeom>
        </p:spPr>
        <p:txBody>
          <a:bodyPr wrap="none">
            <a:spAutoFit/>
          </a:bodyPr>
          <a:lstStyle/>
          <a:p>
            <a:r>
              <a:rPr lang="en-US" dirty="0">
                <a:solidFill>
                  <a:srgbClr val="5F5B62"/>
                </a:solidFill>
                <a:latin typeface="Arial" panose="020B0604020202020204" pitchFamily="34" charset="0"/>
              </a:rPr>
              <a:t>501846194</a:t>
            </a:r>
            <a:endParaRPr lang="en-US" dirty="0"/>
          </a:p>
        </p:txBody>
      </p:sp>
      <p:pic>
        <p:nvPicPr>
          <p:cNvPr id="17" name="Picture 16">
            <a:extLst>
              <a:ext uri="{FF2B5EF4-FFF2-40B4-BE49-F238E27FC236}">
                <a16:creationId xmlns:a16="http://schemas.microsoft.com/office/drawing/2014/main" id="{8EA7D2E7-3645-9149-B45D-541CAA0B1377}"/>
              </a:ext>
            </a:extLst>
          </p:cNvPr>
          <p:cNvPicPr>
            <a:picLocks noChangeAspect="1"/>
          </p:cNvPicPr>
          <p:nvPr/>
        </p:nvPicPr>
        <p:blipFill>
          <a:blip r:embed="rId5"/>
          <a:stretch>
            <a:fillRect/>
          </a:stretch>
        </p:blipFill>
        <p:spPr>
          <a:xfrm>
            <a:off x="3778051" y="3847540"/>
            <a:ext cx="4014228" cy="2673523"/>
          </a:xfrm>
          <a:prstGeom prst="rect">
            <a:avLst/>
          </a:prstGeom>
        </p:spPr>
      </p:pic>
      <p:sp>
        <p:nvSpPr>
          <p:cNvPr id="18" name="Rectangle 17">
            <a:extLst>
              <a:ext uri="{FF2B5EF4-FFF2-40B4-BE49-F238E27FC236}">
                <a16:creationId xmlns:a16="http://schemas.microsoft.com/office/drawing/2014/main" id="{F2A381EE-7E18-DF45-AA45-B2213BECFF1D}"/>
              </a:ext>
            </a:extLst>
          </p:cNvPr>
          <p:cNvSpPr/>
          <p:nvPr/>
        </p:nvSpPr>
        <p:spPr>
          <a:xfrm>
            <a:off x="6494585" y="6468790"/>
            <a:ext cx="1338828" cy="369332"/>
          </a:xfrm>
          <a:prstGeom prst="rect">
            <a:avLst/>
          </a:prstGeom>
        </p:spPr>
        <p:txBody>
          <a:bodyPr wrap="none">
            <a:spAutoFit/>
          </a:bodyPr>
          <a:lstStyle/>
          <a:p>
            <a:r>
              <a:rPr lang="en-US" dirty="0">
                <a:solidFill>
                  <a:srgbClr val="5F5B62"/>
                </a:solidFill>
                <a:latin typeface="Arial" panose="020B0604020202020204" pitchFamily="34" charset="0"/>
              </a:rPr>
              <a:t>500020195</a:t>
            </a:r>
            <a:endParaRPr lang="en-US" dirty="0"/>
          </a:p>
        </p:txBody>
      </p:sp>
      <p:sp>
        <p:nvSpPr>
          <p:cNvPr id="20" name="Rectangle 19">
            <a:extLst>
              <a:ext uri="{FF2B5EF4-FFF2-40B4-BE49-F238E27FC236}">
                <a16:creationId xmlns:a16="http://schemas.microsoft.com/office/drawing/2014/main" id="{65ED503C-7159-BD4A-9F2F-3C96713AC373}"/>
              </a:ext>
            </a:extLst>
          </p:cNvPr>
          <p:cNvSpPr/>
          <p:nvPr/>
        </p:nvSpPr>
        <p:spPr>
          <a:xfrm>
            <a:off x="9604848" y="6187182"/>
            <a:ext cx="1915909" cy="369332"/>
          </a:xfrm>
          <a:prstGeom prst="rect">
            <a:avLst/>
          </a:prstGeom>
        </p:spPr>
        <p:txBody>
          <a:bodyPr wrap="none">
            <a:spAutoFit/>
          </a:bodyPr>
          <a:lstStyle/>
          <a:p>
            <a:r>
              <a:rPr lang="en-US" dirty="0">
                <a:solidFill>
                  <a:srgbClr val="5F5B62"/>
                </a:solidFill>
                <a:latin typeface="Arial" panose="020B0604020202020204" pitchFamily="34" charset="0"/>
              </a:rPr>
              <a:t>Kids: 530926156</a:t>
            </a:r>
            <a:endParaRPr lang="en-US" dirty="0"/>
          </a:p>
        </p:txBody>
      </p:sp>
      <p:sp>
        <p:nvSpPr>
          <p:cNvPr id="21" name="Rectangle 20">
            <a:extLst>
              <a:ext uri="{FF2B5EF4-FFF2-40B4-BE49-F238E27FC236}">
                <a16:creationId xmlns:a16="http://schemas.microsoft.com/office/drawing/2014/main" id="{90689704-78BA-4F49-965A-E8F2ED9D8918}"/>
              </a:ext>
            </a:extLst>
          </p:cNvPr>
          <p:cNvSpPr/>
          <p:nvPr/>
        </p:nvSpPr>
        <p:spPr>
          <a:xfrm>
            <a:off x="9594222" y="6424156"/>
            <a:ext cx="1853392" cy="369332"/>
          </a:xfrm>
          <a:prstGeom prst="rect">
            <a:avLst/>
          </a:prstGeom>
        </p:spPr>
        <p:txBody>
          <a:bodyPr wrap="none">
            <a:spAutoFit/>
          </a:bodyPr>
          <a:lstStyle/>
          <a:p>
            <a:r>
              <a:rPr lang="en-US" dirty="0">
                <a:solidFill>
                  <a:srgbClr val="5F5B62"/>
                </a:solidFill>
                <a:latin typeface="Arial" panose="020B0604020202020204" pitchFamily="34" charset="0"/>
              </a:rPr>
              <a:t>Beer: </a:t>
            </a:r>
            <a:r>
              <a:rPr lang="en-US" dirty="0"/>
              <a:t>827896338</a:t>
            </a:r>
          </a:p>
        </p:txBody>
      </p:sp>
      <p:pic>
        <p:nvPicPr>
          <p:cNvPr id="26" name="Picture 25">
            <a:extLst>
              <a:ext uri="{FF2B5EF4-FFF2-40B4-BE49-F238E27FC236}">
                <a16:creationId xmlns:a16="http://schemas.microsoft.com/office/drawing/2014/main" id="{3E6E4276-035C-9146-9C85-8E4AE146B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624" y="3190156"/>
            <a:ext cx="4495800" cy="2997200"/>
          </a:xfrm>
          <a:prstGeom prst="rect">
            <a:avLst/>
          </a:prstGeom>
        </p:spPr>
      </p:pic>
    </p:spTree>
    <p:extLst>
      <p:ext uri="{BB962C8B-B14F-4D97-AF65-F5344CB8AC3E}">
        <p14:creationId xmlns:p14="http://schemas.microsoft.com/office/powerpoint/2010/main" val="24037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a:solidFill>
                  <a:schemeClr val="accent1">
                    <a:lumMod val="75000"/>
                  </a:schemeClr>
                </a:solidFill>
              </a:rPr>
              <a:t>Did You Know…</a:t>
            </a:r>
          </a:p>
        </p:txBody>
      </p:sp>
      <p:pic>
        <p:nvPicPr>
          <p:cNvPr id="5" name="Picture 4">
            <a:extLst>
              <a:ext uri="{FF2B5EF4-FFF2-40B4-BE49-F238E27FC236}">
                <a16:creationId xmlns:a16="http://schemas.microsoft.com/office/drawing/2014/main" id="{290AE7B7-C4F0-E54D-BE9B-B1B79196BFD7}"/>
              </a:ext>
            </a:extLst>
          </p:cNvPr>
          <p:cNvPicPr>
            <a:picLocks noChangeAspect="1"/>
          </p:cNvPicPr>
          <p:nvPr/>
        </p:nvPicPr>
        <p:blipFill>
          <a:blip r:embed="rId3"/>
          <a:stretch>
            <a:fillRect/>
          </a:stretch>
        </p:blipFill>
        <p:spPr>
          <a:xfrm>
            <a:off x="4002162" y="1976102"/>
            <a:ext cx="4124181" cy="4124181"/>
          </a:xfrm>
          <a:prstGeom prst="rect">
            <a:avLst/>
          </a:prstGeom>
        </p:spPr>
      </p:pic>
      <p:sp>
        <p:nvSpPr>
          <p:cNvPr id="2" name="Rectangle 1">
            <a:extLst>
              <a:ext uri="{FF2B5EF4-FFF2-40B4-BE49-F238E27FC236}">
                <a16:creationId xmlns:a16="http://schemas.microsoft.com/office/drawing/2014/main" id="{70B5B98F-07A1-4A4A-A3D8-096DCE2C9EDA}"/>
              </a:ext>
            </a:extLst>
          </p:cNvPr>
          <p:cNvSpPr/>
          <p:nvPr/>
        </p:nvSpPr>
        <p:spPr>
          <a:xfrm>
            <a:off x="586154" y="2145548"/>
            <a:ext cx="3634154" cy="1200329"/>
          </a:xfrm>
          <a:prstGeom prst="rect">
            <a:avLst/>
          </a:prstGeom>
        </p:spPr>
        <p:txBody>
          <a:bodyPr wrap="square">
            <a:spAutoFit/>
          </a:bodyPr>
          <a:lstStyle/>
          <a:p>
            <a:pPr lvl="0">
              <a:defRPr/>
            </a:pPr>
            <a:r>
              <a:rPr lang="en-US" b="1" dirty="0"/>
              <a:t>Bad Decisions </a:t>
            </a:r>
          </a:p>
          <a:p>
            <a:pPr lvl="0">
              <a:defRPr/>
            </a:pPr>
            <a:r>
              <a:rPr lang="en-US" b="1" dirty="0"/>
              <a:t>Slowed Senses</a:t>
            </a:r>
          </a:p>
          <a:p>
            <a:pPr lvl="0">
              <a:defRPr/>
            </a:pPr>
            <a:r>
              <a:rPr lang="en-US" b="1" dirty="0"/>
              <a:t>Impaired Learning and Memory</a:t>
            </a:r>
          </a:p>
          <a:p>
            <a:pPr lvl="0">
              <a:defRPr/>
            </a:pPr>
            <a:r>
              <a:rPr lang="en-US" b="1" dirty="0"/>
              <a:t>Impairment of Basic Functions</a:t>
            </a:r>
          </a:p>
        </p:txBody>
      </p:sp>
      <p:sp>
        <p:nvSpPr>
          <p:cNvPr id="6" name="Rectangle 5">
            <a:extLst>
              <a:ext uri="{FF2B5EF4-FFF2-40B4-BE49-F238E27FC236}">
                <a16:creationId xmlns:a16="http://schemas.microsoft.com/office/drawing/2014/main" id="{A014353F-7382-6546-8525-9BEC33F0EE8D}"/>
              </a:ext>
            </a:extLst>
          </p:cNvPr>
          <p:cNvSpPr/>
          <p:nvPr/>
        </p:nvSpPr>
        <p:spPr>
          <a:xfrm>
            <a:off x="6096000" y="6201031"/>
            <a:ext cx="2216632" cy="369332"/>
          </a:xfrm>
          <a:prstGeom prst="rect">
            <a:avLst/>
          </a:prstGeom>
        </p:spPr>
        <p:txBody>
          <a:bodyPr wrap="none">
            <a:spAutoFit/>
          </a:bodyPr>
          <a:lstStyle/>
          <a:p>
            <a:r>
              <a:rPr lang="en-US" dirty="0">
                <a:solidFill>
                  <a:srgbClr val="0C0D0D"/>
                </a:solidFill>
                <a:latin typeface="iStock Maquette"/>
              </a:rPr>
              <a:t>iStock ID# 182410808</a:t>
            </a:r>
            <a:endParaRPr lang="en-US" dirty="0"/>
          </a:p>
        </p:txBody>
      </p:sp>
    </p:spTree>
    <p:extLst>
      <p:ext uri="{BB962C8B-B14F-4D97-AF65-F5344CB8AC3E}">
        <p14:creationId xmlns:p14="http://schemas.microsoft.com/office/powerpoint/2010/main" val="208267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What’s Changed…?</a:t>
            </a:r>
          </a:p>
        </p:txBody>
      </p:sp>
      <p:pic>
        <p:nvPicPr>
          <p:cNvPr id="6" name="Picture 5">
            <a:extLst>
              <a:ext uri="{FF2B5EF4-FFF2-40B4-BE49-F238E27FC236}">
                <a16:creationId xmlns:a16="http://schemas.microsoft.com/office/drawing/2014/main" id="{C7623BCD-9002-4E48-BE4F-7E9FA8578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646" y="2266121"/>
            <a:ext cx="5122241" cy="3634311"/>
          </a:xfrm>
          <a:prstGeom prst="rect">
            <a:avLst/>
          </a:prstGeom>
        </p:spPr>
      </p:pic>
    </p:spTree>
    <p:extLst>
      <p:ext uri="{BB962C8B-B14F-4D97-AF65-F5344CB8AC3E}">
        <p14:creationId xmlns:p14="http://schemas.microsoft.com/office/powerpoint/2010/main" val="377062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1050" y="154839"/>
            <a:ext cx="10515600" cy="1325563"/>
          </a:xfrm>
        </p:spPr>
        <p:txBody>
          <a:bodyPr/>
          <a:lstStyle/>
          <a:p>
            <a:r>
              <a:rPr lang="en-US" dirty="0">
                <a:solidFill>
                  <a:schemeClr val="accent1">
                    <a:lumMod val="75000"/>
                  </a:schemeClr>
                </a:solidFill>
              </a:rPr>
              <a:t>Trends</a:t>
            </a:r>
            <a:endParaRPr lang="en-US" b="1" dirty="0">
              <a:solidFill>
                <a:schemeClr val="accent1">
                  <a:lumMod val="75000"/>
                </a:schemeClr>
              </a:solidFill>
            </a:endParaRPr>
          </a:p>
        </p:txBody>
      </p:sp>
      <p:sp>
        <p:nvSpPr>
          <p:cNvPr id="5" name="TextBox 4"/>
          <p:cNvSpPr txBox="1"/>
          <p:nvPr/>
        </p:nvSpPr>
        <p:spPr>
          <a:xfrm>
            <a:off x="7062502" y="4087271"/>
            <a:ext cx="1219200" cy="707886"/>
          </a:xfrm>
          <a:prstGeom prst="rect">
            <a:avLst/>
          </a:prstGeom>
          <a:noFill/>
        </p:spPr>
        <p:txBody>
          <a:bodyPr wrap="square" rtlCol="0">
            <a:spAutoFit/>
          </a:bodyPr>
          <a:lstStyle/>
          <a:p>
            <a:r>
              <a:rPr lang="en-US" sz="4000" dirty="0">
                <a:latin typeface="+mj-lt"/>
              </a:rPr>
              <a:t>26%</a:t>
            </a:r>
          </a:p>
        </p:txBody>
      </p:sp>
      <p:sp>
        <p:nvSpPr>
          <p:cNvPr id="6" name="Rectangle 5"/>
          <p:cNvSpPr/>
          <p:nvPr/>
        </p:nvSpPr>
        <p:spPr>
          <a:xfrm>
            <a:off x="8126232" y="4250714"/>
            <a:ext cx="267164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7th grade</a:t>
            </a:r>
          </a:p>
        </p:txBody>
      </p:sp>
      <p:sp>
        <p:nvSpPr>
          <p:cNvPr id="7" name="TextBox 6"/>
          <p:cNvSpPr txBox="1"/>
          <p:nvPr/>
        </p:nvSpPr>
        <p:spPr>
          <a:xfrm>
            <a:off x="7062502" y="2933173"/>
            <a:ext cx="1219200" cy="707886"/>
          </a:xfrm>
          <a:prstGeom prst="rect">
            <a:avLst/>
          </a:prstGeom>
          <a:noFill/>
        </p:spPr>
        <p:txBody>
          <a:bodyPr wrap="square" rtlCol="0">
            <a:spAutoFit/>
          </a:bodyPr>
          <a:lstStyle/>
          <a:p>
            <a:r>
              <a:rPr lang="en-US" sz="4000" dirty="0">
                <a:latin typeface="+mj-lt"/>
              </a:rPr>
              <a:t>41%</a:t>
            </a:r>
          </a:p>
        </p:txBody>
      </p:sp>
      <p:sp>
        <p:nvSpPr>
          <p:cNvPr id="9" name="TextBox 8"/>
          <p:cNvSpPr txBox="1"/>
          <p:nvPr/>
        </p:nvSpPr>
        <p:spPr>
          <a:xfrm>
            <a:off x="7097018" y="1885450"/>
            <a:ext cx="1219200" cy="707886"/>
          </a:xfrm>
          <a:prstGeom prst="rect">
            <a:avLst/>
          </a:prstGeom>
          <a:noFill/>
        </p:spPr>
        <p:txBody>
          <a:bodyPr wrap="square" rtlCol="0">
            <a:spAutoFit/>
          </a:bodyPr>
          <a:lstStyle/>
          <a:p>
            <a:r>
              <a:rPr lang="en-US" sz="4000" dirty="0">
                <a:latin typeface="+mj-lt"/>
              </a:rPr>
              <a:t>37%</a:t>
            </a:r>
          </a:p>
        </p:txBody>
      </p:sp>
      <p:sp>
        <p:nvSpPr>
          <p:cNvPr id="14" name="Rectangle 13"/>
          <p:cNvSpPr/>
          <p:nvPr/>
        </p:nvSpPr>
        <p:spPr>
          <a:xfrm>
            <a:off x="8333560" y="3104573"/>
            <a:ext cx="228169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9th grade</a:t>
            </a:r>
          </a:p>
        </p:txBody>
      </p:sp>
      <p:sp>
        <p:nvSpPr>
          <p:cNvPr id="15" name="Rectangle 14"/>
          <p:cNvSpPr/>
          <p:nvPr/>
        </p:nvSpPr>
        <p:spPr>
          <a:xfrm>
            <a:off x="8281702" y="2048893"/>
            <a:ext cx="271604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 </a:t>
            </a:r>
            <a:r>
              <a:rPr lang="en-US" sz="4000" dirty="0">
                <a:solidFill>
                  <a:schemeClr val="tx1"/>
                </a:solidFill>
                <a:latin typeface="+mj-lt"/>
              </a:rPr>
              <a:t>11th grade</a:t>
            </a:r>
          </a:p>
        </p:txBody>
      </p:sp>
      <p:pic>
        <p:nvPicPr>
          <p:cNvPr id="3" name="Picture 2">
            <a:extLst>
              <a:ext uri="{FF2B5EF4-FFF2-40B4-BE49-F238E27FC236}">
                <a16:creationId xmlns:a16="http://schemas.microsoft.com/office/drawing/2014/main" id="{ACD09FCB-8E90-664E-BC0E-362F7E146D2E}"/>
              </a:ext>
            </a:extLst>
          </p:cNvPr>
          <p:cNvPicPr>
            <a:picLocks noChangeAspect="1"/>
          </p:cNvPicPr>
          <p:nvPr/>
        </p:nvPicPr>
        <p:blipFill>
          <a:blip r:embed="rId3"/>
          <a:stretch>
            <a:fillRect/>
          </a:stretch>
        </p:blipFill>
        <p:spPr>
          <a:xfrm>
            <a:off x="735733" y="1480402"/>
            <a:ext cx="5734427" cy="3822951"/>
          </a:xfrm>
          <a:prstGeom prst="rect">
            <a:avLst/>
          </a:prstGeom>
        </p:spPr>
      </p:pic>
      <p:sp>
        <p:nvSpPr>
          <p:cNvPr id="8" name="Rectangle 7">
            <a:extLst>
              <a:ext uri="{FF2B5EF4-FFF2-40B4-BE49-F238E27FC236}">
                <a16:creationId xmlns:a16="http://schemas.microsoft.com/office/drawing/2014/main" id="{D705FC26-772E-1446-843A-C40842793FC4}"/>
              </a:ext>
            </a:extLst>
          </p:cNvPr>
          <p:cNvSpPr/>
          <p:nvPr/>
        </p:nvSpPr>
        <p:spPr>
          <a:xfrm>
            <a:off x="3836106" y="5277603"/>
            <a:ext cx="2634054" cy="369332"/>
          </a:xfrm>
          <a:prstGeom prst="rect">
            <a:avLst/>
          </a:prstGeom>
        </p:spPr>
        <p:txBody>
          <a:bodyPr wrap="none">
            <a:spAutoFit/>
          </a:bodyPr>
          <a:lstStyle/>
          <a:p>
            <a:r>
              <a:rPr lang="en-US" dirty="0">
                <a:solidFill>
                  <a:srgbClr val="5F5B62"/>
                </a:solidFill>
                <a:latin typeface="Arial" panose="020B0604020202020204" pitchFamily="34" charset="0"/>
              </a:rPr>
              <a:t>Thinkstock #180904062</a:t>
            </a:r>
            <a:endParaRPr lang="en-US" dirty="0"/>
          </a:p>
        </p:txBody>
      </p:sp>
    </p:spTree>
    <p:extLst>
      <p:ext uri="{BB962C8B-B14F-4D97-AF65-F5344CB8AC3E}">
        <p14:creationId xmlns:p14="http://schemas.microsoft.com/office/powerpoint/2010/main" val="1576842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709948-CDDD-694A-AF52-B37054F12069}"/>
              </a:ext>
            </a:extLst>
          </p:cNvPr>
          <p:cNvPicPr>
            <a:picLocks noChangeAspect="1"/>
          </p:cNvPicPr>
          <p:nvPr/>
        </p:nvPicPr>
        <p:blipFill>
          <a:blip r:embed="rId3"/>
          <a:stretch>
            <a:fillRect/>
          </a:stretch>
        </p:blipFill>
        <p:spPr>
          <a:xfrm>
            <a:off x="5551575" y="648494"/>
            <a:ext cx="8477250" cy="5651500"/>
          </a:xfrm>
          <a:prstGeom prst="rect">
            <a:avLst/>
          </a:prstGeom>
        </p:spPr>
      </p:pic>
      <p:sp>
        <p:nvSpPr>
          <p:cNvPr id="2" name="Title 1"/>
          <p:cNvSpPr>
            <a:spLocks noGrp="1"/>
          </p:cNvSpPr>
          <p:nvPr>
            <p:ph type="title"/>
          </p:nvPr>
        </p:nvSpPr>
        <p:spPr/>
        <p:txBody>
          <a:bodyPr/>
          <a:lstStyle/>
          <a:p>
            <a:r>
              <a:rPr lang="en-US" dirty="0">
                <a:solidFill>
                  <a:srgbClr val="0070C0"/>
                </a:solidFill>
              </a:rPr>
              <a:t>Trends</a:t>
            </a:r>
          </a:p>
        </p:txBody>
      </p:sp>
      <p:sp>
        <p:nvSpPr>
          <p:cNvPr id="7" name="Rectangle 6">
            <a:extLst>
              <a:ext uri="{FF2B5EF4-FFF2-40B4-BE49-F238E27FC236}">
                <a16:creationId xmlns:a16="http://schemas.microsoft.com/office/drawing/2014/main" id="{627BB214-7993-1945-88F4-F9E06FBA1C09}"/>
              </a:ext>
            </a:extLst>
          </p:cNvPr>
          <p:cNvSpPr/>
          <p:nvPr/>
        </p:nvSpPr>
        <p:spPr>
          <a:xfrm>
            <a:off x="3456065" y="5321069"/>
            <a:ext cx="2095510" cy="369332"/>
          </a:xfrm>
          <a:prstGeom prst="rect">
            <a:avLst/>
          </a:prstGeom>
        </p:spPr>
        <p:txBody>
          <a:bodyPr wrap="none">
            <a:spAutoFit/>
          </a:bodyPr>
          <a:lstStyle/>
          <a:p>
            <a:r>
              <a:rPr lang="en-US" dirty="0">
                <a:solidFill>
                  <a:srgbClr val="5F5B62"/>
                </a:solidFill>
                <a:latin typeface="Arial" panose="020B0604020202020204" pitchFamily="34" charset="0"/>
              </a:rPr>
              <a:t>Teen: #493659212</a:t>
            </a:r>
            <a:endParaRPr lang="en-US" dirty="0"/>
          </a:p>
        </p:txBody>
      </p:sp>
      <p:sp>
        <p:nvSpPr>
          <p:cNvPr id="14" name="Rectangle 13">
            <a:extLst>
              <a:ext uri="{FF2B5EF4-FFF2-40B4-BE49-F238E27FC236}">
                <a16:creationId xmlns:a16="http://schemas.microsoft.com/office/drawing/2014/main" id="{A910A887-FCAC-4C44-8A21-F7E429927649}"/>
              </a:ext>
            </a:extLst>
          </p:cNvPr>
          <p:cNvSpPr/>
          <p:nvPr/>
        </p:nvSpPr>
        <p:spPr>
          <a:xfrm>
            <a:off x="3318398" y="5781410"/>
            <a:ext cx="2262158" cy="369332"/>
          </a:xfrm>
          <a:prstGeom prst="rect">
            <a:avLst/>
          </a:prstGeom>
        </p:spPr>
        <p:txBody>
          <a:bodyPr wrap="none">
            <a:spAutoFit/>
          </a:bodyPr>
          <a:lstStyle/>
          <a:p>
            <a:r>
              <a:rPr lang="en-US" dirty="0">
                <a:solidFill>
                  <a:srgbClr val="5F5B62"/>
                </a:solidFill>
                <a:latin typeface="Arial" panose="020B0604020202020204" pitchFamily="34" charset="0"/>
              </a:rPr>
              <a:t>Bridge: #519163440</a:t>
            </a:r>
            <a:endParaRPr lang="en-US" dirty="0"/>
          </a:p>
        </p:txBody>
      </p:sp>
      <p:pic>
        <p:nvPicPr>
          <p:cNvPr id="19" name="Picture 18">
            <a:extLst>
              <a:ext uri="{FF2B5EF4-FFF2-40B4-BE49-F238E27FC236}">
                <a16:creationId xmlns:a16="http://schemas.microsoft.com/office/drawing/2014/main" id="{098EFCF9-D373-4E47-8D60-668575014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31" y="1302786"/>
            <a:ext cx="5692477" cy="3955014"/>
          </a:xfrm>
          <a:prstGeom prst="rect">
            <a:avLst/>
          </a:prstGeom>
        </p:spPr>
      </p:pic>
      <p:sp>
        <p:nvSpPr>
          <p:cNvPr id="18" name="Rectangle 17">
            <a:extLst>
              <a:ext uri="{FF2B5EF4-FFF2-40B4-BE49-F238E27FC236}">
                <a16:creationId xmlns:a16="http://schemas.microsoft.com/office/drawing/2014/main" id="{D174F36F-8D4A-3746-B706-CC5C9B8FAD5F}"/>
              </a:ext>
            </a:extLst>
          </p:cNvPr>
          <p:cNvSpPr/>
          <p:nvPr/>
        </p:nvSpPr>
        <p:spPr>
          <a:xfrm>
            <a:off x="3381395" y="5545478"/>
            <a:ext cx="2185214" cy="369332"/>
          </a:xfrm>
          <a:prstGeom prst="rect">
            <a:avLst/>
          </a:prstGeom>
        </p:spPr>
        <p:txBody>
          <a:bodyPr wrap="none">
            <a:spAutoFit/>
          </a:bodyPr>
          <a:lstStyle/>
          <a:p>
            <a:r>
              <a:rPr lang="en-US" dirty="0">
                <a:solidFill>
                  <a:srgbClr val="5F5B62"/>
                </a:solidFill>
                <a:latin typeface="Arial" panose="020B0604020202020204" pitchFamily="34" charset="0"/>
              </a:rPr>
              <a:t>Bottle: #537548172</a:t>
            </a:r>
            <a:endParaRPr lang="en-US" dirty="0"/>
          </a:p>
        </p:txBody>
      </p:sp>
      <p:pic>
        <p:nvPicPr>
          <p:cNvPr id="20" name="Picture 19">
            <a:extLst>
              <a:ext uri="{FF2B5EF4-FFF2-40B4-BE49-F238E27FC236}">
                <a16:creationId xmlns:a16="http://schemas.microsoft.com/office/drawing/2014/main" id="{6B326D28-3210-794C-87C7-231D2F68F2E2}"/>
              </a:ext>
            </a:extLst>
          </p:cNvPr>
          <p:cNvPicPr>
            <a:picLocks noChangeAspect="1"/>
          </p:cNvPicPr>
          <p:nvPr/>
        </p:nvPicPr>
        <p:blipFill>
          <a:blip r:embed="rId5"/>
          <a:stretch>
            <a:fillRect/>
          </a:stretch>
        </p:blipFill>
        <p:spPr>
          <a:xfrm>
            <a:off x="6720233" y="1302786"/>
            <a:ext cx="2890512" cy="1925115"/>
          </a:xfrm>
          <a:prstGeom prst="rect">
            <a:avLst/>
          </a:prstGeom>
        </p:spPr>
      </p:pic>
      <p:sp>
        <p:nvSpPr>
          <p:cNvPr id="21" name="Rectangle 20">
            <a:extLst>
              <a:ext uri="{FF2B5EF4-FFF2-40B4-BE49-F238E27FC236}">
                <a16:creationId xmlns:a16="http://schemas.microsoft.com/office/drawing/2014/main" id="{F9AA6FBC-25B1-5142-97E9-30E4D6C42C90}"/>
              </a:ext>
            </a:extLst>
          </p:cNvPr>
          <p:cNvSpPr/>
          <p:nvPr/>
        </p:nvSpPr>
        <p:spPr>
          <a:xfrm>
            <a:off x="8338751" y="3182051"/>
            <a:ext cx="1338828" cy="369332"/>
          </a:xfrm>
          <a:prstGeom prst="rect">
            <a:avLst/>
          </a:prstGeom>
        </p:spPr>
        <p:txBody>
          <a:bodyPr wrap="none">
            <a:spAutoFit/>
          </a:bodyPr>
          <a:lstStyle/>
          <a:p>
            <a:r>
              <a:rPr lang="en-US" dirty="0">
                <a:solidFill>
                  <a:srgbClr val="5F5B62"/>
                </a:solidFill>
                <a:latin typeface="Arial" panose="020B0604020202020204" pitchFamily="34" charset="0"/>
              </a:rPr>
              <a:t>876641692</a:t>
            </a:r>
            <a:endParaRPr lang="en-US" dirty="0"/>
          </a:p>
        </p:txBody>
      </p:sp>
      <p:pic>
        <p:nvPicPr>
          <p:cNvPr id="22" name="Picture 21">
            <a:extLst>
              <a:ext uri="{FF2B5EF4-FFF2-40B4-BE49-F238E27FC236}">
                <a16:creationId xmlns:a16="http://schemas.microsoft.com/office/drawing/2014/main" id="{B1F93D28-2791-4942-AEFF-C047040DE535}"/>
              </a:ext>
            </a:extLst>
          </p:cNvPr>
          <p:cNvPicPr>
            <a:picLocks noChangeAspect="1"/>
          </p:cNvPicPr>
          <p:nvPr/>
        </p:nvPicPr>
        <p:blipFill>
          <a:blip r:embed="rId6"/>
          <a:stretch>
            <a:fillRect/>
          </a:stretch>
        </p:blipFill>
        <p:spPr>
          <a:xfrm>
            <a:off x="6720233" y="3552427"/>
            <a:ext cx="2890512" cy="1927008"/>
          </a:xfrm>
          <a:prstGeom prst="rect">
            <a:avLst/>
          </a:prstGeom>
        </p:spPr>
      </p:pic>
      <p:sp>
        <p:nvSpPr>
          <p:cNvPr id="23" name="Rectangle 22">
            <a:extLst>
              <a:ext uri="{FF2B5EF4-FFF2-40B4-BE49-F238E27FC236}">
                <a16:creationId xmlns:a16="http://schemas.microsoft.com/office/drawing/2014/main" id="{AFC6BF5B-D7CB-3D4D-824C-EDEED47E8A9C}"/>
              </a:ext>
            </a:extLst>
          </p:cNvPr>
          <p:cNvSpPr/>
          <p:nvPr/>
        </p:nvSpPr>
        <p:spPr>
          <a:xfrm>
            <a:off x="8338751" y="5470154"/>
            <a:ext cx="1338828" cy="369332"/>
          </a:xfrm>
          <a:prstGeom prst="rect">
            <a:avLst/>
          </a:prstGeom>
        </p:spPr>
        <p:txBody>
          <a:bodyPr wrap="none">
            <a:spAutoFit/>
          </a:bodyPr>
          <a:lstStyle/>
          <a:p>
            <a:r>
              <a:rPr lang="en-US" dirty="0">
                <a:solidFill>
                  <a:srgbClr val="5F5B62"/>
                </a:solidFill>
                <a:latin typeface="Arial" panose="020B0604020202020204" pitchFamily="34" charset="0"/>
              </a:rPr>
              <a:t>166842815</a:t>
            </a:r>
            <a:endParaRPr lang="en-US" dirty="0"/>
          </a:p>
        </p:txBody>
      </p:sp>
      <p:sp>
        <p:nvSpPr>
          <p:cNvPr id="25" name="Rectangle 24">
            <a:extLst>
              <a:ext uri="{FF2B5EF4-FFF2-40B4-BE49-F238E27FC236}">
                <a16:creationId xmlns:a16="http://schemas.microsoft.com/office/drawing/2014/main" id="{B9B542BE-FE8B-704B-9BD9-8E63F7080B7F}"/>
              </a:ext>
            </a:extLst>
          </p:cNvPr>
          <p:cNvSpPr/>
          <p:nvPr/>
        </p:nvSpPr>
        <p:spPr>
          <a:xfrm>
            <a:off x="12689997" y="5966076"/>
            <a:ext cx="1338828" cy="369332"/>
          </a:xfrm>
          <a:prstGeom prst="rect">
            <a:avLst/>
          </a:prstGeom>
        </p:spPr>
        <p:txBody>
          <a:bodyPr wrap="none">
            <a:spAutoFit/>
          </a:bodyPr>
          <a:lstStyle/>
          <a:p>
            <a:r>
              <a:rPr lang="en-US" dirty="0">
                <a:solidFill>
                  <a:srgbClr val="5F5B62"/>
                </a:solidFill>
                <a:latin typeface="Arial" panose="020B0604020202020204" pitchFamily="34" charset="0"/>
              </a:rPr>
              <a:t>169276532</a:t>
            </a:r>
            <a:endParaRPr lang="en-US" dirty="0"/>
          </a:p>
        </p:txBody>
      </p:sp>
    </p:spTree>
    <p:extLst>
      <p:ext uri="{BB962C8B-B14F-4D97-AF65-F5344CB8AC3E}">
        <p14:creationId xmlns:p14="http://schemas.microsoft.com/office/powerpoint/2010/main" val="385965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solidFill>
                  <a:schemeClr val="accent1">
                    <a:lumMod val="75000"/>
                  </a:schemeClr>
                </a:solidFill>
              </a:rPr>
              <a:t>Did You Know…</a:t>
            </a:r>
            <a:endParaRPr lang="en-US" b="1" dirty="0">
              <a:solidFill>
                <a:schemeClr val="accent1">
                  <a:lumMod val="75000"/>
                </a:schemeClr>
              </a:solidFill>
            </a:endParaRPr>
          </a:p>
        </p:txBody>
      </p:sp>
      <p:sp>
        <p:nvSpPr>
          <p:cNvPr id="5" name="TextBox 4"/>
          <p:cNvSpPr txBox="1"/>
          <p:nvPr/>
        </p:nvSpPr>
        <p:spPr>
          <a:xfrm>
            <a:off x="787975" y="1487822"/>
            <a:ext cx="3694572" cy="707886"/>
          </a:xfrm>
          <a:prstGeom prst="rect">
            <a:avLst/>
          </a:prstGeom>
          <a:noFill/>
        </p:spPr>
        <p:txBody>
          <a:bodyPr wrap="square" rtlCol="0">
            <a:spAutoFit/>
          </a:bodyPr>
          <a:lstStyle/>
          <a:p>
            <a:r>
              <a:rPr lang="en-US" sz="4000" dirty="0">
                <a:solidFill>
                  <a:schemeClr val="accent1">
                    <a:lumMod val="75000"/>
                  </a:schemeClr>
                </a:solidFill>
                <a:latin typeface="+mj-lt"/>
              </a:rPr>
              <a:t>200,000 ER Visits</a:t>
            </a:r>
          </a:p>
        </p:txBody>
      </p:sp>
      <p:sp>
        <p:nvSpPr>
          <p:cNvPr id="11" name="TextBox 10"/>
          <p:cNvSpPr txBox="1"/>
          <p:nvPr/>
        </p:nvSpPr>
        <p:spPr>
          <a:xfrm>
            <a:off x="7231028" y="1487822"/>
            <a:ext cx="3261942" cy="707886"/>
          </a:xfrm>
          <a:prstGeom prst="rect">
            <a:avLst/>
          </a:prstGeom>
          <a:noFill/>
        </p:spPr>
        <p:txBody>
          <a:bodyPr wrap="square" rtlCol="0">
            <a:spAutoFit/>
          </a:bodyPr>
          <a:lstStyle/>
          <a:p>
            <a:r>
              <a:rPr lang="en-US" sz="4000" dirty="0">
                <a:solidFill>
                  <a:schemeClr val="accent1">
                    <a:lumMod val="75000"/>
                  </a:schemeClr>
                </a:solidFill>
                <a:latin typeface="+mj-lt"/>
              </a:rPr>
              <a:t>4,300 Deaths</a:t>
            </a:r>
          </a:p>
        </p:txBody>
      </p:sp>
      <p:pic>
        <p:nvPicPr>
          <p:cNvPr id="3" name="Picture 2">
            <a:extLst>
              <a:ext uri="{FF2B5EF4-FFF2-40B4-BE49-F238E27FC236}">
                <a16:creationId xmlns:a16="http://schemas.microsoft.com/office/drawing/2014/main" id="{1931263E-D4D7-0F47-A0A6-8A56328BF476}"/>
              </a:ext>
            </a:extLst>
          </p:cNvPr>
          <p:cNvPicPr>
            <a:picLocks noChangeAspect="1"/>
          </p:cNvPicPr>
          <p:nvPr/>
        </p:nvPicPr>
        <p:blipFill>
          <a:blip r:embed="rId3"/>
          <a:stretch>
            <a:fillRect/>
          </a:stretch>
        </p:blipFill>
        <p:spPr>
          <a:xfrm>
            <a:off x="787975" y="2195708"/>
            <a:ext cx="4263173" cy="4242628"/>
          </a:xfrm>
          <a:prstGeom prst="rect">
            <a:avLst/>
          </a:prstGeom>
        </p:spPr>
      </p:pic>
      <p:sp>
        <p:nvSpPr>
          <p:cNvPr id="8" name="Rectangle 7">
            <a:extLst>
              <a:ext uri="{FF2B5EF4-FFF2-40B4-BE49-F238E27FC236}">
                <a16:creationId xmlns:a16="http://schemas.microsoft.com/office/drawing/2014/main" id="{32E32AD8-55D4-D44B-A232-A191CB5F8D22}"/>
              </a:ext>
            </a:extLst>
          </p:cNvPr>
          <p:cNvSpPr/>
          <p:nvPr/>
        </p:nvSpPr>
        <p:spPr>
          <a:xfrm>
            <a:off x="3851605" y="6367808"/>
            <a:ext cx="1261884" cy="369332"/>
          </a:xfrm>
          <a:prstGeom prst="rect">
            <a:avLst/>
          </a:prstGeom>
        </p:spPr>
        <p:txBody>
          <a:bodyPr wrap="none">
            <a:spAutoFit/>
          </a:bodyPr>
          <a:lstStyle/>
          <a:p>
            <a:r>
              <a:rPr lang="en-US" dirty="0">
                <a:solidFill>
                  <a:srgbClr val="5F5B62"/>
                </a:solidFill>
                <a:latin typeface="Arial" panose="020B0604020202020204" pitchFamily="34" charset="0"/>
              </a:rPr>
              <a:t>AA043359</a:t>
            </a:r>
            <a:endParaRPr lang="en-US" dirty="0"/>
          </a:p>
        </p:txBody>
      </p:sp>
      <p:pic>
        <p:nvPicPr>
          <p:cNvPr id="10" name="Picture 9">
            <a:extLst>
              <a:ext uri="{FF2B5EF4-FFF2-40B4-BE49-F238E27FC236}">
                <a16:creationId xmlns:a16="http://schemas.microsoft.com/office/drawing/2014/main" id="{FC9DFE74-E8DC-1E43-AC98-5B44AD03B985}"/>
              </a:ext>
            </a:extLst>
          </p:cNvPr>
          <p:cNvPicPr>
            <a:picLocks noChangeAspect="1"/>
          </p:cNvPicPr>
          <p:nvPr/>
        </p:nvPicPr>
        <p:blipFill>
          <a:blip r:embed="rId4"/>
          <a:stretch>
            <a:fillRect/>
          </a:stretch>
        </p:blipFill>
        <p:spPr>
          <a:xfrm>
            <a:off x="5506082" y="2195708"/>
            <a:ext cx="6258150" cy="4172100"/>
          </a:xfrm>
          <a:prstGeom prst="rect">
            <a:avLst/>
          </a:prstGeom>
        </p:spPr>
      </p:pic>
      <p:sp>
        <p:nvSpPr>
          <p:cNvPr id="13" name="Rectangle 12">
            <a:extLst>
              <a:ext uri="{FF2B5EF4-FFF2-40B4-BE49-F238E27FC236}">
                <a16:creationId xmlns:a16="http://schemas.microsoft.com/office/drawing/2014/main" id="{1AA62018-E9E7-2D41-A331-96421EAEB180}"/>
              </a:ext>
            </a:extLst>
          </p:cNvPr>
          <p:cNvSpPr/>
          <p:nvPr/>
        </p:nvSpPr>
        <p:spPr>
          <a:xfrm>
            <a:off x="10492970" y="6367808"/>
            <a:ext cx="1338828" cy="369332"/>
          </a:xfrm>
          <a:prstGeom prst="rect">
            <a:avLst/>
          </a:prstGeom>
        </p:spPr>
        <p:txBody>
          <a:bodyPr wrap="none">
            <a:spAutoFit/>
          </a:bodyPr>
          <a:lstStyle/>
          <a:p>
            <a:r>
              <a:rPr lang="en-US" dirty="0">
                <a:solidFill>
                  <a:srgbClr val="5F5B62"/>
                </a:solidFill>
                <a:latin typeface="Arial" panose="020B0604020202020204" pitchFamily="34" charset="0"/>
              </a:rPr>
              <a:t>184345990</a:t>
            </a:r>
            <a:endParaRPr lang="en-US" dirty="0"/>
          </a:p>
        </p:txBody>
      </p:sp>
    </p:spTree>
    <p:extLst>
      <p:ext uri="{BB962C8B-B14F-4D97-AF65-F5344CB8AC3E}">
        <p14:creationId xmlns:p14="http://schemas.microsoft.com/office/powerpoint/2010/main" val="2977917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solidFill>
                  <a:schemeClr val="accent1">
                    <a:lumMod val="75000"/>
                  </a:schemeClr>
                </a:solidFill>
              </a:rPr>
              <a:t>Dependence</a:t>
            </a:r>
          </a:p>
        </p:txBody>
      </p:sp>
      <p:pic>
        <p:nvPicPr>
          <p:cNvPr id="4" name="Picture 3">
            <a:extLst>
              <a:ext uri="{FF2B5EF4-FFF2-40B4-BE49-F238E27FC236}">
                <a16:creationId xmlns:a16="http://schemas.microsoft.com/office/drawing/2014/main" id="{A9381A6E-5F74-2345-A50A-1D2E88177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387" y="1696912"/>
            <a:ext cx="5822856" cy="4364575"/>
          </a:xfrm>
          <a:prstGeom prst="rect">
            <a:avLst/>
          </a:prstGeom>
        </p:spPr>
      </p:pic>
    </p:spTree>
    <p:extLst>
      <p:ext uri="{BB962C8B-B14F-4D97-AF65-F5344CB8AC3E}">
        <p14:creationId xmlns:p14="http://schemas.microsoft.com/office/powerpoint/2010/main" val="123264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1644</Words>
  <Application>Microsoft Macintosh PowerPoint</Application>
  <PresentationFormat>Widescreen</PresentationFormat>
  <Paragraphs>282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Calibri</vt:lpstr>
      <vt:lpstr>Calibri Light</vt:lpstr>
      <vt:lpstr>iStock Maquette</vt:lpstr>
      <vt:lpstr>Stencil</vt:lpstr>
      <vt:lpstr>Wingdings</vt:lpstr>
      <vt:lpstr>Office Theme</vt:lpstr>
      <vt:lpstr>PowerPoint Presentation</vt:lpstr>
      <vt:lpstr>Why? </vt:lpstr>
      <vt:lpstr>Why do kids drink?</vt:lpstr>
      <vt:lpstr>Did You Know…</vt:lpstr>
      <vt:lpstr>What’s Changed…?</vt:lpstr>
      <vt:lpstr>Trends</vt:lpstr>
      <vt:lpstr>Trends</vt:lpstr>
      <vt:lpstr>Did You Know…</vt:lpstr>
      <vt:lpstr>Dependence</vt:lpstr>
      <vt:lpstr>Dependence</vt:lpstr>
      <vt:lpstr>Dependence</vt:lpstr>
      <vt:lpstr>Binge Drinking </vt:lpstr>
      <vt:lpstr>Binge Drinking </vt:lpstr>
      <vt:lpstr>Binge Drinking </vt:lpstr>
      <vt:lpstr>Binge Drinking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Binge Drinking </vt:lpstr>
      <vt:lpstr>Finding More Information </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O'Neill</dc:creator>
  <cp:lastModifiedBy>Mike Fox</cp:lastModifiedBy>
  <cp:revision>314</cp:revision>
  <dcterms:created xsi:type="dcterms:W3CDTF">2018-05-31T17:11:59Z</dcterms:created>
  <dcterms:modified xsi:type="dcterms:W3CDTF">2018-08-08T18:54:45Z</dcterms:modified>
</cp:coreProperties>
</file>