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60" r:id="rId3"/>
    <p:sldMasterId id="2147483672" r:id="rId4"/>
  </p:sldMasterIdLst>
  <p:notesMasterIdLst>
    <p:notesMasterId r:id="rId62"/>
  </p:notesMasterIdLst>
  <p:sldIdLst>
    <p:sldId id="256" r:id="rId5"/>
    <p:sldId id="257" r:id="rId6"/>
    <p:sldId id="258" r:id="rId7"/>
    <p:sldId id="259" r:id="rId8"/>
    <p:sldId id="260" r:id="rId9"/>
    <p:sldId id="261" r:id="rId10"/>
    <p:sldId id="262" r:id="rId11"/>
    <p:sldId id="263" r:id="rId12"/>
    <p:sldId id="270" r:id="rId13"/>
    <p:sldId id="264" r:id="rId14"/>
    <p:sldId id="265" r:id="rId15"/>
    <p:sldId id="268" r:id="rId16"/>
    <p:sldId id="267" r:id="rId17"/>
    <p:sldId id="269" r:id="rId18"/>
    <p:sldId id="271" r:id="rId19"/>
    <p:sldId id="272" r:id="rId20"/>
    <p:sldId id="273" r:id="rId21"/>
    <p:sldId id="274" r:id="rId22"/>
    <p:sldId id="275" r:id="rId23"/>
    <p:sldId id="276" r:id="rId24"/>
    <p:sldId id="277" r:id="rId25"/>
    <p:sldId id="278" r:id="rId26"/>
    <p:sldId id="279" r:id="rId27"/>
    <p:sldId id="284" r:id="rId28"/>
    <p:sldId id="280" r:id="rId29"/>
    <p:sldId id="281" r:id="rId30"/>
    <p:sldId id="297" r:id="rId31"/>
    <p:sldId id="282" r:id="rId32"/>
    <p:sldId id="283" r:id="rId33"/>
    <p:sldId id="285" r:id="rId34"/>
    <p:sldId id="287" r:id="rId35"/>
    <p:sldId id="288" r:id="rId36"/>
    <p:sldId id="289" r:id="rId37"/>
    <p:sldId id="290" r:id="rId38"/>
    <p:sldId id="295" r:id="rId39"/>
    <p:sldId id="291" r:id="rId40"/>
    <p:sldId id="299" r:id="rId41"/>
    <p:sldId id="296" r:id="rId42"/>
    <p:sldId id="301" r:id="rId43"/>
    <p:sldId id="302" r:id="rId44"/>
    <p:sldId id="303" r:id="rId45"/>
    <p:sldId id="304" r:id="rId46"/>
    <p:sldId id="307" r:id="rId47"/>
    <p:sldId id="308" r:id="rId48"/>
    <p:sldId id="300" r:id="rId49"/>
    <p:sldId id="293" r:id="rId50"/>
    <p:sldId id="298" r:id="rId51"/>
    <p:sldId id="294" r:id="rId52"/>
    <p:sldId id="305" r:id="rId53"/>
    <p:sldId id="306" r:id="rId54"/>
    <p:sldId id="309" r:id="rId55"/>
    <p:sldId id="315" r:id="rId56"/>
    <p:sldId id="310" r:id="rId57"/>
    <p:sldId id="311" r:id="rId58"/>
    <p:sldId id="313"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57E31-B6B8-4EE0-A8C0-C42ACAFED31A}" type="datetimeFigureOut">
              <a:rPr lang="en-US" smtClean="0"/>
              <a:t>5/17/18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82739-5982-4942-954F-DAE6C31157AD}" type="slidenum">
              <a:rPr lang="en-US" smtClean="0"/>
              <a:t>‹#›</a:t>
            </a:fld>
            <a:endParaRPr lang="en-US"/>
          </a:p>
        </p:txBody>
      </p:sp>
    </p:spTree>
    <p:extLst>
      <p:ext uri="{BB962C8B-B14F-4D97-AF65-F5344CB8AC3E}">
        <p14:creationId xmlns:p14="http://schemas.microsoft.com/office/powerpoint/2010/main" val="239715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782739-5982-4942-954F-DAE6C31157AD}" type="slidenum">
              <a:rPr lang="en-US" smtClean="0"/>
              <a:t>1</a:t>
            </a:fld>
            <a:endParaRPr lang="en-US"/>
          </a:p>
        </p:txBody>
      </p:sp>
    </p:spTree>
    <p:extLst>
      <p:ext uri="{BB962C8B-B14F-4D97-AF65-F5344CB8AC3E}">
        <p14:creationId xmlns:p14="http://schemas.microsoft.com/office/powerpoint/2010/main" val="340719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talking about marijuana?  After alcohol &amp; tobacco, marijuana is the most commonly used drug</a:t>
            </a:r>
            <a:r>
              <a:rPr lang="en-US" baseline="0" dirty="0"/>
              <a:t> among middle and high school students.</a:t>
            </a:r>
            <a:endParaRPr lang="en-US" dirty="0"/>
          </a:p>
          <a:p>
            <a:endParaRPr lang="en-US" dirty="0"/>
          </a:p>
        </p:txBody>
      </p:sp>
      <p:sp>
        <p:nvSpPr>
          <p:cNvPr id="4" name="Slide Number Placeholder 3"/>
          <p:cNvSpPr>
            <a:spLocks noGrp="1"/>
          </p:cNvSpPr>
          <p:nvPr>
            <p:ph type="sldNum" sz="quarter" idx="10"/>
          </p:nvPr>
        </p:nvSpPr>
        <p:spPr/>
        <p:txBody>
          <a:bodyPr/>
          <a:lstStyle/>
          <a:p>
            <a:fld id="{5E782739-5982-4942-954F-DAE6C31157AD}" type="slidenum">
              <a:rPr lang="en-US" smtClean="0"/>
              <a:t>2</a:t>
            </a:fld>
            <a:endParaRPr lang="en-US"/>
          </a:p>
        </p:txBody>
      </p:sp>
    </p:spTree>
    <p:extLst>
      <p:ext uri="{BB962C8B-B14F-4D97-AF65-F5344CB8AC3E}">
        <p14:creationId xmlns:p14="http://schemas.microsoft.com/office/powerpoint/2010/main" val="420874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www.sacramentoccy.org</a:t>
            </a:r>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a:t>www.omniyouth.net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242537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65104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1833636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1004353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www.sacramentoccy.org</a:t>
            </a:r>
          </a:p>
        </p:txBody>
      </p:sp>
      <p:sp>
        <p:nvSpPr>
          <p:cNvPr id="8" name="Footer Placeholder 7"/>
          <p:cNvSpPr>
            <a:spLocks noGrp="1"/>
          </p:cNvSpPr>
          <p:nvPr>
            <p:ph type="ftr" sz="quarter" idx="11"/>
          </p:nvPr>
        </p:nvSpPr>
        <p:spPr/>
        <p:txBody>
          <a:bodyPr/>
          <a:lstStyle/>
          <a:p>
            <a:r>
              <a:rPr lang="en-US"/>
              <a:t>www.omniyouth.net</a:t>
            </a:r>
          </a:p>
        </p:txBody>
      </p:sp>
      <p:sp>
        <p:nvSpPr>
          <p:cNvPr id="9" name="Slide Number Placeholder 8"/>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173055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www.sacramentoccy.org</a:t>
            </a:r>
          </a:p>
        </p:txBody>
      </p:sp>
      <p:sp>
        <p:nvSpPr>
          <p:cNvPr id="4" name="Footer Placeholder 3"/>
          <p:cNvSpPr>
            <a:spLocks noGrp="1"/>
          </p:cNvSpPr>
          <p:nvPr>
            <p:ph type="ftr" sz="quarter" idx="11"/>
          </p:nvPr>
        </p:nvSpPr>
        <p:spPr/>
        <p:txBody>
          <a:bodyPr/>
          <a:lstStyle/>
          <a:p>
            <a:r>
              <a:rPr lang="en-US"/>
              <a:t>www.omniyouth.net</a:t>
            </a:r>
          </a:p>
        </p:txBody>
      </p:sp>
      <p:sp>
        <p:nvSpPr>
          <p:cNvPr id="5" name="Slide Number Placeholder 4"/>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377433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www.sacramentoccy.org</a:t>
            </a:r>
          </a:p>
        </p:txBody>
      </p:sp>
      <p:sp>
        <p:nvSpPr>
          <p:cNvPr id="3" name="Footer Placeholder 2"/>
          <p:cNvSpPr>
            <a:spLocks noGrp="1"/>
          </p:cNvSpPr>
          <p:nvPr>
            <p:ph type="ftr" sz="quarter" idx="11"/>
          </p:nvPr>
        </p:nvSpPr>
        <p:spPr/>
        <p:txBody>
          <a:bodyPr/>
          <a:lstStyle/>
          <a:p>
            <a:r>
              <a:rPr lang="en-US"/>
              <a:t>www.omniyouth.net</a:t>
            </a:r>
          </a:p>
        </p:txBody>
      </p:sp>
      <p:sp>
        <p:nvSpPr>
          <p:cNvPr id="4" name="Slide Number Placeholder 3"/>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184547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9892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353696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268307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AFED5641-5B9F-46A5-9830-672D4DE19FDA}" type="slidenum">
              <a:rPr lang="en-US" smtClean="0"/>
              <a:t>‹#›</a:t>
            </a:fld>
            <a:endParaRPr lang="en-US"/>
          </a:p>
        </p:txBody>
      </p:sp>
    </p:spTree>
    <p:extLst>
      <p:ext uri="{BB962C8B-B14F-4D97-AF65-F5344CB8AC3E}">
        <p14:creationId xmlns:p14="http://schemas.microsoft.com/office/powerpoint/2010/main" val="2113445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1639571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2027950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957806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294291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www.sacramentoccy.org</a:t>
            </a:r>
          </a:p>
        </p:txBody>
      </p:sp>
      <p:sp>
        <p:nvSpPr>
          <p:cNvPr id="8" name="Footer Placeholder 7"/>
          <p:cNvSpPr>
            <a:spLocks noGrp="1"/>
          </p:cNvSpPr>
          <p:nvPr>
            <p:ph type="ftr" sz="quarter" idx="11"/>
          </p:nvPr>
        </p:nvSpPr>
        <p:spPr/>
        <p:txBody>
          <a:bodyPr/>
          <a:lstStyle/>
          <a:p>
            <a:r>
              <a:rPr lang="en-US"/>
              <a:t>www.omniyouth.net</a:t>
            </a:r>
          </a:p>
        </p:txBody>
      </p:sp>
      <p:sp>
        <p:nvSpPr>
          <p:cNvPr id="9" name="Slide Number Placeholder 8"/>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1258623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www.sacramentoccy.org</a:t>
            </a:r>
          </a:p>
        </p:txBody>
      </p:sp>
      <p:sp>
        <p:nvSpPr>
          <p:cNvPr id="4" name="Footer Placeholder 3"/>
          <p:cNvSpPr>
            <a:spLocks noGrp="1"/>
          </p:cNvSpPr>
          <p:nvPr>
            <p:ph type="ftr" sz="quarter" idx="11"/>
          </p:nvPr>
        </p:nvSpPr>
        <p:spPr/>
        <p:txBody>
          <a:bodyPr/>
          <a:lstStyle/>
          <a:p>
            <a:r>
              <a:rPr lang="en-US"/>
              <a:t>www.omniyouth.net</a:t>
            </a:r>
          </a:p>
        </p:txBody>
      </p:sp>
      <p:sp>
        <p:nvSpPr>
          <p:cNvPr id="5" name="Slide Number Placeholder 4"/>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121889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www.sacramentoccy.org</a:t>
            </a:r>
          </a:p>
        </p:txBody>
      </p:sp>
      <p:sp>
        <p:nvSpPr>
          <p:cNvPr id="3" name="Footer Placeholder 2"/>
          <p:cNvSpPr>
            <a:spLocks noGrp="1"/>
          </p:cNvSpPr>
          <p:nvPr>
            <p:ph type="ftr" sz="quarter" idx="11"/>
          </p:nvPr>
        </p:nvSpPr>
        <p:spPr/>
        <p:txBody>
          <a:bodyPr/>
          <a:lstStyle/>
          <a:p>
            <a:r>
              <a:rPr lang="en-US"/>
              <a:t>www.omniyouth.net</a:t>
            </a:r>
          </a:p>
        </p:txBody>
      </p:sp>
      <p:sp>
        <p:nvSpPr>
          <p:cNvPr id="4" name="Slide Number Placeholder 3"/>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417182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1942161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1621062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2333171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1744B84-C883-429C-891B-38EB2C16697F}" type="slidenum">
              <a:rPr lang="en-US" smtClean="0"/>
              <a:t>‹#›</a:t>
            </a:fld>
            <a:endParaRPr lang="en-US"/>
          </a:p>
        </p:txBody>
      </p:sp>
    </p:spTree>
    <p:extLst>
      <p:ext uri="{BB962C8B-B14F-4D97-AF65-F5344CB8AC3E}">
        <p14:creationId xmlns:p14="http://schemas.microsoft.com/office/powerpoint/2010/main" val="420438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1408495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514282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166897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1022096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www.sacramentoccy.org</a:t>
            </a:r>
          </a:p>
        </p:txBody>
      </p:sp>
      <p:sp>
        <p:nvSpPr>
          <p:cNvPr id="8" name="Footer Placeholder 7"/>
          <p:cNvSpPr>
            <a:spLocks noGrp="1"/>
          </p:cNvSpPr>
          <p:nvPr>
            <p:ph type="ftr" sz="quarter" idx="11"/>
          </p:nvPr>
        </p:nvSpPr>
        <p:spPr/>
        <p:txBody>
          <a:bodyPr/>
          <a:lstStyle/>
          <a:p>
            <a:r>
              <a:rPr lang="en-US"/>
              <a:t>www.omniyouth.net</a:t>
            </a:r>
          </a:p>
        </p:txBody>
      </p:sp>
      <p:sp>
        <p:nvSpPr>
          <p:cNvPr id="9" name="Slide Number Placeholder 8"/>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2133620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www.sacramentoccy.org</a:t>
            </a:r>
          </a:p>
        </p:txBody>
      </p:sp>
      <p:sp>
        <p:nvSpPr>
          <p:cNvPr id="4" name="Footer Placeholder 3"/>
          <p:cNvSpPr>
            <a:spLocks noGrp="1"/>
          </p:cNvSpPr>
          <p:nvPr>
            <p:ph type="ftr" sz="quarter" idx="11"/>
          </p:nvPr>
        </p:nvSpPr>
        <p:spPr/>
        <p:txBody>
          <a:bodyPr/>
          <a:lstStyle/>
          <a:p>
            <a:r>
              <a:rPr lang="en-US"/>
              <a:t>www.omniyouth.net</a:t>
            </a:r>
          </a:p>
        </p:txBody>
      </p:sp>
      <p:sp>
        <p:nvSpPr>
          <p:cNvPr id="5" name="Slide Number Placeholder 4"/>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265572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www.sacramentoccy.org</a:t>
            </a:r>
          </a:p>
        </p:txBody>
      </p:sp>
      <p:sp>
        <p:nvSpPr>
          <p:cNvPr id="3" name="Footer Placeholder 2"/>
          <p:cNvSpPr>
            <a:spLocks noGrp="1"/>
          </p:cNvSpPr>
          <p:nvPr>
            <p:ph type="ftr" sz="quarter" idx="11"/>
          </p:nvPr>
        </p:nvSpPr>
        <p:spPr/>
        <p:txBody>
          <a:bodyPr/>
          <a:lstStyle/>
          <a:p>
            <a:r>
              <a:rPr lang="en-US"/>
              <a:t>www.omniyouth.net</a:t>
            </a:r>
          </a:p>
        </p:txBody>
      </p:sp>
      <p:sp>
        <p:nvSpPr>
          <p:cNvPr id="4" name="Slide Number Placeholder 3"/>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2257878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2620725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3983687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4066799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42C42F54-FC91-441E-8E17-60FFE1C97C4C}" type="slidenum">
              <a:rPr lang="en-US" smtClean="0"/>
              <a:t>‹#›</a:t>
            </a:fld>
            <a:endParaRPr lang="en-US"/>
          </a:p>
        </p:txBody>
      </p:sp>
    </p:spTree>
    <p:extLst>
      <p:ext uri="{BB962C8B-B14F-4D97-AF65-F5344CB8AC3E}">
        <p14:creationId xmlns:p14="http://schemas.microsoft.com/office/powerpoint/2010/main" val="56456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www.sacramentoccy.org</a:t>
            </a:r>
          </a:p>
        </p:txBody>
      </p:sp>
      <p:sp>
        <p:nvSpPr>
          <p:cNvPr id="8" name="Footer Placeholder 7"/>
          <p:cNvSpPr>
            <a:spLocks noGrp="1"/>
          </p:cNvSpPr>
          <p:nvPr>
            <p:ph type="ftr" sz="quarter" idx="11"/>
          </p:nvPr>
        </p:nvSpPr>
        <p:spPr/>
        <p:txBody>
          <a:bodyPr/>
          <a:lstStyle/>
          <a:p>
            <a:r>
              <a:rPr lang="en-US"/>
              <a:t>www.omniyouth.net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www.sacramentoccy.org</a:t>
            </a:r>
          </a:p>
        </p:txBody>
      </p:sp>
      <p:sp>
        <p:nvSpPr>
          <p:cNvPr id="4" name="Footer Placeholder 3"/>
          <p:cNvSpPr>
            <a:spLocks noGrp="1"/>
          </p:cNvSpPr>
          <p:nvPr>
            <p:ph type="ftr" sz="quarter" idx="11"/>
          </p:nvPr>
        </p:nvSpPr>
        <p:spPr/>
        <p:txBody>
          <a:bodyPr/>
          <a:lstStyle/>
          <a:p>
            <a:r>
              <a:rPr lang="en-US"/>
              <a:t>www.omniyouth.net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www.sacramentoccy.org</a:t>
            </a:r>
          </a:p>
        </p:txBody>
      </p:sp>
      <p:sp>
        <p:nvSpPr>
          <p:cNvPr id="3" name="Footer Placeholder 2"/>
          <p:cNvSpPr>
            <a:spLocks noGrp="1"/>
          </p:cNvSpPr>
          <p:nvPr>
            <p:ph type="ftr" sz="quarter" idx="11"/>
          </p:nvPr>
        </p:nvSpPr>
        <p:spPr/>
        <p:txBody>
          <a:bodyPr/>
          <a:lstStyle/>
          <a:p>
            <a:r>
              <a:rPr lang="en-US"/>
              <a:t>www.omniyouth.net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www.sacramentoccy.org</a:t>
            </a:r>
          </a:p>
        </p:txBody>
      </p:sp>
      <p:sp>
        <p:nvSpPr>
          <p:cNvPr id="6" name="Footer Placeholder 5"/>
          <p:cNvSpPr>
            <a:spLocks noGrp="1"/>
          </p:cNvSpPr>
          <p:nvPr>
            <p:ph type="ftr" sz="quarter" idx="11"/>
          </p:nvPr>
        </p:nvSpPr>
        <p:spPr/>
        <p:txBody>
          <a:bodyPr/>
          <a:lstStyle/>
          <a:p>
            <a:r>
              <a:rPr lang="en-US"/>
              <a:t>www.omniyouth.net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3601" y="6356350"/>
            <a:ext cx="2505722"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a:t>www.sacramentoccy.org</a:t>
            </a: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a:t>www.omniyouth.net</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www.sacramentoccy.org</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www.omniyouth.net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D5641-5B9F-46A5-9830-672D4DE19FDA}" type="slidenum">
              <a:rPr lang="en-US" smtClean="0"/>
              <a:t>‹#›</a:t>
            </a:fld>
            <a:endParaRPr lang="en-US"/>
          </a:p>
        </p:txBody>
      </p:sp>
    </p:spTree>
    <p:extLst>
      <p:ext uri="{BB962C8B-B14F-4D97-AF65-F5344CB8AC3E}">
        <p14:creationId xmlns:p14="http://schemas.microsoft.com/office/powerpoint/2010/main" val="672023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www.sacramentoccy.org</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www.omniyouth.net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44B84-C883-429C-891B-38EB2C16697F}" type="slidenum">
              <a:rPr lang="en-US" smtClean="0"/>
              <a:t>‹#›</a:t>
            </a:fld>
            <a:endParaRPr lang="en-US"/>
          </a:p>
        </p:txBody>
      </p:sp>
    </p:spTree>
    <p:extLst>
      <p:ext uri="{BB962C8B-B14F-4D97-AF65-F5344CB8AC3E}">
        <p14:creationId xmlns:p14="http://schemas.microsoft.com/office/powerpoint/2010/main" val="393960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www.sacramentoccy.org</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www.omniyouth.net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42F54-FC91-441E-8E17-60FFE1C97C4C}" type="slidenum">
              <a:rPr lang="en-US" smtClean="0"/>
              <a:t>‹#›</a:t>
            </a:fld>
            <a:endParaRPr lang="en-US"/>
          </a:p>
        </p:txBody>
      </p:sp>
    </p:spTree>
    <p:extLst>
      <p:ext uri="{BB962C8B-B14F-4D97-AF65-F5344CB8AC3E}">
        <p14:creationId xmlns:p14="http://schemas.microsoft.com/office/powerpoint/2010/main" val="2816668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Marijuana</a:t>
            </a:r>
            <a:br>
              <a:rPr lang="en-US" dirty="0"/>
            </a:br>
            <a:r>
              <a:rPr lang="en-US" dirty="0"/>
              <a:t>What You Need To Know</a:t>
            </a:r>
          </a:p>
        </p:txBody>
      </p:sp>
      <p:sp>
        <p:nvSpPr>
          <p:cNvPr id="5" name="Slide Number Placeholder 4"/>
          <p:cNvSpPr>
            <a:spLocks noGrp="1"/>
          </p:cNvSpPr>
          <p:nvPr>
            <p:ph type="sldNum" sz="quarter" idx="11"/>
          </p:nvPr>
        </p:nvSpPr>
        <p:spPr/>
        <p:txBody>
          <a:bodyPr/>
          <a:lstStyle/>
          <a:p>
            <a:fld id="{BA9B540C-44DA-4F69-89C9-7C84606640D3}" type="slidenum">
              <a:rPr lang="en-US" smtClean="0"/>
              <a:pPr/>
              <a:t>1</a:t>
            </a:fld>
            <a:endParaRPr lang="en-US" dirty="0"/>
          </a:p>
        </p:txBody>
      </p:sp>
      <p:sp>
        <p:nvSpPr>
          <p:cNvPr id="6" name="Footer Placeholder 5"/>
          <p:cNvSpPr>
            <a:spLocks noGrp="1"/>
          </p:cNvSpPr>
          <p:nvPr>
            <p:ph type="ftr" sz="quarter" idx="12"/>
          </p:nvPr>
        </p:nvSpPr>
        <p:spPr/>
        <p:txBody>
          <a:bodyPr/>
          <a:lstStyle/>
          <a:p>
            <a:r>
              <a:rPr lang="en-US" dirty="0"/>
              <a:t>www.omniyouth.net</a:t>
            </a:r>
          </a:p>
        </p:txBody>
      </p:sp>
      <p:sp>
        <p:nvSpPr>
          <p:cNvPr id="7" name="Date Placeholder 6"/>
          <p:cNvSpPr>
            <a:spLocks noGrp="1"/>
          </p:cNvSpPr>
          <p:nvPr>
            <p:ph type="dt" sz="half" idx="10"/>
          </p:nvPr>
        </p:nvSpPr>
        <p:spPr/>
        <p:txBody>
          <a:bodyPr/>
          <a:lstStyle/>
          <a:p>
            <a:r>
              <a:rPr lang="en-US"/>
              <a:t>www.sacramentoccy.org</a:t>
            </a:r>
            <a:endParaRPr lang="en-US" dirty="0"/>
          </a:p>
        </p:txBody>
      </p:sp>
    </p:spTree>
    <p:extLst>
      <p:ext uri="{BB962C8B-B14F-4D97-AF65-F5344CB8AC3E}">
        <p14:creationId xmlns:p14="http://schemas.microsoft.com/office/powerpoint/2010/main" val="10296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Forms</a:t>
            </a:r>
          </a:p>
        </p:txBody>
      </p:sp>
      <p:sp>
        <p:nvSpPr>
          <p:cNvPr id="3" name="Content Placeholder 2"/>
          <p:cNvSpPr>
            <a:spLocks noGrp="1"/>
          </p:cNvSpPr>
          <p:nvPr>
            <p:ph idx="1"/>
          </p:nvPr>
        </p:nvSpPr>
        <p:spPr>
          <a:xfrm>
            <a:off x="4114800" y="1600200"/>
            <a:ext cx="4572000" cy="4525963"/>
          </a:xfrm>
        </p:spPr>
        <p:txBody>
          <a:bodyPr/>
          <a:lstStyle/>
          <a:p>
            <a:r>
              <a:rPr lang="en-US" dirty="0"/>
              <a:t>Hashish’ (or ‘hash’) is the pure resin separated and collected from the flowering tops of the cannabis plant </a:t>
            </a:r>
          </a:p>
          <a:p>
            <a:endParaRPr lang="en-US" dirty="0"/>
          </a:p>
          <a:p>
            <a:r>
              <a:rPr lang="en-US" dirty="0"/>
              <a:t>Depending on purity it varies in color from golden brown to black - it can be smoked, eaten or vaporized</a:t>
            </a:r>
          </a:p>
          <a:p>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10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752600"/>
            <a:ext cx="3723350" cy="4114800"/>
          </a:xfrm>
          <a:prstGeom prst="rect">
            <a:avLst/>
          </a:prstGeom>
        </p:spPr>
      </p:pic>
    </p:spTree>
    <p:extLst>
      <p:ext uri="{BB962C8B-B14F-4D97-AF65-F5344CB8AC3E}">
        <p14:creationId xmlns:p14="http://schemas.microsoft.com/office/powerpoint/2010/main" val="396800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a:t>Common Forms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11</a:t>
            </a:fld>
            <a:endParaRPr lang="en-US"/>
          </a:p>
        </p:txBody>
      </p:sp>
      <p:pic>
        <p:nvPicPr>
          <p:cNvPr id="7" name="Picture 2" descr="http://redeyechronicle.com/wp-content/uploads/2017/05/what-are-dab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58" y="1295400"/>
            <a:ext cx="8425176" cy="42125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800" y="5638800"/>
            <a:ext cx="7010400" cy="461665"/>
          </a:xfrm>
          <a:prstGeom prst="rect">
            <a:avLst/>
          </a:prstGeom>
          <a:noFill/>
        </p:spPr>
        <p:txBody>
          <a:bodyPr wrap="square" rtlCol="0">
            <a:spAutoFit/>
          </a:bodyPr>
          <a:lstStyle/>
          <a:p>
            <a:pPr algn="ctr"/>
            <a:r>
              <a:rPr lang="en-US" sz="2400" dirty="0">
                <a:latin typeface="+mj-lt"/>
              </a:rPr>
              <a:t>Dabs are a type of marijuana concentrate.</a:t>
            </a:r>
          </a:p>
        </p:txBody>
      </p:sp>
    </p:spTree>
    <p:extLst>
      <p:ext uri="{BB962C8B-B14F-4D97-AF65-F5344CB8AC3E}">
        <p14:creationId xmlns:p14="http://schemas.microsoft.com/office/powerpoint/2010/main" val="28814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a:t>Forms - Dabs / Oils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12</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584" y="1905000"/>
            <a:ext cx="6263216" cy="4208332"/>
          </a:xfrm>
          <a:prstGeom prst="rect">
            <a:avLst/>
          </a:prstGeom>
        </p:spPr>
      </p:pic>
      <p:sp>
        <p:nvSpPr>
          <p:cNvPr id="3" name="TextBox 2"/>
          <p:cNvSpPr txBox="1"/>
          <p:nvPr/>
        </p:nvSpPr>
        <p:spPr>
          <a:xfrm>
            <a:off x="1752600" y="1371600"/>
            <a:ext cx="5575028" cy="646331"/>
          </a:xfrm>
          <a:prstGeom prst="rect">
            <a:avLst/>
          </a:prstGeom>
          <a:noFill/>
        </p:spPr>
        <p:txBody>
          <a:bodyPr wrap="square" rtlCol="0">
            <a:spAutoFit/>
          </a:bodyPr>
          <a:lstStyle/>
          <a:p>
            <a:pPr algn="ctr"/>
            <a:r>
              <a:rPr lang="en-US" sz="3600" dirty="0"/>
              <a:t>Other Forms</a:t>
            </a:r>
          </a:p>
        </p:txBody>
      </p:sp>
    </p:spTree>
    <p:extLst>
      <p:ext uri="{BB962C8B-B14F-4D97-AF65-F5344CB8AC3E}">
        <p14:creationId xmlns:p14="http://schemas.microsoft.com/office/powerpoint/2010/main" val="214571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a:t>Forms - Dabs / Oils</a:t>
            </a:r>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www.sacramentoccy.org</a:t>
            </a: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13</a:t>
            </a:fld>
            <a:endParaRPr lang="en-US">
              <a:solidFill>
                <a:prstClr val="black">
                  <a:lumMod val="65000"/>
                  <a:lumOff val="35000"/>
                </a:prstClr>
              </a:solidFill>
            </a:endParaRPr>
          </a:p>
        </p:txBody>
      </p:sp>
      <p:sp>
        <p:nvSpPr>
          <p:cNvPr id="7" name="Rectangle 6"/>
          <p:cNvSpPr/>
          <p:nvPr/>
        </p:nvSpPr>
        <p:spPr>
          <a:xfrm>
            <a:off x="201561" y="1181428"/>
            <a:ext cx="8686799" cy="2677656"/>
          </a:xfrm>
          <a:prstGeom prst="rect">
            <a:avLst/>
          </a:prstGeom>
        </p:spPr>
        <p:txBody>
          <a:bodyPr wrap="square">
            <a:spAutoFit/>
          </a:bodyPr>
          <a:lstStyle/>
          <a:p>
            <a:pPr algn="ctr"/>
            <a:r>
              <a:rPr lang="en-US" sz="2800" dirty="0">
                <a:solidFill>
                  <a:prstClr val="black"/>
                </a:solidFill>
                <a:latin typeface="Century Gothic"/>
              </a:rPr>
              <a:t>Dabs are concentrated doses of cannabis that are made by extracting THC and other cannabinoids using a solvent like </a:t>
            </a:r>
            <a:r>
              <a:rPr lang="en-US" sz="2800" u="sng" dirty="0">
                <a:solidFill>
                  <a:prstClr val="black"/>
                </a:solidFill>
                <a:latin typeface="Century Gothic"/>
              </a:rPr>
              <a:t>butane</a:t>
            </a:r>
            <a:r>
              <a:rPr lang="en-US" sz="2800" dirty="0">
                <a:solidFill>
                  <a:prstClr val="black"/>
                </a:solidFill>
                <a:latin typeface="Century Gothic"/>
              </a:rPr>
              <a:t> or </a:t>
            </a:r>
            <a:r>
              <a:rPr lang="en-US" sz="2800" u="sng" dirty="0">
                <a:solidFill>
                  <a:prstClr val="black"/>
                </a:solidFill>
                <a:latin typeface="Century Gothic"/>
              </a:rPr>
              <a:t>carbon dioxide</a:t>
            </a:r>
            <a:r>
              <a:rPr lang="en-US" sz="2800" dirty="0">
                <a:solidFill>
                  <a:prstClr val="black"/>
                </a:solidFill>
                <a:latin typeface="Century Gothic"/>
              </a:rPr>
              <a:t>, resulting in sticky oils also commonly referred to as wax, shatter, </a:t>
            </a:r>
            <a:r>
              <a:rPr lang="en-US" sz="2800" dirty="0" err="1">
                <a:solidFill>
                  <a:prstClr val="black"/>
                </a:solidFill>
                <a:latin typeface="Century Gothic"/>
              </a:rPr>
              <a:t>budder</a:t>
            </a:r>
            <a:r>
              <a:rPr lang="en-US" sz="2800" dirty="0">
                <a:solidFill>
                  <a:prstClr val="black"/>
                </a:solidFill>
                <a:latin typeface="Century Gothic"/>
              </a:rPr>
              <a:t>, and butane hash oil (BHO).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27" y="4141708"/>
            <a:ext cx="3578334" cy="20263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201656"/>
            <a:ext cx="3623614" cy="2040066"/>
          </a:xfrm>
          <a:prstGeom prst="rect">
            <a:avLst/>
          </a:prstGeom>
        </p:spPr>
      </p:pic>
    </p:spTree>
    <p:extLst>
      <p:ext uri="{BB962C8B-B14F-4D97-AF65-F5344CB8AC3E}">
        <p14:creationId xmlns:p14="http://schemas.microsoft.com/office/powerpoint/2010/main" val="198967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a:t>Forms - Dabs / Oils</a:t>
            </a:r>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www.sacramentoccy.org</a:t>
            </a: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14</a:t>
            </a:fld>
            <a:endParaRPr lang="en-US">
              <a:solidFill>
                <a:prstClr val="black">
                  <a:lumMod val="65000"/>
                  <a:lumOff val="35000"/>
                </a:prstClr>
              </a:solidFill>
            </a:endParaRPr>
          </a:p>
        </p:txBody>
      </p:sp>
      <p:sp>
        <p:nvSpPr>
          <p:cNvPr id="10" name="Rectangle 9"/>
          <p:cNvSpPr/>
          <p:nvPr/>
        </p:nvSpPr>
        <p:spPr>
          <a:xfrm>
            <a:off x="190500" y="967548"/>
            <a:ext cx="8762999" cy="1815882"/>
          </a:xfrm>
          <a:prstGeom prst="rect">
            <a:avLst/>
          </a:prstGeom>
        </p:spPr>
        <p:txBody>
          <a:bodyPr wrap="square">
            <a:spAutoFit/>
          </a:bodyPr>
          <a:lstStyle/>
          <a:p>
            <a:pPr algn="ctr"/>
            <a:r>
              <a:rPr lang="en-US" sz="2800" dirty="0">
                <a:latin typeface="+mj-lt"/>
              </a:rPr>
              <a:t>Similar methods are used in the production of methamphetamine, cocaine and crack.</a:t>
            </a:r>
          </a:p>
          <a:p>
            <a:pPr algn="ctr"/>
            <a:r>
              <a:rPr lang="en-US" sz="2800" dirty="0">
                <a:latin typeface="+mj-lt"/>
              </a:rPr>
              <a:t>There are over </a:t>
            </a:r>
            <a:r>
              <a:rPr lang="en-US" sz="2800" b="1" u="sng" dirty="0">
                <a:latin typeface="+mj-lt"/>
              </a:rPr>
              <a:t>9,000 videos </a:t>
            </a:r>
            <a:r>
              <a:rPr lang="en-US" sz="2800" dirty="0">
                <a:latin typeface="+mj-lt"/>
              </a:rPr>
              <a:t>online </a:t>
            </a:r>
          </a:p>
          <a:p>
            <a:pPr algn="ctr"/>
            <a:r>
              <a:rPr lang="en-US" sz="2800" dirty="0">
                <a:latin typeface="+mj-lt"/>
              </a:rPr>
              <a:t>showing how to make dabs.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64" y="3962400"/>
            <a:ext cx="3661176" cy="205941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19647"/>
            <a:ext cx="3024077" cy="1660278"/>
          </a:xfrm>
          <a:prstGeom prst="rect">
            <a:avLst/>
          </a:prstGeom>
        </p:spPr>
      </p:pic>
      <p:sp>
        <p:nvSpPr>
          <p:cNvPr id="13" name="Rectangle 12"/>
          <p:cNvSpPr/>
          <p:nvPr/>
        </p:nvSpPr>
        <p:spPr>
          <a:xfrm>
            <a:off x="4163745" y="4620928"/>
            <a:ext cx="4915128" cy="338554"/>
          </a:xfrm>
          <a:prstGeom prst="rect">
            <a:avLst/>
          </a:prstGeom>
          <a:ln>
            <a:solidFill>
              <a:schemeClr val="tx1"/>
            </a:solidFill>
          </a:ln>
        </p:spPr>
        <p:txBody>
          <a:bodyPr wrap="none">
            <a:spAutoFit/>
          </a:bodyPr>
          <a:lstStyle/>
          <a:p>
            <a:r>
              <a:rPr lang="en-US" sz="1600" dirty="0">
                <a:latin typeface="+mj-lt"/>
              </a:rPr>
              <a:t>32 DIE FROM CALIFORNIA BHO LAB FIRES IN 2014</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006" y="5105400"/>
            <a:ext cx="1964324" cy="1311186"/>
          </a:xfrm>
          <a:prstGeom prst="rect">
            <a:avLst/>
          </a:prstGeom>
        </p:spPr>
      </p:pic>
    </p:spTree>
    <p:extLst>
      <p:ext uri="{BB962C8B-B14F-4D97-AF65-F5344CB8AC3E}">
        <p14:creationId xmlns:p14="http://schemas.microsoft.com/office/powerpoint/2010/main" val="62928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a:t>Forms - Dabs / Oils</a:t>
            </a:r>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www.sacramentoccy.org</a:t>
            </a: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15</a:t>
            </a:fld>
            <a:endParaRPr lang="en-US">
              <a:solidFill>
                <a:prstClr val="black">
                  <a:lumMod val="65000"/>
                  <a:lumOff val="35000"/>
                </a:prstClr>
              </a:solidFill>
            </a:endParaRPr>
          </a:p>
        </p:txBody>
      </p:sp>
      <p:sp>
        <p:nvSpPr>
          <p:cNvPr id="10" name="Rectangle 9"/>
          <p:cNvSpPr/>
          <p:nvPr/>
        </p:nvSpPr>
        <p:spPr>
          <a:xfrm>
            <a:off x="228600" y="1264157"/>
            <a:ext cx="8762999" cy="2677656"/>
          </a:xfrm>
          <a:prstGeom prst="rect">
            <a:avLst/>
          </a:prstGeom>
        </p:spPr>
        <p:txBody>
          <a:bodyPr wrap="square">
            <a:spAutoFit/>
          </a:bodyPr>
          <a:lstStyle/>
          <a:p>
            <a:pPr algn="ctr"/>
            <a:r>
              <a:rPr lang="en-US" sz="2800" dirty="0">
                <a:latin typeface="+mj-lt"/>
              </a:rPr>
              <a:t>They’re heated on a hot surface, usually a nail, and then inhaled through a dab rig. </a:t>
            </a:r>
            <a:br>
              <a:rPr lang="en-US" sz="2800" dirty="0">
                <a:latin typeface="+mj-lt"/>
              </a:rPr>
            </a:br>
            <a:endParaRPr lang="en-US" sz="2800" dirty="0">
              <a:latin typeface="+mj-lt"/>
            </a:endParaRPr>
          </a:p>
          <a:p>
            <a:pPr algn="ctr"/>
            <a:r>
              <a:rPr lang="en-US" sz="2800" dirty="0">
                <a:latin typeface="+mj-lt"/>
              </a:rPr>
              <a:t>More advanced extraction methods have led to a flood of cannabis concentrates that have boosted dabbing’s popularity.</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19" y="4254177"/>
            <a:ext cx="2082942" cy="208294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099" y="4311388"/>
            <a:ext cx="1953490" cy="2139537"/>
          </a:xfrm>
          <a:prstGeom prst="rect">
            <a:avLst/>
          </a:prstGeom>
        </p:spPr>
      </p:pic>
      <p:sp>
        <p:nvSpPr>
          <p:cNvPr id="3" name="TextBox 2"/>
          <p:cNvSpPr txBox="1"/>
          <p:nvPr/>
        </p:nvSpPr>
        <p:spPr>
          <a:xfrm>
            <a:off x="6714048" y="4365493"/>
            <a:ext cx="1905000" cy="2031325"/>
          </a:xfrm>
          <a:prstGeom prst="rect">
            <a:avLst/>
          </a:prstGeom>
          <a:noFill/>
        </p:spPr>
        <p:txBody>
          <a:bodyPr wrap="square" rtlCol="0">
            <a:spAutoFit/>
          </a:bodyPr>
          <a:lstStyle/>
          <a:p>
            <a:pPr algn="ctr"/>
            <a:r>
              <a:rPr lang="en-US" dirty="0">
                <a:latin typeface="+mj-lt"/>
              </a:rPr>
              <a:t>“710” products advertise </a:t>
            </a:r>
          </a:p>
          <a:p>
            <a:pPr algn="ctr"/>
            <a:r>
              <a:rPr lang="en-US" dirty="0">
                <a:latin typeface="+mj-lt"/>
              </a:rPr>
              <a:t>dabs / oils.</a:t>
            </a:r>
          </a:p>
          <a:p>
            <a:pPr algn="ctr"/>
            <a:endParaRPr lang="en-US" dirty="0">
              <a:latin typeface="+mj-lt"/>
            </a:endParaRPr>
          </a:p>
          <a:p>
            <a:pPr algn="ctr"/>
            <a:r>
              <a:rPr lang="en-US" b="1" dirty="0">
                <a:latin typeface="+mj-lt"/>
              </a:rPr>
              <a:t>“710” flipped upside down spells “OIL”</a:t>
            </a:r>
          </a:p>
        </p:txBody>
      </p:sp>
    </p:spTree>
    <p:extLst>
      <p:ext uri="{BB962C8B-B14F-4D97-AF65-F5344CB8AC3E}">
        <p14:creationId xmlns:p14="http://schemas.microsoft.com/office/powerpoint/2010/main" val="56347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a:t>Forms - Dabs / Oils</a:t>
            </a:r>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www.sacramentoccy.org</a:t>
            </a: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16</a:t>
            </a:fld>
            <a:endParaRPr lang="en-US">
              <a:solidFill>
                <a:prstClr val="black">
                  <a:lumMod val="65000"/>
                  <a:lumOff val="35000"/>
                </a:prstClr>
              </a:solidFill>
            </a:endParaRPr>
          </a:p>
        </p:txBody>
      </p:sp>
      <p:sp>
        <p:nvSpPr>
          <p:cNvPr id="10" name="Rectangle 9"/>
          <p:cNvSpPr/>
          <p:nvPr/>
        </p:nvSpPr>
        <p:spPr>
          <a:xfrm>
            <a:off x="190500" y="1131481"/>
            <a:ext cx="8762999" cy="1384995"/>
          </a:xfrm>
          <a:prstGeom prst="rect">
            <a:avLst/>
          </a:prstGeom>
        </p:spPr>
        <p:txBody>
          <a:bodyPr wrap="square">
            <a:spAutoFit/>
          </a:bodyPr>
          <a:lstStyle/>
          <a:p>
            <a:pPr algn="ctr"/>
            <a:r>
              <a:rPr lang="en-US" sz="2800" dirty="0">
                <a:latin typeface="+mj-lt"/>
              </a:rPr>
              <a:t>Vape pens are used to smoke “dabs” and give the appearance of a pen or electronic cigarette. They do not produce smoke or any odor.</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542" y="3329191"/>
            <a:ext cx="3010602" cy="173418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054" y="4765020"/>
            <a:ext cx="2493818" cy="152371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205" y="3247500"/>
            <a:ext cx="1897563" cy="189756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764" y="5054198"/>
            <a:ext cx="1255871" cy="1667277"/>
          </a:xfrm>
          <a:prstGeom prst="rect">
            <a:avLst/>
          </a:prstGeom>
        </p:spPr>
      </p:pic>
      <p:pic>
        <p:nvPicPr>
          <p:cNvPr id="17" name="Picture 2" descr="Image result for vape pens in disgui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1829" y="2971800"/>
            <a:ext cx="2231624" cy="14850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945" y="4383815"/>
            <a:ext cx="1904923" cy="1904923"/>
          </a:xfrm>
          <a:prstGeom prst="rect">
            <a:avLst/>
          </a:prstGeom>
        </p:spPr>
      </p:pic>
    </p:spTree>
    <p:extLst>
      <p:ext uri="{BB962C8B-B14F-4D97-AF65-F5344CB8AC3E}">
        <p14:creationId xmlns:p14="http://schemas.microsoft.com/office/powerpoint/2010/main" val="103419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a:t>Forms - Dabs / Oils</a:t>
            </a:r>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www.sacramentoccy.org</a:t>
            </a: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17</a:t>
            </a:fld>
            <a:endParaRPr lang="en-US">
              <a:solidFill>
                <a:prstClr val="black">
                  <a:lumMod val="65000"/>
                  <a:lumOff val="35000"/>
                </a:prstClr>
              </a:solidFill>
            </a:endParaRPr>
          </a:p>
        </p:txBody>
      </p:sp>
      <p:sp>
        <p:nvSpPr>
          <p:cNvPr id="10" name="Rectangle 9"/>
          <p:cNvSpPr/>
          <p:nvPr/>
        </p:nvSpPr>
        <p:spPr>
          <a:xfrm>
            <a:off x="228600" y="1264157"/>
            <a:ext cx="8762999" cy="3046988"/>
          </a:xfrm>
          <a:prstGeom prst="rect">
            <a:avLst/>
          </a:prstGeom>
        </p:spPr>
        <p:txBody>
          <a:bodyPr wrap="square">
            <a:spAutoFit/>
          </a:bodyPr>
          <a:lstStyle/>
          <a:p>
            <a:pPr lvl="0" algn="ctr"/>
            <a:r>
              <a:rPr lang="en-US" sz="3200" dirty="0">
                <a:solidFill>
                  <a:prstClr val="black"/>
                </a:solidFill>
                <a:latin typeface="Century Gothic"/>
              </a:rPr>
              <a:t>The typical joint is 11 to 21 percent THC</a:t>
            </a:r>
          </a:p>
          <a:p>
            <a:pPr algn="ctr"/>
            <a:endParaRPr lang="en-US" sz="3200" dirty="0">
              <a:latin typeface="+mj-lt"/>
            </a:endParaRPr>
          </a:p>
          <a:p>
            <a:pPr algn="ctr"/>
            <a:endParaRPr lang="en-US" sz="3200" dirty="0">
              <a:latin typeface="+mj-lt"/>
            </a:endParaRPr>
          </a:p>
          <a:p>
            <a:pPr algn="ctr"/>
            <a:r>
              <a:rPr lang="en-US" sz="3200" dirty="0">
                <a:latin typeface="+mj-lt"/>
              </a:rPr>
              <a:t>A dab may contain </a:t>
            </a:r>
            <a:r>
              <a:rPr lang="en-US" sz="3200" b="1" dirty="0">
                <a:latin typeface="+mj-lt"/>
              </a:rPr>
              <a:t>70% to 90% </a:t>
            </a:r>
            <a:r>
              <a:rPr lang="en-US" sz="3200" dirty="0">
                <a:latin typeface="+mj-lt"/>
              </a:rPr>
              <a:t>of THC. Users may have a high that lasts up to 24 hours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868" y="4508502"/>
            <a:ext cx="3426735" cy="1713368"/>
          </a:xfrm>
          <a:prstGeom prst="rect">
            <a:avLst/>
          </a:prstGeom>
        </p:spPr>
      </p:pic>
      <p:sp>
        <p:nvSpPr>
          <p:cNvPr id="3" name="TextBox 2"/>
          <p:cNvSpPr txBox="1"/>
          <p:nvPr/>
        </p:nvSpPr>
        <p:spPr>
          <a:xfrm>
            <a:off x="6317605" y="4671779"/>
            <a:ext cx="1819923" cy="1754326"/>
          </a:xfrm>
          <a:prstGeom prst="rect">
            <a:avLst/>
          </a:prstGeom>
          <a:noFill/>
        </p:spPr>
        <p:txBody>
          <a:bodyPr wrap="square" rtlCol="0">
            <a:spAutoFit/>
          </a:bodyPr>
          <a:lstStyle/>
          <a:p>
            <a:pPr algn="ctr"/>
            <a:r>
              <a:rPr lang="en-US" dirty="0">
                <a:latin typeface="+mj-lt"/>
              </a:rPr>
              <a:t>There are thousands of sites online that teach how to smoke dabs.</a:t>
            </a:r>
          </a:p>
        </p:txBody>
      </p:sp>
    </p:spTree>
    <p:extLst>
      <p:ext uri="{BB962C8B-B14F-4D97-AF65-F5344CB8AC3E}">
        <p14:creationId xmlns:p14="http://schemas.microsoft.com/office/powerpoint/2010/main" val="281041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2299"/>
            <a:ext cx="8229600" cy="914400"/>
          </a:xfrm>
        </p:spPr>
        <p:txBody>
          <a:bodyPr/>
          <a:lstStyle/>
          <a:p>
            <a:r>
              <a:rPr lang="en-US" dirty="0"/>
              <a:t>Forms - Edibles</a:t>
            </a:r>
          </a:p>
        </p:txBody>
      </p:sp>
      <p:sp>
        <p:nvSpPr>
          <p:cNvPr id="3" name="Content Placeholder 2"/>
          <p:cNvSpPr>
            <a:spLocks noGrp="1"/>
          </p:cNvSpPr>
          <p:nvPr>
            <p:ph idx="1"/>
          </p:nvPr>
        </p:nvSpPr>
        <p:spPr>
          <a:xfrm>
            <a:off x="457199" y="914400"/>
            <a:ext cx="8229600" cy="4525963"/>
          </a:xfrm>
        </p:spPr>
        <p:txBody>
          <a:bodyPr>
            <a:normAutofit/>
          </a:bodyPr>
          <a:lstStyle/>
          <a:p>
            <a:pPr marL="0" indent="0" algn="ctr">
              <a:buNone/>
            </a:pPr>
            <a:r>
              <a:rPr lang="en-US" dirty="0"/>
              <a:t>Edibles are food products infused with marijuana. Though smoking marijuana is the most prevalent method of consumption, eating marijuana is quickly becoming a popular way to consume the drug.</a:t>
            </a:r>
          </a:p>
          <a:p>
            <a:pPr marL="0" indent="0" algn="ctr">
              <a:buNone/>
            </a:pPr>
            <a:endParaRPr lang="en-US" dirty="0"/>
          </a:p>
          <a:p>
            <a:pPr marL="0" indent="0" algn="ctr">
              <a:buNone/>
            </a:pPr>
            <a:r>
              <a:rPr lang="en-US" dirty="0"/>
              <a:t>Brownies are among the most common food products infused with marijuana, however, almost any food product may be infused with marijuana and eaten.</a:t>
            </a:r>
          </a:p>
          <a:p>
            <a:pPr marL="0" indent="0" algn="ctr">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18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191000"/>
            <a:ext cx="3839686" cy="2380606"/>
          </a:xfrm>
          <a:prstGeom prst="rect">
            <a:avLst/>
          </a:prstGeom>
        </p:spPr>
      </p:pic>
    </p:spTree>
    <p:extLst>
      <p:ext uri="{BB962C8B-B14F-4D97-AF65-F5344CB8AC3E}">
        <p14:creationId xmlns:p14="http://schemas.microsoft.com/office/powerpoint/2010/main" val="394462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229600" cy="990600"/>
          </a:xfrm>
        </p:spPr>
        <p:txBody>
          <a:bodyPr/>
          <a:lstStyle/>
          <a:p>
            <a:r>
              <a:rPr lang="en-US" dirty="0"/>
              <a:t>Forms - Edibles</a:t>
            </a:r>
          </a:p>
        </p:txBody>
      </p:sp>
      <p:sp>
        <p:nvSpPr>
          <p:cNvPr id="3" name="Content Placeholder 2"/>
          <p:cNvSpPr>
            <a:spLocks noGrp="1"/>
          </p:cNvSpPr>
          <p:nvPr>
            <p:ph idx="1"/>
          </p:nvPr>
        </p:nvSpPr>
        <p:spPr>
          <a:xfrm>
            <a:off x="457200" y="1028279"/>
            <a:ext cx="8229600" cy="4525963"/>
          </a:xfrm>
        </p:spPr>
        <p:txBody>
          <a:bodyPr>
            <a:normAutofit/>
          </a:bodyPr>
          <a:lstStyle/>
          <a:p>
            <a:pPr marL="0" indent="0" algn="ctr">
              <a:buNone/>
            </a:pPr>
            <a:r>
              <a:rPr lang="en-US" dirty="0"/>
              <a:t>In addition to placing marijuana directly in food, marijuana-infused cooking oil can be used when frying or searing food, and marijuana-infused butter can be spread or sprayed directly on prepared food.</a:t>
            </a:r>
          </a:p>
          <a:p>
            <a:pPr marL="0" indent="0" algn="ctr">
              <a:buNone/>
            </a:pPr>
            <a:endParaRPr lang="en-US" dirty="0"/>
          </a:p>
          <a:p>
            <a:pPr marL="0" indent="0" algn="ctr">
              <a:buNone/>
            </a:pPr>
            <a:r>
              <a:rPr lang="en-US" dirty="0"/>
              <a:t>These marijuana edibles are more common in states that have legalized marijuana and also states that permit medical marijuana use.</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19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313373"/>
            <a:ext cx="4251489" cy="2012950"/>
          </a:xfrm>
          <a:prstGeom prst="rect">
            <a:avLst/>
          </a:prstGeom>
        </p:spPr>
      </p:pic>
    </p:spTree>
    <p:extLst>
      <p:ext uri="{BB962C8B-B14F-4D97-AF65-F5344CB8AC3E}">
        <p14:creationId xmlns:p14="http://schemas.microsoft.com/office/powerpoint/2010/main" val="186573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219200"/>
          </a:xfrm>
        </p:spPr>
        <p:txBody>
          <a:bodyPr/>
          <a:lstStyle/>
          <a:p>
            <a:r>
              <a:rPr lang="en-US" dirty="0"/>
              <a:t>Usage Rates</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2550" y="2021330"/>
            <a:ext cx="6210300" cy="4101118"/>
          </a:xfrm>
          <a:prstGeom prst="rect">
            <a:avLst/>
          </a:prstGeom>
        </p:spPr>
      </p:pic>
      <p:sp>
        <p:nvSpPr>
          <p:cNvPr id="8" name="Date Placeholder 7"/>
          <p:cNvSpPr>
            <a:spLocks noGrp="1"/>
          </p:cNvSpPr>
          <p:nvPr>
            <p:ph type="dt" sz="half" idx="10"/>
          </p:nvPr>
        </p:nvSpPr>
        <p:spPr/>
        <p:txBody>
          <a:bodyPr/>
          <a:lstStyle/>
          <a:p>
            <a:r>
              <a:rPr lang="en-US"/>
              <a:t>www.sacramentoccy.org</a:t>
            </a:r>
          </a:p>
        </p:txBody>
      </p:sp>
      <p:sp>
        <p:nvSpPr>
          <p:cNvPr id="3" name="Rectangle 2"/>
          <p:cNvSpPr/>
          <p:nvPr/>
        </p:nvSpPr>
        <p:spPr>
          <a:xfrm>
            <a:off x="659165" y="1080415"/>
            <a:ext cx="7884113" cy="923330"/>
          </a:xfrm>
          <a:prstGeom prst="rect">
            <a:avLst/>
          </a:prstGeom>
        </p:spPr>
        <p:txBody>
          <a:bodyPr wrap="square">
            <a:spAutoFit/>
          </a:bodyPr>
          <a:lstStyle/>
          <a:p>
            <a:pPr algn="ctr"/>
            <a:r>
              <a:rPr lang="en-US" dirty="0">
                <a:latin typeface="+mj-lt"/>
              </a:rPr>
              <a:t>Why are we talking about marijuana?  After alcohol &amp; tobacco, marijuana is the most commonly used drug </a:t>
            </a:r>
          </a:p>
          <a:p>
            <a:pPr algn="ctr"/>
            <a:r>
              <a:rPr lang="en-US" dirty="0">
                <a:latin typeface="+mj-lt"/>
              </a:rPr>
              <a:t>among middle and high school students.</a:t>
            </a:r>
          </a:p>
        </p:txBody>
      </p:sp>
    </p:spTree>
    <p:extLst>
      <p:ext uri="{BB962C8B-B14F-4D97-AF65-F5344CB8AC3E}">
        <p14:creationId xmlns:p14="http://schemas.microsoft.com/office/powerpoint/2010/main" val="2518742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92" y="140717"/>
            <a:ext cx="8229600" cy="990600"/>
          </a:xfrm>
        </p:spPr>
        <p:txBody>
          <a:bodyPr/>
          <a:lstStyle/>
          <a:p>
            <a:r>
              <a:rPr lang="en-US" dirty="0"/>
              <a:t>Forms - Edibles</a:t>
            </a:r>
          </a:p>
        </p:txBody>
      </p:sp>
      <p:sp>
        <p:nvSpPr>
          <p:cNvPr id="3" name="Content Placeholder 2"/>
          <p:cNvSpPr>
            <a:spLocks noGrp="1"/>
          </p:cNvSpPr>
          <p:nvPr>
            <p:ph idx="1"/>
          </p:nvPr>
        </p:nvSpPr>
        <p:spPr>
          <a:xfrm>
            <a:off x="457200" y="1028279"/>
            <a:ext cx="8229600" cy="2857921"/>
          </a:xfrm>
        </p:spPr>
        <p:txBody>
          <a:bodyPr>
            <a:normAutofit/>
          </a:bodyPr>
          <a:lstStyle/>
          <a:p>
            <a:pPr marL="0" indent="0" algn="ctr" fontAlgn="base">
              <a:buNone/>
            </a:pPr>
            <a:r>
              <a:rPr lang="en-US" dirty="0"/>
              <a:t>The effects from smoking marijuana only takes minutes. Edibles, however, take between 1-3 hours because food is absorbed into the bloodstream through the liver. </a:t>
            </a:r>
          </a:p>
          <a:p>
            <a:pPr marL="0" indent="0" algn="ctr" fontAlgn="base">
              <a:buNone/>
            </a:pPr>
            <a:r>
              <a:rPr lang="en-US" dirty="0"/>
              <a:t>Because it takes longer, the user may end up consuming larger amounts of the drug while thinking the drug isn't working.</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20</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80338"/>
            <a:ext cx="3394710" cy="20574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755" y="3789885"/>
            <a:ext cx="3572523" cy="2188483"/>
          </a:xfrm>
          <a:prstGeom prst="rect">
            <a:avLst/>
          </a:prstGeom>
        </p:spPr>
      </p:pic>
    </p:spTree>
    <p:extLst>
      <p:ext uri="{BB962C8B-B14F-4D97-AF65-F5344CB8AC3E}">
        <p14:creationId xmlns:p14="http://schemas.microsoft.com/office/powerpoint/2010/main" val="15149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229600" cy="990600"/>
          </a:xfrm>
        </p:spPr>
        <p:txBody>
          <a:bodyPr/>
          <a:lstStyle/>
          <a:p>
            <a:r>
              <a:rPr lang="en-US" dirty="0"/>
              <a:t>Forms - Edibles</a:t>
            </a:r>
          </a:p>
        </p:txBody>
      </p:sp>
      <p:sp>
        <p:nvSpPr>
          <p:cNvPr id="3" name="Content Placeholder 2"/>
          <p:cNvSpPr>
            <a:spLocks noGrp="1"/>
          </p:cNvSpPr>
          <p:nvPr>
            <p:ph idx="1"/>
          </p:nvPr>
        </p:nvSpPr>
        <p:spPr>
          <a:xfrm>
            <a:off x="457200" y="1235075"/>
            <a:ext cx="8229600" cy="2117725"/>
          </a:xfrm>
        </p:spPr>
        <p:txBody>
          <a:bodyPr>
            <a:normAutofit/>
          </a:bodyPr>
          <a:lstStyle/>
          <a:p>
            <a:pPr marL="0" indent="0" algn="ctr" fontAlgn="base">
              <a:buNone/>
            </a:pPr>
            <a:r>
              <a:rPr lang="en-US" dirty="0"/>
              <a:t>The amount of THC, the active ingredient in marijuana, is very difficult to measure and is often unknown in these food products. </a:t>
            </a:r>
          </a:p>
          <a:p>
            <a:pPr marL="0" indent="0" algn="ctr" fontAlgn="base">
              <a:buNone/>
            </a:pPr>
            <a:endParaRPr lang="en-US" dirty="0"/>
          </a:p>
          <a:p>
            <a:pPr marL="0" indent="0" fontAlgn="base">
              <a:buNone/>
            </a:pPr>
            <a:r>
              <a:rPr lang="en-US" dirty="0"/>
              <a:t>Generally 1mg = 1 dose </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21</a:t>
            </a:fld>
            <a:endParaRPr lang="en-US"/>
          </a:p>
        </p:txBody>
      </p:sp>
      <p:pic>
        <p:nvPicPr>
          <p:cNvPr id="1026" name="Picture 2" descr="Image result for how many dose in marijuana edi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14600"/>
            <a:ext cx="3676650" cy="32681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4223" y="3782936"/>
            <a:ext cx="3276600" cy="1569660"/>
          </a:xfrm>
          <a:prstGeom prst="rect">
            <a:avLst/>
          </a:prstGeom>
          <a:noFill/>
        </p:spPr>
        <p:txBody>
          <a:bodyPr wrap="square" rtlCol="0">
            <a:spAutoFit/>
          </a:bodyPr>
          <a:lstStyle/>
          <a:p>
            <a:pPr algn="ctr"/>
            <a:r>
              <a:rPr lang="en-US" sz="2400" dirty="0">
                <a:latin typeface="+mj-lt"/>
              </a:rPr>
              <a:t>This small bag of gummy bears contains </a:t>
            </a:r>
          </a:p>
          <a:p>
            <a:pPr algn="ctr"/>
            <a:r>
              <a:rPr lang="en-US" sz="2400" dirty="0">
                <a:latin typeface="+mj-lt"/>
              </a:rPr>
              <a:t>100 “doses” of THC</a:t>
            </a:r>
          </a:p>
        </p:txBody>
      </p:sp>
    </p:spTree>
    <p:extLst>
      <p:ext uri="{BB962C8B-B14F-4D97-AF65-F5344CB8AC3E}">
        <p14:creationId xmlns:p14="http://schemas.microsoft.com/office/powerpoint/2010/main" val="2154389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57822"/>
            <a:ext cx="8229600" cy="990600"/>
          </a:xfrm>
        </p:spPr>
        <p:txBody>
          <a:bodyPr/>
          <a:lstStyle/>
          <a:p>
            <a:r>
              <a:rPr lang="en-US" dirty="0"/>
              <a:t>Forms - Edibles</a:t>
            </a:r>
          </a:p>
        </p:txBody>
      </p:sp>
      <p:sp>
        <p:nvSpPr>
          <p:cNvPr id="3" name="Content Placeholder 2"/>
          <p:cNvSpPr>
            <a:spLocks noGrp="1"/>
          </p:cNvSpPr>
          <p:nvPr>
            <p:ph idx="1"/>
          </p:nvPr>
        </p:nvSpPr>
        <p:spPr>
          <a:xfrm>
            <a:off x="454269" y="989013"/>
            <a:ext cx="8229600" cy="4525963"/>
          </a:xfrm>
        </p:spPr>
        <p:txBody>
          <a:bodyPr>
            <a:normAutofit/>
          </a:bodyPr>
          <a:lstStyle/>
          <a:p>
            <a:pPr marL="0" indent="0" algn="ctr" fontAlgn="base">
              <a:buNone/>
            </a:pPr>
            <a:r>
              <a:rPr lang="en-US" dirty="0"/>
              <a:t>If the user has other medications in his or her system, their body may metabolize different amounts of THC, causing THC levels in the bloodstream to dangerously increase five-fold.</a:t>
            </a:r>
          </a:p>
          <a:p>
            <a:pPr marL="0" indent="0" algn="ctr" fontAlgn="base">
              <a:buNone/>
            </a:pPr>
            <a:r>
              <a:rPr lang="en-US" dirty="0"/>
              <a:t>Overdose symptoms from eating marijuana are often more severe than symptoms of an overdose from smoking marijuana.</a:t>
            </a:r>
          </a:p>
          <a:p>
            <a:pPr marL="0" indent="0" algn="ctr" fontAlgn="base">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10000"/>
            <a:ext cx="4191000" cy="2357437"/>
          </a:xfrm>
          <a:prstGeom prst="rect">
            <a:avLst/>
          </a:prstGeom>
        </p:spPr>
      </p:pic>
    </p:spTree>
    <p:extLst>
      <p:ext uri="{BB962C8B-B14F-4D97-AF65-F5344CB8AC3E}">
        <p14:creationId xmlns:p14="http://schemas.microsoft.com/office/powerpoint/2010/main" val="1299075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57822"/>
            <a:ext cx="8229600" cy="990600"/>
          </a:xfrm>
        </p:spPr>
        <p:txBody>
          <a:bodyPr/>
          <a:lstStyle/>
          <a:p>
            <a:r>
              <a:rPr lang="en-US" dirty="0"/>
              <a:t>Forms - Edibles</a:t>
            </a:r>
          </a:p>
        </p:txBody>
      </p:sp>
      <p:sp>
        <p:nvSpPr>
          <p:cNvPr id="3" name="Content Placeholder 2"/>
          <p:cNvSpPr>
            <a:spLocks noGrp="1"/>
          </p:cNvSpPr>
          <p:nvPr>
            <p:ph idx="1"/>
          </p:nvPr>
        </p:nvSpPr>
        <p:spPr>
          <a:xfrm>
            <a:off x="454269" y="989013"/>
            <a:ext cx="8229600" cy="4525963"/>
          </a:xfrm>
        </p:spPr>
        <p:txBody>
          <a:bodyPr>
            <a:normAutofit/>
          </a:bodyPr>
          <a:lstStyle/>
          <a:p>
            <a:pPr marL="0" indent="0" algn="ctr" fontAlgn="base">
              <a:buNone/>
            </a:pPr>
            <a:r>
              <a:rPr lang="en-US" dirty="0"/>
              <a:t>985 calls to US poison centers in children ages </a:t>
            </a:r>
          </a:p>
          <a:p>
            <a:pPr marL="0" indent="0" algn="ctr" fontAlgn="base">
              <a:buNone/>
            </a:pPr>
            <a:r>
              <a:rPr lang="en-US" dirty="0"/>
              <a:t>9 and younger between 2005 and 2011</a:t>
            </a:r>
          </a:p>
          <a:p>
            <a:pPr marL="0" indent="0" algn="ctr" fontAlgn="base">
              <a:buNone/>
            </a:pPr>
            <a:endParaRPr lang="en-US" dirty="0"/>
          </a:p>
          <a:p>
            <a:pPr marL="0" indent="0" algn="ctr" fontAlgn="base">
              <a:buNone/>
            </a:pPr>
            <a:r>
              <a:rPr lang="en-US" dirty="0"/>
              <a:t>Rate of calls in states that passed legislation legalizing marijuana use (recreational or medicinal purposes) before 2005 increased from 3.9 calls per 100,000 population in 2005 to 14.8 calls per 100,000 population in 2011</a:t>
            </a:r>
          </a:p>
          <a:p>
            <a:pPr marL="0" indent="0" algn="ctr" fontAlgn="base">
              <a:buNone/>
            </a:pPr>
            <a:endParaRPr lang="en-US" dirty="0"/>
          </a:p>
          <a:p>
            <a:pPr marL="0" indent="0" algn="ctr" fontAlgn="base">
              <a:buNone/>
            </a:pPr>
            <a:r>
              <a:rPr lang="en-US" dirty="0"/>
              <a:t>Rate of calls in states that did not pass legislation saw no change in the rate of poison center calls</a:t>
            </a:r>
          </a:p>
          <a:p>
            <a:pPr marL="0" indent="0" algn="ctr" fontAlgn="base">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23</a:t>
            </a:fld>
            <a:endParaRPr lang="en-US"/>
          </a:p>
        </p:txBody>
      </p:sp>
    </p:spTree>
    <p:extLst>
      <p:ext uri="{BB962C8B-B14F-4D97-AF65-F5344CB8AC3E}">
        <p14:creationId xmlns:p14="http://schemas.microsoft.com/office/powerpoint/2010/main" val="86267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57822"/>
            <a:ext cx="8229600" cy="990600"/>
          </a:xfrm>
        </p:spPr>
        <p:txBody>
          <a:bodyPr/>
          <a:lstStyle/>
          <a:p>
            <a:r>
              <a:rPr lang="en-US" dirty="0"/>
              <a:t>Forms - Edibles</a:t>
            </a:r>
          </a:p>
        </p:txBody>
      </p:sp>
      <p:sp>
        <p:nvSpPr>
          <p:cNvPr id="3" name="Content Placeholder 2"/>
          <p:cNvSpPr>
            <a:spLocks noGrp="1"/>
          </p:cNvSpPr>
          <p:nvPr>
            <p:ph idx="1"/>
          </p:nvPr>
        </p:nvSpPr>
        <p:spPr>
          <a:xfrm>
            <a:off x="304800" y="989013"/>
            <a:ext cx="8610599" cy="2211387"/>
          </a:xfrm>
        </p:spPr>
        <p:txBody>
          <a:bodyPr>
            <a:normAutofit/>
          </a:bodyPr>
          <a:lstStyle/>
          <a:p>
            <a:pPr marL="0" indent="0" algn="ctr" fontAlgn="base">
              <a:buNone/>
            </a:pPr>
            <a:r>
              <a:rPr lang="en-US" dirty="0"/>
              <a:t>Among 12th graders who used marijuana </a:t>
            </a:r>
          </a:p>
          <a:p>
            <a:pPr marL="0" indent="0" algn="ctr" fontAlgn="base">
              <a:buNone/>
            </a:pPr>
            <a:r>
              <a:rPr lang="en-US" dirty="0"/>
              <a:t>in the past year, </a:t>
            </a:r>
          </a:p>
          <a:p>
            <a:pPr marL="0" indent="0" algn="ctr" fontAlgn="base">
              <a:buNone/>
            </a:pPr>
            <a:r>
              <a:rPr lang="en-US" dirty="0"/>
              <a:t>40 % reported having consumed it in edible form in “legal” marijuana states, </a:t>
            </a:r>
          </a:p>
          <a:p>
            <a:pPr marL="0" indent="0" algn="ctr" fontAlgn="base">
              <a:buNone/>
            </a:pPr>
            <a:r>
              <a:rPr lang="en-US" dirty="0"/>
              <a:t>versus 26% in “illegal” marijuana states.</a:t>
            </a:r>
          </a:p>
          <a:p>
            <a:pPr marL="0" indent="0" algn="ctr" fontAlgn="base">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24</a:t>
            </a:fld>
            <a:endParaRPr lang="en-US"/>
          </a:p>
        </p:txBody>
      </p:sp>
      <p:sp>
        <p:nvSpPr>
          <p:cNvPr id="7" name="Rectangle 6"/>
          <p:cNvSpPr/>
          <p:nvPr/>
        </p:nvSpPr>
        <p:spPr>
          <a:xfrm>
            <a:off x="2514600" y="5867400"/>
            <a:ext cx="4572000" cy="307777"/>
          </a:xfrm>
          <a:prstGeom prst="rect">
            <a:avLst/>
          </a:prstGeom>
        </p:spPr>
        <p:txBody>
          <a:bodyPr>
            <a:spAutoFit/>
          </a:bodyPr>
          <a:lstStyle/>
          <a:p>
            <a:pPr algn="ctr" fontAlgn="base"/>
            <a:r>
              <a:rPr lang="en-US" sz="1400" i="1" dirty="0">
                <a:latin typeface="+mj-lt"/>
              </a:rPr>
              <a:t>(Source: NIDA, 2014 Monitoring the Future Study)</a:t>
            </a:r>
          </a:p>
        </p:txBody>
      </p:sp>
      <p:pic>
        <p:nvPicPr>
          <p:cNvPr id="2050" name="Picture 2" descr="Image result for marijuana edibles for te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3981"/>
            <a:ext cx="3498469" cy="1970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rijuana edibles for t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541" y="3786000"/>
            <a:ext cx="4906197" cy="144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3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57822"/>
            <a:ext cx="8229600" cy="990600"/>
          </a:xfrm>
        </p:spPr>
        <p:txBody>
          <a:bodyPr/>
          <a:lstStyle/>
          <a:p>
            <a:r>
              <a:rPr lang="en-US" dirty="0"/>
              <a:t>Forms - Edibles</a:t>
            </a:r>
          </a:p>
        </p:txBody>
      </p:sp>
      <p:sp>
        <p:nvSpPr>
          <p:cNvPr id="3" name="Content Placeholder 2"/>
          <p:cNvSpPr>
            <a:spLocks noGrp="1"/>
          </p:cNvSpPr>
          <p:nvPr>
            <p:ph idx="1"/>
          </p:nvPr>
        </p:nvSpPr>
        <p:spPr>
          <a:xfrm>
            <a:off x="454269" y="989013"/>
            <a:ext cx="8229600" cy="4525963"/>
          </a:xfrm>
        </p:spPr>
        <p:txBody>
          <a:bodyPr>
            <a:normAutofit/>
          </a:bodyPr>
          <a:lstStyle/>
          <a:p>
            <a:pPr marL="0" indent="0" algn="ctr" fontAlgn="base">
              <a:buNone/>
            </a:pPr>
            <a:r>
              <a:rPr lang="en-US" dirty="0"/>
              <a:t>Kids’ emergency room visits for marijuana increased in Colorado after legalization.</a:t>
            </a:r>
          </a:p>
          <a:p>
            <a:pPr marL="0" indent="0" algn="ctr" fontAlgn="base">
              <a:buNone/>
            </a:pPr>
            <a:r>
              <a:rPr lang="en-US" dirty="0"/>
              <a:t>Edibles account for nearly half of accidental exposures.</a:t>
            </a:r>
          </a:p>
          <a:p>
            <a:pPr marL="0" indent="0" algn="ctr" fontAlgn="base">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5472" y="2819400"/>
            <a:ext cx="4647193" cy="3244240"/>
          </a:xfrm>
          <a:prstGeom prst="rect">
            <a:avLst/>
          </a:prstGeom>
        </p:spPr>
      </p:pic>
    </p:spTree>
    <p:extLst>
      <p:ext uri="{BB962C8B-B14F-4D97-AF65-F5344CB8AC3E}">
        <p14:creationId xmlns:p14="http://schemas.microsoft.com/office/powerpoint/2010/main" val="3526454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57822"/>
            <a:ext cx="8229600" cy="990600"/>
          </a:xfrm>
        </p:spPr>
        <p:txBody>
          <a:bodyPr/>
          <a:lstStyle/>
          <a:p>
            <a:r>
              <a:rPr lang="en-US" dirty="0"/>
              <a:t>Forms - Edibles</a:t>
            </a:r>
          </a:p>
        </p:txBody>
      </p:sp>
      <p:sp>
        <p:nvSpPr>
          <p:cNvPr id="3" name="Content Placeholder 2"/>
          <p:cNvSpPr>
            <a:spLocks noGrp="1"/>
          </p:cNvSpPr>
          <p:nvPr>
            <p:ph idx="1"/>
          </p:nvPr>
        </p:nvSpPr>
        <p:spPr>
          <a:xfrm>
            <a:off x="454269" y="989013"/>
            <a:ext cx="8229600" cy="611187"/>
          </a:xfrm>
        </p:spPr>
        <p:txBody>
          <a:bodyPr>
            <a:normAutofit/>
          </a:bodyPr>
          <a:lstStyle/>
          <a:p>
            <a:pPr marL="0" indent="0" algn="ctr">
              <a:buNone/>
            </a:pPr>
            <a:r>
              <a:rPr lang="en-US" u="sng" dirty="0"/>
              <a:t>Unintentional Pediatric Marijuana Exposures</a:t>
            </a:r>
          </a:p>
          <a:p>
            <a:pPr marL="0" indent="0" algn="ctr" fontAlgn="base">
              <a:buNone/>
            </a:pPr>
            <a:endParaRPr lang="en-US" dirty="0"/>
          </a:p>
          <a:p>
            <a:pPr marL="0" indent="0" algn="ctr" fontAlgn="base">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988" y="1450100"/>
            <a:ext cx="5596211" cy="4929696"/>
          </a:xfrm>
          <a:prstGeom prst="rect">
            <a:avLst/>
          </a:prstGeom>
        </p:spPr>
      </p:pic>
      <p:sp>
        <p:nvSpPr>
          <p:cNvPr id="9" name="Rectangle 8"/>
          <p:cNvSpPr/>
          <p:nvPr/>
        </p:nvSpPr>
        <p:spPr>
          <a:xfrm>
            <a:off x="7470531" y="5946623"/>
            <a:ext cx="1673469" cy="415498"/>
          </a:xfrm>
          <a:prstGeom prst="rect">
            <a:avLst/>
          </a:prstGeom>
        </p:spPr>
        <p:txBody>
          <a:bodyPr wrap="square">
            <a:spAutoFit/>
          </a:bodyPr>
          <a:lstStyle/>
          <a:p>
            <a:pPr algn="ctr"/>
            <a:r>
              <a:rPr lang="en-US" sz="1050" i="1" dirty="0"/>
              <a:t>Source: CESAR Fax March 3, 2014. Vol. 23, Issue 8 </a:t>
            </a:r>
          </a:p>
        </p:txBody>
      </p:sp>
    </p:spTree>
    <p:extLst>
      <p:ext uri="{BB962C8B-B14F-4D97-AF65-F5344CB8AC3E}">
        <p14:creationId xmlns:p14="http://schemas.microsoft.com/office/powerpoint/2010/main" val="1721962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57822"/>
            <a:ext cx="8229600" cy="990600"/>
          </a:xfrm>
        </p:spPr>
        <p:txBody>
          <a:bodyPr/>
          <a:lstStyle/>
          <a:p>
            <a:r>
              <a:rPr lang="en-US" dirty="0"/>
              <a:t>Forms - Edibles</a:t>
            </a:r>
          </a:p>
        </p:txBody>
      </p:sp>
      <p:sp>
        <p:nvSpPr>
          <p:cNvPr id="3" name="Content Placeholder 2"/>
          <p:cNvSpPr>
            <a:spLocks noGrp="1"/>
          </p:cNvSpPr>
          <p:nvPr>
            <p:ph idx="1"/>
          </p:nvPr>
        </p:nvSpPr>
        <p:spPr>
          <a:xfrm>
            <a:off x="454269" y="989013"/>
            <a:ext cx="8229600" cy="611187"/>
          </a:xfrm>
        </p:spPr>
        <p:txBody>
          <a:bodyPr>
            <a:normAutofit/>
          </a:bodyPr>
          <a:lstStyle/>
          <a:p>
            <a:pPr marL="0" indent="0" algn="ctr">
              <a:buNone/>
            </a:pPr>
            <a:r>
              <a:rPr lang="en-US" u="sng" dirty="0"/>
              <a:t>Unintentional Pediatric Marijuana Exposures</a:t>
            </a:r>
          </a:p>
          <a:p>
            <a:pPr marL="0" indent="0" algn="ctr" fontAlgn="base">
              <a:buNone/>
            </a:pPr>
            <a:endParaRPr lang="en-US" dirty="0"/>
          </a:p>
          <a:p>
            <a:pPr marL="0" indent="0" algn="ctr" fontAlgn="base">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9" y="1524000"/>
            <a:ext cx="6324600" cy="4632464"/>
          </a:xfrm>
          <a:prstGeom prst="rect">
            <a:avLst/>
          </a:prstGeom>
        </p:spPr>
      </p:pic>
    </p:spTree>
    <p:extLst>
      <p:ext uri="{BB962C8B-B14F-4D97-AF65-F5344CB8AC3E}">
        <p14:creationId xmlns:p14="http://schemas.microsoft.com/office/powerpoint/2010/main" val="343372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2" y="57822"/>
            <a:ext cx="8229600" cy="990600"/>
          </a:xfrm>
        </p:spPr>
        <p:txBody>
          <a:bodyPr/>
          <a:lstStyle/>
          <a:p>
            <a:r>
              <a:rPr lang="en-US" dirty="0"/>
              <a:t>Forms - Synthetics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28</a:t>
            </a:fld>
            <a:endParaRPr lang="en-US"/>
          </a:p>
        </p:txBody>
      </p:sp>
      <p:sp>
        <p:nvSpPr>
          <p:cNvPr id="7" name="Content Placeholder 6"/>
          <p:cNvSpPr>
            <a:spLocks noGrp="1"/>
          </p:cNvSpPr>
          <p:nvPr>
            <p:ph idx="1"/>
          </p:nvPr>
        </p:nvSpPr>
        <p:spPr>
          <a:xfrm>
            <a:off x="410307" y="1061307"/>
            <a:ext cx="8229600" cy="2215294"/>
          </a:xfrm>
        </p:spPr>
        <p:txBody>
          <a:bodyPr/>
          <a:lstStyle/>
          <a:p>
            <a:pPr marL="0" indent="0" algn="ctr">
              <a:buNone/>
            </a:pPr>
            <a:r>
              <a:rPr lang="en-US" dirty="0"/>
              <a:t>Mixture of herbs and spices sprayed with a synthetic compound chemically made to mimic to THC.</a:t>
            </a:r>
          </a:p>
          <a:p>
            <a:pPr marL="0" indent="0" algn="ctr">
              <a:buNone/>
            </a:pPr>
            <a:endParaRPr lang="en-US" dirty="0"/>
          </a:p>
          <a:p>
            <a:pPr marL="0" indent="0" algn="ctr">
              <a:buNone/>
            </a:pPr>
            <a:r>
              <a:rPr lang="en-US" dirty="0"/>
              <a:t>No part of synthetics come from the cannabis plant.</a:t>
            </a:r>
          </a:p>
          <a:p>
            <a:pPr marL="0" indent="0" algn="ctr">
              <a:buNone/>
            </a:pPr>
            <a:r>
              <a:rPr lang="en-US" dirty="0"/>
              <a:t>K2 or spice = a synthetic cannabinoid.</a:t>
            </a:r>
          </a:p>
          <a:p>
            <a:endParaRPr lang="en-US" dirty="0"/>
          </a:p>
          <a:p>
            <a:endParaRPr lang="en-US" dirty="0"/>
          </a:p>
          <a:p>
            <a:pPr marL="0" indent="0">
              <a:buNone/>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07" y="3463707"/>
            <a:ext cx="5180954" cy="209889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276601"/>
            <a:ext cx="1676400" cy="2449285"/>
          </a:xfrm>
          <a:prstGeom prst="rect">
            <a:avLst/>
          </a:prstGeom>
        </p:spPr>
      </p:pic>
    </p:spTree>
    <p:extLst>
      <p:ext uri="{BB962C8B-B14F-4D97-AF65-F5344CB8AC3E}">
        <p14:creationId xmlns:p14="http://schemas.microsoft.com/office/powerpoint/2010/main" val="1493704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71713"/>
            <a:ext cx="8229600" cy="990600"/>
          </a:xfrm>
        </p:spPr>
        <p:txBody>
          <a:bodyPr/>
          <a:lstStyle/>
          <a:p>
            <a:r>
              <a:rPr lang="en-US" dirty="0"/>
              <a:t>Forms - Synthetics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29</a:t>
            </a:fld>
            <a:endParaRPr lang="en-US"/>
          </a:p>
        </p:txBody>
      </p:sp>
      <p:sp>
        <p:nvSpPr>
          <p:cNvPr id="7" name="Content Placeholder 6"/>
          <p:cNvSpPr>
            <a:spLocks noGrp="1"/>
          </p:cNvSpPr>
          <p:nvPr>
            <p:ph idx="1"/>
          </p:nvPr>
        </p:nvSpPr>
        <p:spPr>
          <a:xfrm>
            <a:off x="457200" y="807702"/>
            <a:ext cx="8229600" cy="1300893"/>
          </a:xfrm>
        </p:spPr>
        <p:txBody>
          <a:bodyPr/>
          <a:lstStyle/>
          <a:p>
            <a:pPr marL="0" indent="0" algn="ctr">
              <a:buNone/>
            </a:pPr>
            <a:r>
              <a:rPr lang="en-US" dirty="0"/>
              <a:t>Some people think that smoking synthetics is a safe way to “fit in” to the marijuana culture.</a:t>
            </a:r>
          </a:p>
          <a:p>
            <a:pPr marL="0" indent="0" algn="ctr">
              <a:buNone/>
            </a:pPr>
            <a:r>
              <a:rPr lang="en-US" dirty="0"/>
              <a:t>In reality synthetics are VERY dangerous.</a:t>
            </a:r>
          </a:p>
          <a:p>
            <a:pPr marL="0" indent="0" algn="ctr">
              <a:buNone/>
            </a:pPr>
            <a:endParaRPr lang="en-US" dirty="0"/>
          </a:p>
          <a:p>
            <a:pPr marL="0" indent="0" algn="ctr">
              <a:buNone/>
            </a:pPr>
            <a:endParaRPr lang="en-US" dirty="0"/>
          </a:p>
          <a:p>
            <a:endParaRPr lang="en-US" dirty="0"/>
          </a:p>
          <a:p>
            <a:pPr marL="0" indent="0">
              <a:buNone/>
            </a:pPr>
            <a:endParaRPr lang="en-US" dirty="0"/>
          </a:p>
        </p:txBody>
      </p:sp>
      <p:pic>
        <p:nvPicPr>
          <p:cNvPr id="3076" name="Picture 4" descr="See below for text de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096872"/>
            <a:ext cx="2743200" cy="457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Usage Rates</a:t>
            </a:r>
          </a:p>
        </p:txBody>
      </p:sp>
      <p:sp>
        <p:nvSpPr>
          <p:cNvPr id="3" name="Content Placeholder 2"/>
          <p:cNvSpPr>
            <a:spLocks noGrp="1"/>
          </p:cNvSpPr>
          <p:nvPr>
            <p:ph idx="1"/>
          </p:nvPr>
        </p:nvSpPr>
        <p:spPr/>
        <p:txBody>
          <a:bodyPr>
            <a:normAutofit/>
          </a:bodyPr>
          <a:lstStyle/>
          <a:p>
            <a:r>
              <a:rPr lang="en-US" sz="3200" dirty="0"/>
              <a:t>For some, age groups, marijuana use exceeds cigarette use.</a:t>
            </a:r>
          </a:p>
          <a:p>
            <a:r>
              <a:rPr lang="en-US" sz="3200" dirty="0"/>
              <a:t>A Monitoring the Future National Survey Results on Drug Use, 2016 showed:</a:t>
            </a:r>
          </a:p>
          <a:p>
            <a:pPr lvl="1"/>
            <a:r>
              <a:rPr lang="en-US" sz="2000" dirty="0"/>
              <a:t>Nationally, among high school students in 2015, marijuana use exceeded cigarette use;</a:t>
            </a:r>
          </a:p>
          <a:p>
            <a:pPr lvl="1"/>
            <a:r>
              <a:rPr lang="en-US" sz="2000" dirty="0"/>
              <a:t>21.3 % of high school seniors reported using marijuana in the past 30 days, compared with 11.4 % who smoked cigarettes .</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a:t>
            </a:fld>
            <a:endParaRPr lang="en-US"/>
          </a:p>
        </p:txBody>
      </p:sp>
      <p:sp>
        <p:nvSpPr>
          <p:cNvPr id="7" name="Date Placeholder 6"/>
          <p:cNvSpPr>
            <a:spLocks noGrp="1"/>
          </p:cNvSpPr>
          <p:nvPr>
            <p:ph type="dt" sz="half" idx="10"/>
          </p:nvPr>
        </p:nvSpPr>
        <p:spPr/>
        <p:txBody>
          <a:bodyPr/>
          <a:lstStyle/>
          <a:p>
            <a:r>
              <a:rPr lang="en-US"/>
              <a:t>www.sacramentoccy.org</a:t>
            </a:r>
          </a:p>
        </p:txBody>
      </p:sp>
    </p:spTree>
    <p:extLst>
      <p:ext uri="{BB962C8B-B14F-4D97-AF65-F5344CB8AC3E}">
        <p14:creationId xmlns:p14="http://schemas.microsoft.com/office/powerpoint/2010/main" val="3646573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71713"/>
            <a:ext cx="8229600" cy="990600"/>
          </a:xfrm>
        </p:spPr>
        <p:txBody>
          <a:bodyPr/>
          <a:lstStyle/>
          <a:p>
            <a:r>
              <a:rPr lang="en-US" dirty="0"/>
              <a:t>Forms - Synthetics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30</a:t>
            </a:fld>
            <a:endParaRPr lang="en-US"/>
          </a:p>
        </p:txBody>
      </p:sp>
      <p:sp>
        <p:nvSpPr>
          <p:cNvPr id="7" name="Content Placeholder 6"/>
          <p:cNvSpPr>
            <a:spLocks noGrp="1"/>
          </p:cNvSpPr>
          <p:nvPr>
            <p:ph idx="1"/>
          </p:nvPr>
        </p:nvSpPr>
        <p:spPr>
          <a:xfrm>
            <a:off x="457200" y="898372"/>
            <a:ext cx="8382000" cy="3140228"/>
          </a:xfrm>
        </p:spPr>
        <p:txBody>
          <a:bodyPr>
            <a:normAutofit fontScale="85000" lnSpcReduction="20000"/>
          </a:bodyPr>
          <a:lstStyle/>
          <a:p>
            <a:pPr marL="0" indent="0" algn="ctr">
              <a:buNone/>
            </a:pPr>
            <a:r>
              <a:rPr lang="en-US" sz="2900" dirty="0"/>
              <a:t>Dangerous because toxicity of the components can vary and be unknown.</a:t>
            </a:r>
          </a:p>
          <a:p>
            <a:pPr marL="0" indent="0" algn="ctr">
              <a:buNone/>
            </a:pPr>
            <a:endParaRPr lang="en-US" sz="2900" dirty="0"/>
          </a:p>
          <a:p>
            <a:pPr marL="0" indent="0" algn="ctr">
              <a:buNone/>
            </a:pPr>
            <a:r>
              <a:rPr lang="en-US" sz="2900" dirty="0"/>
              <a:t>Because it is labeled “Not For Human Consumption” and is marketed as an incense type product the FDA can not regulate it nor make it illegal.</a:t>
            </a:r>
          </a:p>
          <a:p>
            <a:pPr marL="0" indent="0" algn="ctr">
              <a:buNone/>
            </a:pPr>
            <a:endParaRPr lang="en-US" sz="2900" dirty="0"/>
          </a:p>
          <a:p>
            <a:pPr marL="0" indent="0" algn="ctr">
              <a:buNone/>
            </a:pPr>
            <a:r>
              <a:rPr lang="en-US" sz="2900" dirty="0"/>
              <a:t>It addition to being smoked it can be added to food and drinks.</a:t>
            </a:r>
          </a:p>
          <a:p>
            <a:pPr marL="0" indent="0" algn="ctr">
              <a:buNone/>
            </a:pPr>
            <a:endParaRPr lang="en-US" dirty="0"/>
          </a:p>
          <a:p>
            <a:pPr marL="0" indent="0" algn="ctr">
              <a:buNone/>
            </a:pPr>
            <a:endParaRPr lang="en-US" dirty="0"/>
          </a:p>
          <a:p>
            <a:pPr marL="0" indent="0" algn="ctr">
              <a:buNone/>
            </a:pPr>
            <a:endParaRPr lang="en-US" dirty="0"/>
          </a:p>
          <a:p>
            <a:endParaRPr lang="en-US" dirty="0"/>
          </a:p>
          <a:p>
            <a:pPr marL="0" indent="0">
              <a:buNone/>
            </a:pP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415" y="4038600"/>
            <a:ext cx="3319912" cy="2387391"/>
          </a:xfrm>
          <a:prstGeom prst="rect">
            <a:avLst/>
          </a:prstGeom>
        </p:spPr>
      </p:pic>
    </p:spTree>
    <p:extLst>
      <p:ext uri="{BB962C8B-B14F-4D97-AF65-F5344CB8AC3E}">
        <p14:creationId xmlns:p14="http://schemas.microsoft.com/office/powerpoint/2010/main" val="143884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71713"/>
            <a:ext cx="8229600" cy="990600"/>
          </a:xfrm>
        </p:spPr>
        <p:txBody>
          <a:bodyPr/>
          <a:lstStyle/>
          <a:p>
            <a:r>
              <a:rPr lang="en-US" dirty="0"/>
              <a:t>Forms - Synthetics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31</a:t>
            </a:fld>
            <a:endParaRPr lang="en-US"/>
          </a:p>
        </p:txBody>
      </p:sp>
      <p:pic>
        <p:nvPicPr>
          <p:cNvPr id="409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08" y="918887"/>
            <a:ext cx="3505200" cy="51963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0" y="918887"/>
            <a:ext cx="5178829" cy="4708981"/>
          </a:xfrm>
          <a:prstGeom prst="rect">
            <a:avLst/>
          </a:prstGeom>
        </p:spPr>
        <p:txBody>
          <a:bodyPr wrap="square">
            <a:spAutoFit/>
          </a:bodyPr>
          <a:lstStyle/>
          <a:p>
            <a:r>
              <a:rPr lang="en-US" sz="2400" dirty="0">
                <a:latin typeface="+mj-lt"/>
              </a:rPr>
              <a:t>Side effects of Spice can include:</a:t>
            </a:r>
          </a:p>
          <a:p>
            <a:endParaRPr lang="en-US" sz="2400" dirty="0">
              <a:latin typeface="+mj-lt"/>
            </a:endParaRPr>
          </a:p>
          <a:p>
            <a:pPr marL="285750" indent="-285750">
              <a:buFont typeface="Wingdings" panose="05000000000000000000" pitchFamily="2" charset="2"/>
              <a:buChar char="Ø"/>
            </a:pPr>
            <a:r>
              <a:rPr lang="en-US" dirty="0">
                <a:latin typeface="+mj-lt"/>
              </a:rPr>
              <a:t>Hallucinations</a:t>
            </a:r>
          </a:p>
          <a:p>
            <a:pPr marL="285750" indent="-285750">
              <a:buFont typeface="Wingdings" panose="05000000000000000000" pitchFamily="2" charset="2"/>
              <a:buChar char="Ø"/>
            </a:pPr>
            <a:r>
              <a:rPr lang="en-US" dirty="0">
                <a:latin typeface="+mj-lt"/>
              </a:rPr>
              <a:t>Vomiting</a:t>
            </a:r>
          </a:p>
          <a:p>
            <a:pPr marL="285750" indent="-285750">
              <a:buFont typeface="Wingdings" panose="05000000000000000000" pitchFamily="2" charset="2"/>
              <a:buChar char="Ø"/>
            </a:pPr>
            <a:r>
              <a:rPr lang="en-US" dirty="0">
                <a:latin typeface="+mj-lt"/>
              </a:rPr>
              <a:t>Confusion and Paranoia</a:t>
            </a:r>
          </a:p>
          <a:p>
            <a:pPr marL="285750" indent="-285750">
              <a:buFont typeface="Wingdings" panose="05000000000000000000" pitchFamily="2" charset="2"/>
              <a:buChar char="Ø"/>
            </a:pPr>
            <a:r>
              <a:rPr lang="en-US" dirty="0">
                <a:latin typeface="+mj-lt"/>
              </a:rPr>
              <a:t>Rapid heart rate</a:t>
            </a:r>
          </a:p>
          <a:p>
            <a:pPr marL="285750" indent="-285750">
              <a:buFont typeface="Wingdings" panose="05000000000000000000" pitchFamily="2" charset="2"/>
              <a:buChar char="Ø"/>
            </a:pPr>
            <a:r>
              <a:rPr lang="en-US" dirty="0">
                <a:latin typeface="+mj-lt"/>
              </a:rPr>
              <a:t>Myocardial Ischemia</a:t>
            </a:r>
          </a:p>
          <a:p>
            <a:pPr marL="285750" indent="-285750">
              <a:buFont typeface="Wingdings" panose="05000000000000000000" pitchFamily="2" charset="2"/>
              <a:buChar char="Ø"/>
            </a:pPr>
            <a:r>
              <a:rPr lang="en-US" dirty="0">
                <a:latin typeface="+mj-lt"/>
              </a:rPr>
              <a:t>Heart Attack</a:t>
            </a:r>
          </a:p>
          <a:p>
            <a:pPr marL="285750" indent="-285750">
              <a:buFont typeface="Wingdings" panose="05000000000000000000" pitchFamily="2" charset="2"/>
              <a:buChar char="Ø"/>
            </a:pPr>
            <a:r>
              <a:rPr lang="en-US" dirty="0">
                <a:latin typeface="+mj-lt"/>
              </a:rPr>
              <a:t>Psychotic and Violent Behavior</a:t>
            </a:r>
          </a:p>
          <a:p>
            <a:pPr marL="285750" indent="-285750">
              <a:buFont typeface="Wingdings" panose="05000000000000000000" pitchFamily="2" charset="2"/>
              <a:buChar char="Ø"/>
            </a:pPr>
            <a:r>
              <a:rPr lang="en-US" dirty="0">
                <a:latin typeface="+mj-lt"/>
              </a:rPr>
              <a:t>Renal Failure</a:t>
            </a:r>
          </a:p>
          <a:p>
            <a:pPr marL="285750" indent="-285750">
              <a:buFont typeface="Wingdings" panose="05000000000000000000" pitchFamily="2" charset="2"/>
              <a:buChar char="Ø"/>
            </a:pPr>
            <a:r>
              <a:rPr lang="en-US" dirty="0">
                <a:latin typeface="+mj-lt"/>
              </a:rPr>
              <a:t>Anxiety</a:t>
            </a:r>
          </a:p>
          <a:p>
            <a:pPr marL="285750" indent="-285750">
              <a:buFont typeface="Wingdings" panose="05000000000000000000" pitchFamily="2" charset="2"/>
              <a:buChar char="Ø"/>
            </a:pPr>
            <a:r>
              <a:rPr lang="en-US" dirty="0">
                <a:latin typeface="+mj-lt"/>
              </a:rPr>
              <a:t>Tremor</a:t>
            </a:r>
          </a:p>
          <a:p>
            <a:pPr marL="285750" indent="-285750">
              <a:buFont typeface="Wingdings" panose="05000000000000000000" pitchFamily="2" charset="2"/>
              <a:buChar char="Ø"/>
            </a:pPr>
            <a:r>
              <a:rPr lang="en-US" dirty="0">
                <a:latin typeface="+mj-lt"/>
              </a:rPr>
              <a:t>Seizures</a:t>
            </a:r>
          </a:p>
          <a:p>
            <a:pPr marL="285750" indent="-285750">
              <a:buFont typeface="Wingdings" panose="05000000000000000000" pitchFamily="2" charset="2"/>
              <a:buChar char="Ø"/>
            </a:pPr>
            <a:r>
              <a:rPr lang="en-US" dirty="0">
                <a:latin typeface="+mj-lt"/>
              </a:rPr>
              <a:t>Loss of Consciousness</a:t>
            </a:r>
          </a:p>
          <a:p>
            <a:pPr marL="285750" indent="-285750">
              <a:buFont typeface="Wingdings" panose="05000000000000000000" pitchFamily="2" charset="2"/>
              <a:buChar char="Ø"/>
            </a:pPr>
            <a:r>
              <a:rPr lang="en-US" dirty="0">
                <a:latin typeface="+mj-lt"/>
              </a:rPr>
              <a:t>High Blood Pressure</a:t>
            </a:r>
          </a:p>
          <a:p>
            <a:pPr marL="285750" indent="-285750">
              <a:buFont typeface="Wingdings" panose="05000000000000000000" pitchFamily="2" charset="2"/>
              <a:buChar char="Ø"/>
            </a:pPr>
            <a:r>
              <a:rPr lang="en-US" dirty="0">
                <a:latin typeface="+mj-lt"/>
              </a:rPr>
              <a:t>Death</a:t>
            </a:r>
          </a:p>
        </p:txBody>
      </p:sp>
    </p:spTree>
    <p:extLst>
      <p:ext uri="{BB962C8B-B14F-4D97-AF65-F5344CB8AC3E}">
        <p14:creationId xmlns:p14="http://schemas.microsoft.com/office/powerpoint/2010/main" val="3697212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a:t>
            </a:r>
          </a:p>
        </p:txBody>
      </p:sp>
      <p:sp>
        <p:nvSpPr>
          <p:cNvPr id="3" name="Content Placeholder 2"/>
          <p:cNvSpPr>
            <a:spLocks noGrp="1"/>
          </p:cNvSpPr>
          <p:nvPr>
            <p:ph idx="1"/>
          </p:nvPr>
        </p:nvSpPr>
        <p:spPr>
          <a:xfrm>
            <a:off x="381000" y="1066800"/>
            <a:ext cx="5105400" cy="5059363"/>
          </a:xfrm>
        </p:spPr>
        <p:txBody>
          <a:bodyPr>
            <a:normAutofit fontScale="85000" lnSpcReduction="10000"/>
          </a:bodyPr>
          <a:lstStyle/>
          <a:p>
            <a:pPr marL="0" indent="0">
              <a:buNone/>
            </a:pPr>
            <a:r>
              <a:rPr lang="en-US" dirty="0"/>
              <a:t>THC affects the (cannabinoid receptors) parts of the brain that influence pleasure, memory, thinking, sensory, time perception, coordinated movement and concentration</a:t>
            </a:r>
          </a:p>
          <a:p>
            <a:pPr marL="0" indent="0">
              <a:buNone/>
            </a:pPr>
            <a:endParaRPr lang="en-US" dirty="0"/>
          </a:p>
          <a:p>
            <a:pPr marL="0" indent="0">
              <a:buNone/>
            </a:pPr>
            <a:r>
              <a:rPr lang="en-US" dirty="0"/>
              <a:t>A “high” is produced when these parts of the brain are overstimulated</a:t>
            </a:r>
          </a:p>
          <a:p>
            <a:pPr marL="0" indent="0">
              <a:buNone/>
            </a:pPr>
            <a:endParaRPr lang="en-US" dirty="0"/>
          </a:p>
          <a:p>
            <a:pPr marL="0" indent="0">
              <a:buNone/>
            </a:pPr>
            <a:r>
              <a:rPr lang="en-US" dirty="0"/>
              <a:t>The effects of THC causes:</a:t>
            </a:r>
          </a:p>
          <a:p>
            <a:pPr marL="0" indent="0">
              <a:buNone/>
            </a:pPr>
            <a:r>
              <a:rPr lang="en-US" dirty="0"/>
              <a:t>Memory problems</a:t>
            </a:r>
          </a:p>
          <a:p>
            <a:pPr marL="0" indent="0">
              <a:buNone/>
            </a:pPr>
            <a:r>
              <a:rPr lang="en-US" dirty="0"/>
              <a:t>Problems with processing information</a:t>
            </a:r>
          </a:p>
          <a:p>
            <a:pPr marL="0" indent="0">
              <a:buNone/>
            </a:pPr>
            <a:r>
              <a:rPr lang="en-US" dirty="0"/>
              <a:t>Poor sensory &amp; time perception</a:t>
            </a:r>
          </a:p>
          <a:p>
            <a:pPr marL="0" indent="0">
              <a:buNone/>
            </a:pPr>
            <a:r>
              <a:rPr lang="en-US" dirty="0"/>
              <a:t>Poor concentration &amp; coordination</a:t>
            </a:r>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828800"/>
            <a:ext cx="3458041" cy="3239310"/>
          </a:xfrm>
          <a:prstGeom prst="rect">
            <a:avLst/>
          </a:prstGeom>
        </p:spPr>
      </p:pic>
    </p:spTree>
    <p:extLst>
      <p:ext uri="{BB962C8B-B14F-4D97-AF65-F5344CB8AC3E}">
        <p14:creationId xmlns:p14="http://schemas.microsoft.com/office/powerpoint/2010/main" val="220771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a:t>
            </a:r>
          </a:p>
        </p:txBody>
      </p:sp>
      <p:sp>
        <p:nvSpPr>
          <p:cNvPr id="3" name="Content Placeholder 2"/>
          <p:cNvSpPr>
            <a:spLocks noGrp="1"/>
          </p:cNvSpPr>
          <p:nvPr>
            <p:ph idx="1"/>
          </p:nvPr>
        </p:nvSpPr>
        <p:spPr>
          <a:xfrm>
            <a:off x="457200" y="914400"/>
            <a:ext cx="8229600" cy="943769"/>
          </a:xfrm>
        </p:spPr>
        <p:txBody>
          <a:bodyPr>
            <a:normAutofit fontScale="40000" lnSpcReduction="20000"/>
          </a:bodyPr>
          <a:lstStyle/>
          <a:p>
            <a:pPr marL="0" indent="0">
              <a:buNone/>
            </a:pPr>
            <a:endParaRPr lang="en-US" dirty="0"/>
          </a:p>
          <a:p>
            <a:pPr marL="0" indent="0" algn="ctr">
              <a:buNone/>
            </a:pPr>
            <a:r>
              <a:rPr lang="en-US" sz="5600" dirty="0"/>
              <a:t>Remember the brain is still developing until age 25.  </a:t>
            </a:r>
          </a:p>
          <a:p>
            <a:pPr marL="0" indent="0" algn="ctr">
              <a:buNone/>
            </a:pPr>
            <a:r>
              <a:rPr lang="en-US" sz="5600" dirty="0"/>
              <a:t>The Prefrontal Cortex is the last to develop.</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33</a:t>
            </a:fld>
            <a:endParaRPr lang="en-US"/>
          </a:p>
        </p:txBody>
      </p:sp>
      <p:pic>
        <p:nvPicPr>
          <p:cNvPr id="7170" name="Picture 2" descr="Image result for frontal lobe does not develop until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71700"/>
            <a:ext cx="5829300" cy="414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89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 - Addiction</a:t>
            </a:r>
          </a:p>
        </p:txBody>
      </p:sp>
      <p:sp>
        <p:nvSpPr>
          <p:cNvPr id="3" name="Content Placeholder 2"/>
          <p:cNvSpPr>
            <a:spLocks noGrp="1"/>
          </p:cNvSpPr>
          <p:nvPr>
            <p:ph idx="1"/>
          </p:nvPr>
        </p:nvSpPr>
        <p:spPr>
          <a:xfrm>
            <a:off x="228600" y="933846"/>
            <a:ext cx="8458200" cy="725092"/>
          </a:xfrm>
        </p:spPr>
        <p:txBody>
          <a:bodyPr>
            <a:normAutofit fontScale="47500" lnSpcReduction="20000"/>
          </a:bodyPr>
          <a:lstStyle/>
          <a:p>
            <a:pPr marL="0" indent="0">
              <a:buNone/>
            </a:pPr>
            <a:endParaRPr lang="en-US" dirty="0"/>
          </a:p>
          <a:p>
            <a:pPr marL="0" indent="0" algn="ctr">
              <a:buNone/>
            </a:pPr>
            <a:r>
              <a:rPr lang="en-US" sz="4200" dirty="0"/>
              <a:t>This is why 1 in 6 teens who use marijuana will become addicted.</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447800"/>
            <a:ext cx="6515100" cy="4560570"/>
          </a:xfrm>
          <a:prstGeom prst="rect">
            <a:avLst/>
          </a:prstGeom>
        </p:spPr>
      </p:pic>
    </p:spTree>
    <p:extLst>
      <p:ext uri="{BB962C8B-B14F-4D97-AF65-F5344CB8AC3E}">
        <p14:creationId xmlns:p14="http://schemas.microsoft.com/office/powerpoint/2010/main" val="194251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 - Addiction</a:t>
            </a:r>
          </a:p>
        </p:txBody>
      </p:sp>
      <p:sp>
        <p:nvSpPr>
          <p:cNvPr id="3" name="Content Placeholder 2"/>
          <p:cNvSpPr>
            <a:spLocks noGrp="1"/>
          </p:cNvSpPr>
          <p:nvPr>
            <p:ph idx="1"/>
          </p:nvPr>
        </p:nvSpPr>
        <p:spPr>
          <a:xfrm>
            <a:off x="228600" y="933846"/>
            <a:ext cx="8458200" cy="875040"/>
          </a:xfrm>
        </p:spPr>
        <p:txBody>
          <a:bodyPr>
            <a:normAutofit fontScale="47500" lnSpcReduction="20000"/>
          </a:bodyPr>
          <a:lstStyle/>
          <a:p>
            <a:pPr marL="0" indent="0">
              <a:buNone/>
            </a:pPr>
            <a:endParaRPr lang="en-US" dirty="0"/>
          </a:p>
          <a:p>
            <a:pPr marL="0" indent="0" algn="ctr">
              <a:buNone/>
            </a:pPr>
            <a:r>
              <a:rPr lang="en-US" sz="4200" dirty="0"/>
              <a:t>Treatment centers are reporting marijuana as the primary substance of abuse for those ages 12 – 17 years.</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76" y="1808886"/>
            <a:ext cx="8431823" cy="4294520"/>
          </a:xfrm>
          <a:prstGeom prst="rect">
            <a:avLst/>
          </a:prstGeom>
        </p:spPr>
      </p:pic>
    </p:spTree>
    <p:extLst>
      <p:ext uri="{BB962C8B-B14F-4D97-AF65-F5344CB8AC3E}">
        <p14:creationId xmlns:p14="http://schemas.microsoft.com/office/powerpoint/2010/main" val="2687077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 - Addiction</a:t>
            </a:r>
          </a:p>
        </p:txBody>
      </p:sp>
      <p:sp>
        <p:nvSpPr>
          <p:cNvPr id="3" name="Content Placeholder 2"/>
          <p:cNvSpPr>
            <a:spLocks noGrp="1"/>
          </p:cNvSpPr>
          <p:nvPr>
            <p:ph idx="1"/>
          </p:nvPr>
        </p:nvSpPr>
        <p:spPr>
          <a:xfrm>
            <a:off x="228600" y="933846"/>
            <a:ext cx="8458200" cy="725092"/>
          </a:xfrm>
        </p:spPr>
        <p:txBody>
          <a:bodyPr>
            <a:normAutofit fontScale="62500" lnSpcReduction="20000"/>
          </a:bodyPr>
          <a:lstStyle/>
          <a:p>
            <a:pPr marL="0" indent="0">
              <a:buNone/>
            </a:pPr>
            <a:endParaRPr lang="en-US" dirty="0"/>
          </a:p>
          <a:p>
            <a:pPr marL="0" indent="0" algn="ctr">
              <a:buNone/>
            </a:pPr>
            <a:r>
              <a:rPr lang="en-US" sz="4200" dirty="0"/>
              <a:t>Marijuana is also addictive to 1 in 20 adults.</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53076"/>
            <a:ext cx="5181600" cy="4620260"/>
          </a:xfrm>
          <a:prstGeom prst="rect">
            <a:avLst/>
          </a:prstGeom>
        </p:spPr>
      </p:pic>
    </p:spTree>
    <p:extLst>
      <p:ext uri="{BB962C8B-B14F-4D97-AF65-F5344CB8AC3E}">
        <p14:creationId xmlns:p14="http://schemas.microsoft.com/office/powerpoint/2010/main" val="3956663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 - Addiction</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37</a:t>
            </a:fld>
            <a:endParaRPr lang="en-US"/>
          </a:p>
        </p:txBody>
      </p:sp>
      <p:sp>
        <p:nvSpPr>
          <p:cNvPr id="9" name="Rectangle 8"/>
          <p:cNvSpPr/>
          <p:nvPr/>
        </p:nvSpPr>
        <p:spPr>
          <a:xfrm>
            <a:off x="615621" y="1048701"/>
            <a:ext cx="8079971" cy="1754326"/>
          </a:xfrm>
          <a:prstGeom prst="rect">
            <a:avLst/>
          </a:prstGeom>
        </p:spPr>
        <p:txBody>
          <a:bodyPr wrap="square">
            <a:spAutoFit/>
          </a:bodyPr>
          <a:lstStyle/>
          <a:p>
            <a:pPr algn="ctr"/>
            <a:r>
              <a:rPr lang="en-US" dirty="0">
                <a:latin typeface="+mj-lt"/>
              </a:rPr>
              <a:t>Most studies suggest that withdrawal symptoms start on the first day of abstinence, and usually peak within the first 2 to 3 days of quitting, </a:t>
            </a:r>
          </a:p>
          <a:p>
            <a:pPr algn="ctr"/>
            <a:r>
              <a:rPr lang="en-US" dirty="0">
                <a:latin typeface="+mj-lt"/>
              </a:rPr>
              <a:t>with the exception of sleep disturbance.  </a:t>
            </a:r>
          </a:p>
          <a:p>
            <a:r>
              <a:rPr lang="en-US" dirty="0">
                <a:latin typeface="+mj-lt"/>
              </a:rPr>
              <a:t> </a:t>
            </a:r>
          </a:p>
          <a:p>
            <a:pPr algn="ctr"/>
            <a:r>
              <a:rPr lang="en-US" dirty="0">
                <a:latin typeface="+mj-lt"/>
              </a:rPr>
              <a:t>Withdrawal symptoms are usually over after 2 weeks, but this depends on how dependent someone is on cannabis before trying to quit.</a:t>
            </a:r>
          </a:p>
        </p:txBody>
      </p:sp>
      <p:pic>
        <p:nvPicPr>
          <p:cNvPr id="8194" name="Picture 2" descr="Image result for marijuana withdrawal symp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00699"/>
            <a:ext cx="3597275" cy="345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6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a:t>
            </a:r>
          </a:p>
        </p:txBody>
      </p:sp>
      <p:sp>
        <p:nvSpPr>
          <p:cNvPr id="3" name="Content Placeholder 2"/>
          <p:cNvSpPr>
            <a:spLocks noGrp="1"/>
          </p:cNvSpPr>
          <p:nvPr>
            <p:ph idx="1"/>
          </p:nvPr>
        </p:nvSpPr>
        <p:spPr>
          <a:xfrm>
            <a:off x="228600" y="933846"/>
            <a:ext cx="8534400" cy="990600"/>
          </a:xfrm>
        </p:spPr>
        <p:txBody>
          <a:bodyPr>
            <a:normAutofit fontScale="47500" lnSpcReduction="20000"/>
          </a:bodyPr>
          <a:lstStyle/>
          <a:p>
            <a:pPr marL="0" indent="0">
              <a:buNone/>
            </a:pPr>
            <a:endParaRPr lang="en-US" dirty="0"/>
          </a:p>
          <a:p>
            <a:pPr marL="0" indent="0" algn="ctr">
              <a:buNone/>
            </a:pPr>
            <a:r>
              <a:rPr lang="en-US" sz="5500" dirty="0"/>
              <a:t>The number of suicides where marijuana is present in the  body is also on the rise.</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8400"/>
            <a:ext cx="3917819" cy="279844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209800"/>
            <a:ext cx="4431847" cy="3218566"/>
          </a:xfrm>
          <a:prstGeom prst="rect">
            <a:avLst/>
          </a:prstGeom>
        </p:spPr>
      </p:pic>
    </p:spTree>
    <p:extLst>
      <p:ext uri="{BB962C8B-B14F-4D97-AF65-F5344CB8AC3E}">
        <p14:creationId xmlns:p14="http://schemas.microsoft.com/office/powerpoint/2010/main" val="772079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39</a:t>
            </a:fld>
            <a:endParaRPr lang="en-US"/>
          </a:p>
        </p:txBody>
      </p:sp>
      <p:sp>
        <p:nvSpPr>
          <p:cNvPr id="12" name="Rectangle 11"/>
          <p:cNvSpPr/>
          <p:nvPr/>
        </p:nvSpPr>
        <p:spPr>
          <a:xfrm>
            <a:off x="304801" y="1447800"/>
            <a:ext cx="4571999" cy="4062651"/>
          </a:xfrm>
          <a:prstGeom prst="rect">
            <a:avLst/>
          </a:prstGeom>
        </p:spPr>
        <p:txBody>
          <a:bodyPr wrap="square">
            <a:spAutoFit/>
          </a:bodyPr>
          <a:lstStyle/>
          <a:p>
            <a:pPr marL="285750" indent="-285750" defTabSz="457200">
              <a:buFont typeface="Wingdings" panose="05000000000000000000" pitchFamily="2" charset="2"/>
              <a:buChar char="Ø"/>
            </a:pPr>
            <a:r>
              <a:rPr lang="en-US" sz="1600" dirty="0">
                <a:latin typeface="Century Gothic" panose="020B0502020202020204"/>
              </a:rPr>
              <a:t>Driving under the influence of marijuana (19%) is a greater threat than driving under the influence of alcohol (13%)</a:t>
            </a:r>
          </a:p>
          <a:p>
            <a:pPr defTabSz="457200"/>
            <a:endParaRPr lang="en-US" sz="1600" dirty="0">
              <a:latin typeface="Century Gothic" panose="020B0502020202020204"/>
            </a:endParaRPr>
          </a:p>
          <a:p>
            <a:pPr marL="285750" indent="-285750" defTabSz="457200">
              <a:buFont typeface="Wingdings" panose="05000000000000000000" pitchFamily="2" charset="2"/>
              <a:buChar char="Ø"/>
            </a:pPr>
            <a:r>
              <a:rPr lang="en-US" sz="1600" dirty="0">
                <a:latin typeface="Century Gothic" panose="020B0502020202020204"/>
              </a:rPr>
              <a:t>Study findings show that teens don’t consider marijuana use a distraction to their driving</a:t>
            </a:r>
          </a:p>
          <a:p>
            <a:pPr defTabSz="457200"/>
            <a:endParaRPr lang="en-US" sz="1600" dirty="0">
              <a:latin typeface="Century Gothic" panose="020B0502020202020204"/>
            </a:endParaRPr>
          </a:p>
          <a:p>
            <a:pPr marL="285750" indent="-285750" defTabSz="457200">
              <a:buFont typeface="Wingdings" panose="05000000000000000000" pitchFamily="2" charset="2"/>
              <a:buChar char="Ø"/>
            </a:pPr>
            <a:r>
              <a:rPr lang="en-US" sz="1600" dirty="0">
                <a:latin typeface="Century Gothic" panose="020B0502020202020204"/>
              </a:rPr>
              <a:t>Teen passengers are less concerned about riding in a car with a driver who has smoked marijuana than one who has used alcohol </a:t>
            </a:r>
            <a:br>
              <a:rPr lang="en-US" sz="1600" dirty="0">
                <a:latin typeface="Century Gothic" panose="020B0502020202020204"/>
              </a:rPr>
            </a:br>
            <a:endParaRPr lang="en-US" sz="1600" dirty="0">
              <a:latin typeface="Century Gothic" panose="020B0502020202020204"/>
            </a:endParaRPr>
          </a:p>
          <a:p>
            <a:pPr marL="285750" indent="-285750" defTabSz="457200">
              <a:buFont typeface="Wingdings" panose="05000000000000000000" pitchFamily="2" charset="2"/>
              <a:buChar char="Ø"/>
            </a:pPr>
            <a:r>
              <a:rPr lang="en-US" sz="1600" dirty="0">
                <a:latin typeface="Century Gothic" panose="020B0502020202020204"/>
              </a:rPr>
              <a:t>Nearly 1 in 5 teens have gotten behind the wheel after smoking marijuana</a:t>
            </a:r>
          </a:p>
          <a:p>
            <a:pPr marL="285750" indent="-285750" defTabSz="457200">
              <a:buFont typeface="Wingdings" panose="05000000000000000000" pitchFamily="2" charset="2"/>
              <a:buChar char="Ø"/>
            </a:pPr>
            <a:endParaRPr lang="en-US" dirty="0">
              <a:latin typeface="Century Gothic" panose="020B0502020202020204"/>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945186" cy="2689899"/>
          </a:xfrm>
          <a:prstGeom prst="rect">
            <a:avLst/>
          </a:prstGeom>
        </p:spPr>
      </p:pic>
      <p:sp>
        <p:nvSpPr>
          <p:cNvPr id="14" name="Rectangle 13"/>
          <p:cNvSpPr/>
          <p:nvPr/>
        </p:nvSpPr>
        <p:spPr>
          <a:xfrm>
            <a:off x="2646485" y="5562643"/>
            <a:ext cx="6096000" cy="830997"/>
          </a:xfrm>
          <a:prstGeom prst="rect">
            <a:avLst/>
          </a:prstGeom>
        </p:spPr>
        <p:txBody>
          <a:bodyPr>
            <a:spAutoFit/>
          </a:bodyPr>
          <a:lstStyle/>
          <a:p>
            <a:r>
              <a:rPr lang="en-US" sz="1200" i="1" dirty="0"/>
              <a:t>Source: “Hazy Logic: Liberty Mutual Insurance/SADD Study Findings Driving Under the Influence of Marijuana a Greater Threat to Teen Drivers than Alcohol.” Liberty Mutual Press Release. February 22, 2012. http://www.sadd.org/press/presspdfs/marijuana%20Teen%20Release.pdf</a:t>
            </a:r>
          </a:p>
        </p:txBody>
      </p:sp>
    </p:spTree>
    <p:extLst>
      <p:ext uri="{BB962C8B-B14F-4D97-AF65-F5344CB8AC3E}">
        <p14:creationId xmlns:p14="http://schemas.microsoft.com/office/powerpoint/2010/main" val="345281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Usage Rates</a:t>
            </a:r>
          </a:p>
        </p:txBody>
      </p:sp>
      <p:sp>
        <p:nvSpPr>
          <p:cNvPr id="3" name="Content Placeholder 2"/>
          <p:cNvSpPr>
            <a:spLocks noGrp="1"/>
          </p:cNvSpPr>
          <p:nvPr>
            <p:ph idx="1"/>
          </p:nvPr>
        </p:nvSpPr>
        <p:spPr/>
        <p:txBody>
          <a:bodyPr/>
          <a:lstStyle/>
          <a:p>
            <a:r>
              <a:rPr lang="en-US" sz="4000" dirty="0"/>
              <a:t>In California, reported use of marijuana in the last 30 days from 2013-2015:</a:t>
            </a:r>
          </a:p>
          <a:p>
            <a:pPr lvl="1"/>
            <a:r>
              <a:rPr lang="en-US" sz="2800" dirty="0"/>
              <a:t>5% of 7th graders </a:t>
            </a:r>
          </a:p>
          <a:p>
            <a:pPr lvl="1"/>
            <a:r>
              <a:rPr lang="en-US" sz="2800" dirty="0"/>
              <a:t>13.4 % of 9th graders</a:t>
            </a:r>
          </a:p>
          <a:p>
            <a:pPr lvl="1"/>
            <a:r>
              <a:rPr lang="en-US" sz="2800" dirty="0"/>
              <a:t>22 % of 11th graders </a:t>
            </a:r>
          </a:p>
          <a:p>
            <a:pPr marL="457200" lvl="1"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a:t>
            </a:fld>
            <a:endParaRPr lang="en-US"/>
          </a:p>
        </p:txBody>
      </p:sp>
    </p:spTree>
    <p:extLst>
      <p:ext uri="{BB962C8B-B14F-4D97-AF65-F5344CB8AC3E}">
        <p14:creationId xmlns:p14="http://schemas.microsoft.com/office/powerpoint/2010/main" val="1934302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40</a:t>
            </a:fld>
            <a:endParaRPr lang="en-US"/>
          </a:p>
        </p:txBody>
      </p:sp>
      <p:sp>
        <p:nvSpPr>
          <p:cNvPr id="9" name="Rectangle 8"/>
          <p:cNvSpPr/>
          <p:nvPr/>
        </p:nvSpPr>
        <p:spPr>
          <a:xfrm>
            <a:off x="266053" y="1143000"/>
            <a:ext cx="8839200" cy="1200329"/>
          </a:xfrm>
          <a:prstGeom prst="rect">
            <a:avLst/>
          </a:prstGeom>
        </p:spPr>
        <p:txBody>
          <a:bodyPr wrap="square">
            <a:spAutoFit/>
          </a:bodyPr>
          <a:lstStyle/>
          <a:p>
            <a:pPr lvl="0" algn="ctr"/>
            <a:r>
              <a:rPr lang="en-US" sz="2400" dirty="0">
                <a:latin typeface="+mj-lt"/>
              </a:rPr>
              <a:t>Marijuana can cause the heart rate to increase </a:t>
            </a:r>
          </a:p>
          <a:p>
            <a:pPr lvl="0" algn="ctr"/>
            <a:r>
              <a:rPr lang="en-US" sz="2400" dirty="0">
                <a:latin typeface="+mj-lt"/>
              </a:rPr>
              <a:t>by 20 to 50 beats per minute. </a:t>
            </a:r>
          </a:p>
          <a:p>
            <a:pPr lvl="0" algn="ctr"/>
            <a:r>
              <a:rPr lang="en-US" sz="2400" dirty="0">
                <a:latin typeface="+mj-lt"/>
              </a:rPr>
              <a:t>This increase can last for hours after use has stopped.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438400"/>
            <a:ext cx="3324664" cy="3324664"/>
          </a:xfrm>
          <a:prstGeom prst="rect">
            <a:avLst/>
          </a:prstGeom>
        </p:spPr>
      </p:pic>
      <p:sp>
        <p:nvSpPr>
          <p:cNvPr id="11" name="Rectangle 10"/>
          <p:cNvSpPr/>
          <p:nvPr/>
        </p:nvSpPr>
        <p:spPr>
          <a:xfrm>
            <a:off x="1752600" y="5763064"/>
            <a:ext cx="6096000" cy="577081"/>
          </a:xfrm>
          <a:prstGeom prst="rect">
            <a:avLst/>
          </a:prstGeom>
        </p:spPr>
        <p:txBody>
          <a:bodyPr>
            <a:spAutoFit/>
          </a:bodyPr>
          <a:lstStyle/>
          <a:p>
            <a:pPr algn="ctr"/>
            <a:r>
              <a:rPr lang="en-US" sz="1050" i="1" dirty="0"/>
              <a:t>Source:  </a:t>
            </a:r>
            <a:r>
              <a:rPr lang="en-US" sz="1050" i="1" dirty="0" err="1"/>
              <a:t>Volkow</a:t>
            </a:r>
            <a:r>
              <a:rPr lang="en-US" sz="1050" i="1" dirty="0"/>
              <a:t> et al., Psychiatry Research: Neuroimaging, 67, pp. 29-38 (1996). This slide is from: </a:t>
            </a:r>
            <a:r>
              <a:rPr lang="en-US" sz="1050" i="1" dirty="0" err="1"/>
              <a:t>Volkow</a:t>
            </a:r>
            <a:r>
              <a:rPr lang="en-US" sz="1050" i="1" dirty="0"/>
              <a:t>, ND (2011) Marijuana’s Effects on Brain, Body and Behavior. Presentation March 8, 2011.</a:t>
            </a:r>
          </a:p>
        </p:txBody>
      </p:sp>
    </p:spTree>
    <p:extLst>
      <p:ext uri="{BB962C8B-B14F-4D97-AF65-F5344CB8AC3E}">
        <p14:creationId xmlns:p14="http://schemas.microsoft.com/office/powerpoint/2010/main" val="3577939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41</a:t>
            </a:fld>
            <a:endParaRPr lang="en-US"/>
          </a:p>
        </p:txBody>
      </p:sp>
      <p:sp>
        <p:nvSpPr>
          <p:cNvPr id="12" name="Rectangle 11"/>
          <p:cNvSpPr/>
          <p:nvPr/>
        </p:nvSpPr>
        <p:spPr>
          <a:xfrm>
            <a:off x="349615" y="1143000"/>
            <a:ext cx="8803177" cy="1384995"/>
          </a:xfrm>
          <a:prstGeom prst="rect">
            <a:avLst/>
          </a:prstGeom>
        </p:spPr>
        <p:txBody>
          <a:bodyPr wrap="square">
            <a:spAutoFit/>
          </a:bodyPr>
          <a:lstStyle/>
          <a:p>
            <a:pPr lvl="0" algn="ctr"/>
            <a:r>
              <a:rPr lang="en-US" sz="2800" dirty="0">
                <a:latin typeface="+mj-lt"/>
              </a:rPr>
              <a:t>Over time, regular exposure to THC can permanently alter how the brain works, even if the drug is not currently being used</a:t>
            </a:r>
            <a:r>
              <a:rPr lang="en-US" sz="2800" dirty="0">
                <a:solidFill>
                  <a:prstClr val="white"/>
                </a:solidFill>
              </a:rPr>
              <a: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743200"/>
            <a:ext cx="6175511" cy="3303555"/>
          </a:xfrm>
          <a:prstGeom prst="rect">
            <a:avLst/>
          </a:prstGeom>
        </p:spPr>
      </p:pic>
    </p:spTree>
    <p:extLst>
      <p:ext uri="{BB962C8B-B14F-4D97-AF65-F5344CB8AC3E}">
        <p14:creationId xmlns:p14="http://schemas.microsoft.com/office/powerpoint/2010/main" val="202291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74" y="1143000"/>
            <a:ext cx="5943652" cy="4457739"/>
          </a:xfrm>
          <a:prstGeom prst="rect">
            <a:avLst/>
          </a:prstGeom>
        </p:spPr>
      </p:pic>
      <p:sp>
        <p:nvSpPr>
          <p:cNvPr id="9" name="Rectangle 8"/>
          <p:cNvSpPr/>
          <p:nvPr/>
        </p:nvSpPr>
        <p:spPr>
          <a:xfrm>
            <a:off x="1600174" y="5880031"/>
            <a:ext cx="6096000" cy="461665"/>
          </a:xfrm>
          <a:prstGeom prst="rect">
            <a:avLst/>
          </a:prstGeom>
        </p:spPr>
        <p:txBody>
          <a:bodyPr>
            <a:spAutoFit/>
          </a:bodyPr>
          <a:lstStyle/>
          <a:p>
            <a:pPr algn="ctr"/>
            <a:r>
              <a:rPr lang="en-US" sz="1200" i="1" dirty="0"/>
              <a:t>https://patch.com/illinois/evanston/link-between-schizophrenia-marijuana-cannabis-use</a:t>
            </a:r>
          </a:p>
        </p:txBody>
      </p:sp>
    </p:spTree>
    <p:extLst>
      <p:ext uri="{BB962C8B-B14F-4D97-AF65-F5344CB8AC3E}">
        <p14:creationId xmlns:p14="http://schemas.microsoft.com/office/powerpoint/2010/main" val="3622455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 - CHS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43</a:t>
            </a:fld>
            <a:endParaRPr lang="en-US"/>
          </a:p>
        </p:txBody>
      </p:sp>
      <p:sp>
        <p:nvSpPr>
          <p:cNvPr id="10" name="Rectangle 9"/>
          <p:cNvSpPr/>
          <p:nvPr/>
        </p:nvSpPr>
        <p:spPr>
          <a:xfrm>
            <a:off x="1500714" y="1099441"/>
            <a:ext cx="6096000" cy="400110"/>
          </a:xfrm>
          <a:prstGeom prst="rect">
            <a:avLst/>
          </a:prstGeom>
        </p:spPr>
        <p:txBody>
          <a:bodyPr>
            <a:spAutoFit/>
          </a:bodyPr>
          <a:lstStyle/>
          <a:p>
            <a:pPr algn="ctr"/>
            <a:r>
              <a:rPr lang="en-US" sz="2000" u="sng" dirty="0">
                <a:latin typeface="+mj-lt"/>
              </a:rPr>
              <a:t>Cannabinoid Hyperemesis Syndrome (CHS)</a:t>
            </a:r>
          </a:p>
        </p:txBody>
      </p:sp>
      <p:sp>
        <p:nvSpPr>
          <p:cNvPr id="11" name="Rectangle 10"/>
          <p:cNvSpPr/>
          <p:nvPr/>
        </p:nvSpPr>
        <p:spPr>
          <a:xfrm>
            <a:off x="457200" y="1797643"/>
            <a:ext cx="8337665" cy="830997"/>
          </a:xfrm>
          <a:prstGeom prst="rect">
            <a:avLst/>
          </a:prstGeom>
        </p:spPr>
        <p:txBody>
          <a:bodyPr wrap="square">
            <a:spAutoFit/>
          </a:bodyPr>
          <a:lstStyle/>
          <a:p>
            <a:pPr algn="ctr"/>
            <a:r>
              <a:rPr lang="en-US" sz="1600" i="1" dirty="0">
                <a:latin typeface="+mj-lt"/>
              </a:rPr>
              <a:t>"I've screamed out for death," said Queen, 48, who lives in San Diego. "I've cried out for my mom who's been dead for 20 years, </a:t>
            </a:r>
          </a:p>
          <a:p>
            <a:pPr algn="ctr"/>
            <a:r>
              <a:rPr lang="en-US" sz="1600" i="1" dirty="0">
                <a:latin typeface="+mj-lt"/>
              </a:rPr>
              <a:t>mentally not realizing she can't come to me."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238" y="2743200"/>
            <a:ext cx="4490951" cy="2072746"/>
          </a:xfrm>
          <a:prstGeom prst="rect">
            <a:avLst/>
          </a:prstGeom>
        </p:spPr>
      </p:pic>
      <p:sp>
        <p:nvSpPr>
          <p:cNvPr id="13" name="Rectangle 12"/>
          <p:cNvSpPr/>
          <p:nvPr/>
        </p:nvSpPr>
        <p:spPr>
          <a:xfrm>
            <a:off x="762000" y="5215538"/>
            <a:ext cx="7167223" cy="707886"/>
          </a:xfrm>
          <a:prstGeom prst="rect">
            <a:avLst/>
          </a:prstGeom>
        </p:spPr>
        <p:txBody>
          <a:bodyPr wrap="square">
            <a:spAutoFit/>
          </a:bodyPr>
          <a:lstStyle/>
          <a:p>
            <a:pPr algn="ctr"/>
            <a:r>
              <a:rPr lang="en-US" sz="2000" dirty="0">
                <a:latin typeface="+mj-lt"/>
              </a:rPr>
              <a:t>Patterns of cyclical vomiting and abdominal pain, often using hot baths and showers to control symptoms</a:t>
            </a:r>
          </a:p>
        </p:txBody>
      </p:sp>
    </p:spTree>
    <p:extLst>
      <p:ext uri="{BB962C8B-B14F-4D97-AF65-F5344CB8AC3E}">
        <p14:creationId xmlns:p14="http://schemas.microsoft.com/office/powerpoint/2010/main" val="177795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The Effects - CHS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44</a:t>
            </a:fld>
            <a:endParaRPr lang="en-US"/>
          </a:p>
        </p:txBody>
      </p:sp>
      <p:sp>
        <p:nvSpPr>
          <p:cNvPr id="10" name="Rectangle 9"/>
          <p:cNvSpPr/>
          <p:nvPr/>
        </p:nvSpPr>
        <p:spPr>
          <a:xfrm>
            <a:off x="1500714" y="1099441"/>
            <a:ext cx="6096000" cy="400110"/>
          </a:xfrm>
          <a:prstGeom prst="rect">
            <a:avLst/>
          </a:prstGeom>
        </p:spPr>
        <p:txBody>
          <a:bodyPr>
            <a:spAutoFit/>
          </a:bodyPr>
          <a:lstStyle/>
          <a:p>
            <a:pPr algn="ctr"/>
            <a:r>
              <a:rPr lang="en-US" sz="2000" u="sng" dirty="0">
                <a:latin typeface="+mj-lt"/>
              </a:rPr>
              <a:t>Cannabinoid Hyperemesis Syndrome (CHS)</a:t>
            </a:r>
          </a:p>
        </p:txBody>
      </p:sp>
      <p:sp>
        <p:nvSpPr>
          <p:cNvPr id="14" name="Rectangle 13"/>
          <p:cNvSpPr/>
          <p:nvPr/>
        </p:nvSpPr>
        <p:spPr>
          <a:xfrm>
            <a:off x="442546" y="1577479"/>
            <a:ext cx="4343400" cy="4801314"/>
          </a:xfrm>
          <a:prstGeom prst="rect">
            <a:avLst/>
          </a:prstGeom>
        </p:spPr>
        <p:txBody>
          <a:bodyPr wrap="square">
            <a:spAutoFit/>
          </a:bodyPr>
          <a:lstStyle/>
          <a:p>
            <a:pPr marL="285750" indent="-285750">
              <a:buFont typeface="Wingdings" panose="05000000000000000000" pitchFamily="2" charset="2"/>
              <a:buChar char="Ø"/>
            </a:pPr>
            <a:r>
              <a:rPr lang="en-US" dirty="0">
                <a:latin typeface="+mj-lt"/>
              </a:rPr>
              <a:t>After medical marijuana was legalized in 2009, the prevalence of cyclical vomiting visits associated with cannabis doubled in two Colorado hospitals</a:t>
            </a:r>
          </a:p>
          <a:p>
            <a:endParaRPr lang="en-US" dirty="0">
              <a:latin typeface="+mj-lt"/>
            </a:endParaRPr>
          </a:p>
          <a:p>
            <a:pPr marL="285750" indent="-285750">
              <a:buFont typeface="Wingdings" panose="05000000000000000000" pitchFamily="2" charset="2"/>
              <a:buChar char="Ø"/>
            </a:pPr>
            <a:r>
              <a:rPr lang="en-US" dirty="0">
                <a:latin typeface="+mj-lt"/>
              </a:rPr>
              <a:t>With prolonged vomiting, there is risk for dehydration and ensuing kidney failure</a:t>
            </a:r>
          </a:p>
          <a:p>
            <a:endParaRPr lang="en-US" dirty="0">
              <a:latin typeface="+mj-lt"/>
            </a:endParaRPr>
          </a:p>
          <a:p>
            <a:pPr marL="285750" indent="-285750">
              <a:buFont typeface="Wingdings" panose="05000000000000000000" pitchFamily="2" charset="2"/>
              <a:buChar char="Ø"/>
            </a:pPr>
            <a:r>
              <a:rPr lang="en-US" dirty="0">
                <a:latin typeface="+mj-lt"/>
              </a:rPr>
              <a:t>Doctors can do little to relieve the symptoms &amp; traditional </a:t>
            </a:r>
            <a:br>
              <a:rPr lang="en-US" dirty="0">
                <a:latin typeface="+mj-lt"/>
              </a:rPr>
            </a:br>
            <a:r>
              <a:rPr lang="en-US" dirty="0">
                <a:latin typeface="+mj-lt"/>
              </a:rPr>
              <a:t>anti-nausea medications have no effect</a:t>
            </a:r>
          </a:p>
          <a:p>
            <a:endParaRPr lang="en-US" dirty="0">
              <a:latin typeface="+mj-lt"/>
            </a:endParaRPr>
          </a:p>
          <a:p>
            <a:pPr marL="285750" indent="-285750">
              <a:buFont typeface="Wingdings" panose="05000000000000000000" pitchFamily="2" charset="2"/>
              <a:buChar char="Ø"/>
            </a:pPr>
            <a:r>
              <a:rPr lang="en-US" dirty="0">
                <a:latin typeface="+mj-lt"/>
              </a:rPr>
              <a:t>There is no cure other than to quit using marijuana</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905000"/>
            <a:ext cx="3737864" cy="3737864"/>
          </a:xfrm>
          <a:prstGeom prst="rect">
            <a:avLst/>
          </a:prstGeom>
        </p:spPr>
      </p:pic>
      <p:sp>
        <p:nvSpPr>
          <p:cNvPr id="16" name="Rectangle 15"/>
          <p:cNvSpPr/>
          <p:nvPr/>
        </p:nvSpPr>
        <p:spPr>
          <a:xfrm>
            <a:off x="4812201" y="5824795"/>
            <a:ext cx="4044302" cy="553998"/>
          </a:xfrm>
          <a:prstGeom prst="rect">
            <a:avLst/>
          </a:prstGeom>
        </p:spPr>
        <p:txBody>
          <a:bodyPr wrap="square">
            <a:spAutoFit/>
          </a:bodyPr>
          <a:lstStyle/>
          <a:p>
            <a:pPr algn="ctr"/>
            <a:r>
              <a:rPr lang="en-US" sz="1000" i="1" dirty="0"/>
              <a:t>https://www.forbes.com/sites/robertglatter/2016/12/30/syndrome-linked-to-smoking-weed-spikes-in-states-with-legalized-marijuana/#57189c7a63d7</a:t>
            </a:r>
          </a:p>
        </p:txBody>
      </p:sp>
    </p:spTree>
    <p:extLst>
      <p:ext uri="{BB962C8B-B14F-4D97-AF65-F5344CB8AC3E}">
        <p14:creationId xmlns:p14="http://schemas.microsoft.com/office/powerpoint/2010/main" val="2077389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Future Effects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307602"/>
            <a:ext cx="4191000" cy="4555514"/>
          </a:xfrm>
          <a:prstGeom prst="rect">
            <a:avLst/>
          </a:prstGeom>
        </p:spPr>
      </p:pic>
      <p:sp>
        <p:nvSpPr>
          <p:cNvPr id="9" name="Rectangle 8"/>
          <p:cNvSpPr/>
          <p:nvPr/>
        </p:nvSpPr>
        <p:spPr>
          <a:xfrm>
            <a:off x="381000" y="1600200"/>
            <a:ext cx="4568189" cy="3970318"/>
          </a:xfrm>
          <a:prstGeom prst="rect">
            <a:avLst/>
          </a:prstGeom>
        </p:spPr>
        <p:txBody>
          <a:bodyPr wrap="square">
            <a:spAutoFit/>
          </a:bodyPr>
          <a:lstStyle/>
          <a:p>
            <a:pPr marL="285750" indent="-285750">
              <a:buFont typeface="Wingdings" panose="05000000000000000000" pitchFamily="2" charset="2"/>
              <a:buChar char="Ø"/>
            </a:pPr>
            <a:r>
              <a:rPr lang="en-US" dirty="0">
                <a:latin typeface="+mj-lt"/>
              </a:rPr>
              <a:t>Study findings showed individuals who used marijuana heavily in their teens and continued through adulthood had a drop in IQ between ages 13 to 38</a:t>
            </a:r>
          </a:p>
          <a:p>
            <a:endParaRPr lang="en-US" dirty="0">
              <a:latin typeface="+mj-lt"/>
            </a:endParaRPr>
          </a:p>
          <a:p>
            <a:pPr marL="285750" indent="-285750">
              <a:buFont typeface="Wingdings" panose="05000000000000000000" pitchFamily="2" charset="2"/>
              <a:buChar char="Ø"/>
            </a:pPr>
            <a:r>
              <a:rPr lang="en-US" dirty="0">
                <a:latin typeface="+mj-lt"/>
              </a:rPr>
              <a:t>Average of 8 points for those who met a diagnosis of marijuana dependence</a:t>
            </a:r>
          </a:p>
          <a:p>
            <a:endParaRPr lang="en-US" dirty="0">
              <a:latin typeface="+mj-lt"/>
            </a:endParaRPr>
          </a:p>
          <a:p>
            <a:pPr marL="285750" indent="-285750">
              <a:buFont typeface="Wingdings" panose="05000000000000000000" pitchFamily="2" charset="2"/>
              <a:buChar char="Ø"/>
            </a:pPr>
            <a:r>
              <a:rPr lang="en-US" dirty="0">
                <a:latin typeface="+mj-lt"/>
              </a:rPr>
              <a:t>Loss of 8 IQ points could drop a person of average intelligence into the lowest third of the intelligence range</a:t>
            </a:r>
          </a:p>
        </p:txBody>
      </p:sp>
    </p:spTree>
    <p:extLst>
      <p:ext uri="{BB962C8B-B14F-4D97-AF65-F5344CB8AC3E}">
        <p14:creationId xmlns:p14="http://schemas.microsoft.com/office/powerpoint/2010/main" val="393877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2"/>
            <a:ext cx="8229600" cy="990600"/>
          </a:xfrm>
        </p:spPr>
        <p:txBody>
          <a:bodyPr/>
          <a:lstStyle/>
          <a:p>
            <a:r>
              <a:rPr lang="en-US" dirty="0"/>
              <a:t>Future Effects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46</a:t>
            </a:fld>
            <a:endParaRPr lang="en-US"/>
          </a:p>
        </p:txBody>
      </p:sp>
      <p:sp>
        <p:nvSpPr>
          <p:cNvPr id="10" name="Rectangle 9"/>
          <p:cNvSpPr/>
          <p:nvPr/>
        </p:nvSpPr>
        <p:spPr>
          <a:xfrm>
            <a:off x="228600" y="1447800"/>
            <a:ext cx="5105400" cy="4247317"/>
          </a:xfrm>
          <a:prstGeom prst="rect">
            <a:avLst/>
          </a:prstGeom>
        </p:spPr>
        <p:txBody>
          <a:bodyPr wrap="square">
            <a:spAutoFit/>
          </a:bodyPr>
          <a:lstStyle/>
          <a:p>
            <a:r>
              <a:rPr lang="en-US" dirty="0">
                <a:latin typeface="+mj-lt"/>
              </a:rPr>
              <a:t>Research shows that teen marijuana use : </a:t>
            </a:r>
          </a:p>
          <a:p>
            <a:endParaRPr lang="en-US" dirty="0">
              <a:latin typeface="+mj-lt"/>
            </a:endParaRPr>
          </a:p>
          <a:p>
            <a:pPr marL="285750" indent="-285750">
              <a:buFont typeface="Wingdings" panose="05000000000000000000" pitchFamily="2" charset="2"/>
              <a:buChar char="Ø"/>
            </a:pPr>
            <a:r>
              <a:rPr lang="en-US" dirty="0">
                <a:latin typeface="+mj-lt"/>
              </a:rPr>
              <a:t>Lowers academic performance</a:t>
            </a:r>
          </a:p>
          <a:p>
            <a:endParaRPr lang="en-US" dirty="0">
              <a:latin typeface="+mj-lt"/>
            </a:endParaRPr>
          </a:p>
          <a:p>
            <a:pPr marL="285750" indent="-285750">
              <a:buFont typeface="Wingdings" panose="05000000000000000000" pitchFamily="2" charset="2"/>
              <a:buChar char="Ø"/>
            </a:pPr>
            <a:r>
              <a:rPr lang="en-US" dirty="0">
                <a:latin typeface="+mj-lt"/>
              </a:rPr>
              <a:t>Increases truancy &amp; drop out </a:t>
            </a:r>
          </a:p>
          <a:p>
            <a:endParaRPr lang="en-US" dirty="0">
              <a:latin typeface="+mj-lt"/>
            </a:endParaRPr>
          </a:p>
          <a:p>
            <a:pPr marL="285750" indent="-285750">
              <a:buFont typeface="Wingdings" panose="05000000000000000000" pitchFamily="2" charset="2"/>
              <a:buChar char="Ø"/>
            </a:pPr>
            <a:r>
              <a:rPr lang="en-US" dirty="0">
                <a:latin typeface="+mj-lt"/>
              </a:rPr>
              <a:t>Reduces likelihood of graduation </a:t>
            </a:r>
          </a:p>
          <a:p>
            <a:endParaRPr lang="en-US" dirty="0">
              <a:latin typeface="+mj-lt"/>
            </a:endParaRPr>
          </a:p>
          <a:p>
            <a:pPr marL="285750" indent="-285750">
              <a:buFont typeface="Wingdings" panose="05000000000000000000" pitchFamily="2" charset="2"/>
              <a:buChar char="Ø"/>
            </a:pPr>
            <a:r>
              <a:rPr lang="en-US" dirty="0">
                <a:latin typeface="+mj-lt"/>
              </a:rPr>
              <a:t>Higher risk of future unemployment </a:t>
            </a:r>
          </a:p>
          <a:p>
            <a:endParaRPr lang="en-US" dirty="0">
              <a:latin typeface="+mj-lt"/>
            </a:endParaRPr>
          </a:p>
          <a:p>
            <a:pPr marL="285750" indent="-285750">
              <a:buFont typeface="Wingdings" panose="05000000000000000000" pitchFamily="2" charset="2"/>
              <a:buChar char="Ø"/>
            </a:pPr>
            <a:r>
              <a:rPr lang="en-US" dirty="0">
                <a:latin typeface="+mj-lt"/>
              </a:rPr>
              <a:t>Students who are cited for illegal drug use/possession while receiving student financial aid may be at risk for losing their financial aid and/or federal student loans</a:t>
            </a:r>
          </a:p>
          <a:p>
            <a:pPr marL="285750" indent="-285750">
              <a:buFont typeface="Wingdings" panose="05000000000000000000" pitchFamily="2" charset="2"/>
              <a:buChar char="Ø"/>
            </a:pP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436077"/>
            <a:ext cx="2720246" cy="16956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114" y="3571458"/>
            <a:ext cx="3450695" cy="1941016"/>
          </a:xfrm>
          <a:prstGeom prst="rect">
            <a:avLst/>
          </a:prstGeom>
        </p:spPr>
      </p:pic>
      <p:sp>
        <p:nvSpPr>
          <p:cNvPr id="13" name="Rectangle 12"/>
          <p:cNvSpPr/>
          <p:nvPr/>
        </p:nvSpPr>
        <p:spPr>
          <a:xfrm>
            <a:off x="1905000" y="5706840"/>
            <a:ext cx="6096000" cy="769441"/>
          </a:xfrm>
          <a:prstGeom prst="rect">
            <a:avLst/>
          </a:prstGeom>
        </p:spPr>
        <p:txBody>
          <a:bodyPr>
            <a:spAutoFit/>
          </a:bodyPr>
          <a:lstStyle/>
          <a:p>
            <a:pPr algn="ctr"/>
            <a:r>
              <a:rPr lang="en-US" sz="1100" i="1" dirty="0"/>
              <a:t>Source: Jacobus, J, </a:t>
            </a:r>
            <a:r>
              <a:rPr lang="en-US" sz="1100" i="1" dirty="0" err="1"/>
              <a:t>Bava</a:t>
            </a:r>
            <a:r>
              <a:rPr lang="en-US" sz="1100" i="1" dirty="0"/>
              <a:t>, S. et. al. (2009) Functional Consequences of Marijuana Use in Adolescence . Pharmacology, Biochemistry and Behavior 92(4</a:t>
            </a:r>
          </a:p>
          <a:p>
            <a:pPr algn="ctr"/>
            <a:r>
              <a:rPr lang="en-US" sz="1100" i="1" dirty="0"/>
              <a:t>Source: U.S. Dept. of Education "Students with Criminal Convictions Have Limited Eligibility for Federal Student Aid."</a:t>
            </a:r>
          </a:p>
        </p:txBody>
      </p:sp>
    </p:spTree>
    <p:extLst>
      <p:ext uri="{BB962C8B-B14F-4D97-AF65-F5344CB8AC3E}">
        <p14:creationId xmlns:p14="http://schemas.microsoft.com/office/powerpoint/2010/main" val="3335625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2"/>
            <a:ext cx="8229600" cy="990600"/>
          </a:xfrm>
        </p:spPr>
        <p:txBody>
          <a:bodyPr/>
          <a:lstStyle/>
          <a:p>
            <a:r>
              <a:rPr lang="en-US" dirty="0"/>
              <a:t>Future Effects</a:t>
            </a:r>
          </a:p>
        </p:txBody>
      </p:sp>
      <p:sp>
        <p:nvSpPr>
          <p:cNvPr id="3" name="Content Placeholder 2"/>
          <p:cNvSpPr>
            <a:spLocks noGrp="1"/>
          </p:cNvSpPr>
          <p:nvPr>
            <p:ph idx="1"/>
          </p:nvPr>
        </p:nvSpPr>
        <p:spPr>
          <a:xfrm>
            <a:off x="245903" y="764169"/>
            <a:ext cx="8534400" cy="990600"/>
          </a:xfrm>
        </p:spPr>
        <p:txBody>
          <a:bodyPr>
            <a:normAutofit fontScale="47500" lnSpcReduction="20000"/>
          </a:bodyPr>
          <a:lstStyle/>
          <a:p>
            <a:pPr marL="0" indent="0">
              <a:buNone/>
            </a:pPr>
            <a:endParaRPr lang="en-US" dirty="0"/>
          </a:p>
          <a:p>
            <a:pPr marL="0" indent="0" algn="ctr">
              <a:buNone/>
            </a:pPr>
            <a:r>
              <a:rPr lang="en-US" sz="5100" dirty="0"/>
              <a:t>Long term studies also show less positive life outcomes with higher rates of use.</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47</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803" y="1754768"/>
            <a:ext cx="6324600" cy="4601581"/>
          </a:xfrm>
          <a:prstGeom prst="rect">
            <a:avLst/>
          </a:prstGeom>
        </p:spPr>
      </p:pic>
    </p:spTree>
    <p:extLst>
      <p:ext uri="{BB962C8B-B14F-4D97-AF65-F5344CB8AC3E}">
        <p14:creationId xmlns:p14="http://schemas.microsoft.com/office/powerpoint/2010/main" val="623350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2"/>
            <a:ext cx="8229600" cy="990600"/>
          </a:xfrm>
        </p:spPr>
        <p:txBody>
          <a:bodyPr/>
          <a:lstStyle/>
          <a:p>
            <a:r>
              <a:rPr lang="en-US" dirty="0"/>
              <a:t>Future Effects</a:t>
            </a:r>
          </a:p>
        </p:txBody>
      </p:sp>
      <p:sp>
        <p:nvSpPr>
          <p:cNvPr id="3" name="Content Placeholder 2"/>
          <p:cNvSpPr>
            <a:spLocks noGrp="1"/>
          </p:cNvSpPr>
          <p:nvPr>
            <p:ph idx="1"/>
          </p:nvPr>
        </p:nvSpPr>
        <p:spPr>
          <a:xfrm>
            <a:off x="245903" y="764169"/>
            <a:ext cx="8534400" cy="990600"/>
          </a:xfrm>
        </p:spPr>
        <p:txBody>
          <a:bodyPr>
            <a:normAutofit fontScale="47500" lnSpcReduction="20000"/>
          </a:bodyPr>
          <a:lstStyle/>
          <a:p>
            <a:pPr marL="0" indent="0">
              <a:buNone/>
            </a:pPr>
            <a:endParaRPr lang="en-US" dirty="0"/>
          </a:p>
          <a:p>
            <a:pPr marL="0" indent="0" algn="ctr">
              <a:buNone/>
            </a:pPr>
            <a:r>
              <a:rPr lang="en-US" sz="5500" dirty="0"/>
              <a:t>Most marijuana users move to heroin as their next drug of choice.</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15802"/>
            <a:ext cx="6248400" cy="4646410"/>
          </a:xfrm>
          <a:prstGeom prst="rect">
            <a:avLst/>
          </a:prstGeom>
        </p:spPr>
      </p:pic>
    </p:spTree>
    <p:extLst>
      <p:ext uri="{BB962C8B-B14F-4D97-AF65-F5344CB8AC3E}">
        <p14:creationId xmlns:p14="http://schemas.microsoft.com/office/powerpoint/2010/main" val="372702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Hidden Hazards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49</a:t>
            </a:fld>
            <a:endParaRPr lang="en-US"/>
          </a:p>
        </p:txBody>
      </p:sp>
      <p:sp>
        <p:nvSpPr>
          <p:cNvPr id="9" name="Rectangle 8"/>
          <p:cNvSpPr/>
          <p:nvPr/>
        </p:nvSpPr>
        <p:spPr>
          <a:xfrm>
            <a:off x="32811" y="1143000"/>
            <a:ext cx="8803177" cy="1384995"/>
          </a:xfrm>
          <a:prstGeom prst="rect">
            <a:avLst/>
          </a:prstGeom>
        </p:spPr>
        <p:txBody>
          <a:bodyPr wrap="square">
            <a:spAutoFit/>
          </a:bodyPr>
          <a:lstStyle/>
          <a:p>
            <a:pPr lvl="0" algn="ctr"/>
            <a:r>
              <a:rPr lang="en-US" sz="2800" dirty="0">
                <a:solidFill>
                  <a:prstClr val="white"/>
                </a:solidFill>
              </a:rPr>
              <a:t> </a:t>
            </a:r>
            <a:r>
              <a:rPr lang="en-US" sz="2800" dirty="0">
                <a:latin typeface="+mj-lt"/>
              </a:rPr>
              <a:t>The</a:t>
            </a:r>
            <a:r>
              <a:rPr lang="en-US" sz="2800" dirty="0">
                <a:solidFill>
                  <a:prstClr val="white"/>
                </a:solidFill>
                <a:latin typeface="+mj-lt"/>
              </a:rPr>
              <a:t> </a:t>
            </a:r>
            <a:r>
              <a:rPr lang="en-US" sz="2800" dirty="0">
                <a:latin typeface="+mj-lt"/>
              </a:rPr>
              <a:t>California’s Office of Environmental Health Hazard Assessment placed marijuana smoke on its official list of known carcinogens in 2009. </a:t>
            </a:r>
          </a:p>
        </p:txBody>
      </p:sp>
      <p:sp>
        <p:nvSpPr>
          <p:cNvPr id="10" name="Rectangle 9"/>
          <p:cNvSpPr/>
          <p:nvPr/>
        </p:nvSpPr>
        <p:spPr>
          <a:xfrm>
            <a:off x="374073" y="2527995"/>
            <a:ext cx="4197927" cy="3693319"/>
          </a:xfrm>
          <a:prstGeom prst="rect">
            <a:avLst/>
          </a:prstGeom>
        </p:spPr>
        <p:txBody>
          <a:bodyPr wrap="square">
            <a:spAutoFit/>
          </a:bodyPr>
          <a:lstStyle/>
          <a:p>
            <a:pPr marL="285750" indent="-285750">
              <a:buFont typeface="Wingdings" panose="05000000000000000000" pitchFamily="2" charset="2"/>
              <a:buChar char="Ø"/>
            </a:pPr>
            <a:r>
              <a:rPr lang="en-US" dirty="0">
                <a:latin typeface="+mj-lt"/>
              </a:rPr>
              <a:t>The amount of tar inhaled by marijuana smokers and the level of carbon monoxide absorbed are three to five times greater than from tobacco smoke</a:t>
            </a:r>
          </a:p>
          <a:p>
            <a:endParaRPr lang="en-US" dirty="0">
              <a:latin typeface="+mj-lt"/>
            </a:endParaRPr>
          </a:p>
          <a:p>
            <a:pPr marL="285750" indent="-285750">
              <a:buFont typeface="Wingdings" panose="05000000000000000000" pitchFamily="2" charset="2"/>
              <a:buChar char="Ø"/>
            </a:pPr>
            <a:r>
              <a:rPr lang="en-US" dirty="0">
                <a:latin typeface="+mj-lt"/>
              </a:rPr>
              <a:t>Marijuana contains more cancer causing chemicals than tobacco</a:t>
            </a:r>
          </a:p>
          <a:p>
            <a:endParaRPr lang="en-US" dirty="0">
              <a:latin typeface="+mj-lt"/>
            </a:endParaRPr>
          </a:p>
          <a:p>
            <a:pPr marL="285750" indent="-285750">
              <a:buFont typeface="Wingdings" panose="05000000000000000000" pitchFamily="2" charset="2"/>
              <a:buChar char="Ø"/>
            </a:pPr>
            <a:r>
              <a:rPr lang="en-US" dirty="0">
                <a:latin typeface="+mj-lt"/>
              </a:rPr>
              <a:t>Marijuana smokers inhale deeply and hold the smoke in their lungs longer which may increase their risk for developing lung cancer</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429" y="2667000"/>
            <a:ext cx="2106237" cy="2556113"/>
          </a:xfrm>
          <a:prstGeom prst="rect">
            <a:avLst/>
          </a:prstGeom>
        </p:spPr>
      </p:pic>
      <p:sp>
        <p:nvSpPr>
          <p:cNvPr id="12" name="Rectangle 11"/>
          <p:cNvSpPr/>
          <p:nvPr/>
        </p:nvSpPr>
        <p:spPr>
          <a:xfrm>
            <a:off x="4636470" y="5791200"/>
            <a:ext cx="4257499" cy="246221"/>
          </a:xfrm>
          <a:prstGeom prst="rect">
            <a:avLst/>
          </a:prstGeom>
        </p:spPr>
        <p:txBody>
          <a:bodyPr wrap="square">
            <a:spAutoFit/>
          </a:bodyPr>
          <a:lstStyle/>
          <a:p>
            <a:pPr algn="ctr"/>
            <a:r>
              <a:rPr lang="en-US" sz="1000" i="1" dirty="0"/>
              <a:t>The British Lung Foundation (2012) The Impact of Cannabis on Your Lungs. </a:t>
            </a:r>
          </a:p>
        </p:txBody>
      </p:sp>
    </p:spTree>
    <p:extLst>
      <p:ext uri="{BB962C8B-B14F-4D97-AF65-F5344CB8AC3E}">
        <p14:creationId xmlns:p14="http://schemas.microsoft.com/office/powerpoint/2010/main" val="318792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Usage Rates</a:t>
            </a:r>
          </a:p>
        </p:txBody>
      </p:sp>
      <p:sp>
        <p:nvSpPr>
          <p:cNvPr id="3" name="Content Placeholder 2"/>
          <p:cNvSpPr>
            <a:spLocks noGrp="1"/>
          </p:cNvSpPr>
          <p:nvPr>
            <p:ph idx="1"/>
          </p:nvPr>
        </p:nvSpPr>
        <p:spPr/>
        <p:txBody>
          <a:bodyPr/>
          <a:lstStyle/>
          <a:p>
            <a:r>
              <a:rPr lang="en-US" sz="4000" dirty="0"/>
              <a:t>With recent legalization, the number in California could rise.</a:t>
            </a:r>
          </a:p>
          <a:p>
            <a:r>
              <a:rPr lang="en-US" sz="4000" dirty="0"/>
              <a:t>Studies show that usage rates for those 12 years and over increase with legalization.</a:t>
            </a:r>
          </a:p>
          <a:p>
            <a:endParaRPr lang="en-US" sz="3200" dirty="0"/>
          </a:p>
          <a:p>
            <a:pPr marL="0" indent="0">
              <a:buNone/>
            </a:pPr>
            <a:endParaRPr lang="en-US" sz="3200" dirty="0"/>
          </a:p>
          <a:p>
            <a:endParaRPr lang="en-US" sz="4000" dirty="0"/>
          </a:p>
          <a:p>
            <a:pPr marL="457200" lvl="1"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a:t>
            </a:fld>
            <a:endParaRPr lang="en-US"/>
          </a:p>
        </p:txBody>
      </p:sp>
    </p:spTree>
    <p:extLst>
      <p:ext uri="{BB962C8B-B14F-4D97-AF65-F5344CB8AC3E}">
        <p14:creationId xmlns:p14="http://schemas.microsoft.com/office/powerpoint/2010/main" val="608503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Hidden Hazards</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50</a:t>
            </a:fld>
            <a:endParaRPr lang="en-US"/>
          </a:p>
        </p:txBody>
      </p:sp>
      <p:sp>
        <p:nvSpPr>
          <p:cNvPr id="9" name="Rectangle 8"/>
          <p:cNvSpPr/>
          <p:nvPr/>
        </p:nvSpPr>
        <p:spPr>
          <a:xfrm>
            <a:off x="29880" y="1245577"/>
            <a:ext cx="8803177" cy="830997"/>
          </a:xfrm>
          <a:prstGeom prst="rect">
            <a:avLst/>
          </a:prstGeom>
        </p:spPr>
        <p:txBody>
          <a:bodyPr wrap="square">
            <a:spAutoFit/>
          </a:bodyPr>
          <a:lstStyle/>
          <a:p>
            <a:pPr lvl="0" algn="ctr"/>
            <a:r>
              <a:rPr lang="en-US" sz="2000" i="1" dirty="0">
                <a:latin typeface="+mj-lt"/>
              </a:rPr>
              <a:t> "It's really like injecting that pesticide right into your bloodstream." </a:t>
            </a:r>
          </a:p>
          <a:p>
            <a:pPr lvl="0" algn="ctr"/>
            <a:endParaRPr lang="en-US" sz="2800" dirty="0">
              <a:latin typeface="+mj-lt"/>
            </a:endParaRPr>
          </a:p>
        </p:txBody>
      </p:sp>
      <p:sp>
        <p:nvSpPr>
          <p:cNvPr id="13" name="Rectangle 12"/>
          <p:cNvSpPr/>
          <p:nvPr/>
        </p:nvSpPr>
        <p:spPr>
          <a:xfrm>
            <a:off x="457200" y="1810229"/>
            <a:ext cx="4267200" cy="3970318"/>
          </a:xfrm>
          <a:prstGeom prst="rect">
            <a:avLst/>
          </a:prstGeom>
        </p:spPr>
        <p:txBody>
          <a:bodyPr wrap="square">
            <a:spAutoFit/>
          </a:bodyPr>
          <a:lstStyle/>
          <a:p>
            <a:pPr marL="285750" indent="-285750">
              <a:buFont typeface="Wingdings" panose="05000000000000000000" pitchFamily="2" charset="2"/>
              <a:buChar char="Ø"/>
            </a:pPr>
            <a:r>
              <a:rPr lang="en-US" dirty="0">
                <a:latin typeface="+mj-lt"/>
              </a:rPr>
              <a:t>The body doesn't filter the pesticides when inhaled like it does when you eat something with the same chemicals on it</a:t>
            </a:r>
          </a:p>
          <a:p>
            <a:endParaRPr lang="en-US" dirty="0">
              <a:latin typeface="+mj-lt"/>
            </a:endParaRPr>
          </a:p>
          <a:p>
            <a:pPr marL="285750" indent="-285750">
              <a:buFont typeface="Wingdings" panose="05000000000000000000" pitchFamily="2" charset="2"/>
              <a:buChar char="Ø"/>
            </a:pPr>
            <a:r>
              <a:rPr lang="en-US" dirty="0">
                <a:latin typeface="+mj-lt"/>
              </a:rPr>
              <a:t>Some pesticides become more dangerous when they're heated up or burned (i.e. dabs)</a:t>
            </a:r>
          </a:p>
          <a:p>
            <a:endParaRPr lang="en-US" dirty="0">
              <a:latin typeface="+mj-lt"/>
            </a:endParaRPr>
          </a:p>
          <a:p>
            <a:pPr marL="285750" indent="-285750">
              <a:buFont typeface="Wingdings" panose="05000000000000000000" pitchFamily="2" charset="2"/>
              <a:buChar char="Ø"/>
            </a:pPr>
            <a:r>
              <a:rPr lang="en-US" dirty="0" err="1">
                <a:latin typeface="+mj-lt"/>
              </a:rPr>
              <a:t>Myclobutanil</a:t>
            </a:r>
            <a:r>
              <a:rPr lang="en-US" dirty="0">
                <a:latin typeface="+mj-lt"/>
              </a:rPr>
              <a:t> can turn into hydrogen cyanide when it's heated up (Hydrogen cyanide has been used in gas chambers</a:t>
            </a:r>
          </a:p>
          <a:p>
            <a:r>
              <a:rPr lang="en-US" dirty="0">
                <a:latin typeface="+mj-lt"/>
              </a:rPr>
              <a:t>    to kill people)</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062" y="2108813"/>
            <a:ext cx="4322203" cy="2670292"/>
          </a:xfrm>
          <a:prstGeom prst="rect">
            <a:avLst/>
          </a:prstGeom>
        </p:spPr>
      </p:pic>
      <p:sp>
        <p:nvSpPr>
          <p:cNvPr id="15" name="Rectangle 14"/>
          <p:cNvSpPr/>
          <p:nvPr/>
        </p:nvSpPr>
        <p:spPr>
          <a:xfrm>
            <a:off x="4114800" y="5827440"/>
            <a:ext cx="4990453" cy="400110"/>
          </a:xfrm>
          <a:prstGeom prst="rect">
            <a:avLst/>
          </a:prstGeom>
        </p:spPr>
        <p:txBody>
          <a:bodyPr wrap="square">
            <a:spAutoFit/>
          </a:bodyPr>
          <a:lstStyle/>
          <a:p>
            <a:pPr algn="ctr"/>
            <a:r>
              <a:rPr lang="en-US" sz="1000" i="1" dirty="0"/>
              <a:t>https://www.nbclosangeles.com/news/local/I-Team-Marijuana-Pot-Pesticide-California-414536763.html</a:t>
            </a:r>
          </a:p>
        </p:txBody>
      </p:sp>
    </p:spTree>
    <p:extLst>
      <p:ext uri="{BB962C8B-B14F-4D97-AF65-F5344CB8AC3E}">
        <p14:creationId xmlns:p14="http://schemas.microsoft.com/office/powerpoint/2010/main" val="3700781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2322"/>
          </a:xfrm>
        </p:spPr>
        <p:txBody>
          <a:bodyPr/>
          <a:lstStyle/>
          <a:p>
            <a:r>
              <a:rPr lang="en-US" dirty="0"/>
              <a:t>Remember…</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51186"/>
            <a:ext cx="5965023" cy="5108716"/>
          </a:xfrm>
          <a:prstGeom prst="rect">
            <a:avLst/>
          </a:prstGeom>
        </p:spPr>
      </p:pic>
    </p:spTree>
    <p:extLst>
      <p:ext uri="{BB962C8B-B14F-4D97-AF65-F5344CB8AC3E}">
        <p14:creationId xmlns:p14="http://schemas.microsoft.com/office/powerpoint/2010/main" val="1057129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58" y="35509"/>
            <a:ext cx="8648053" cy="1072322"/>
          </a:xfrm>
        </p:spPr>
        <p:txBody>
          <a:bodyPr/>
          <a:lstStyle/>
          <a:p>
            <a:r>
              <a:rPr lang="en-US" dirty="0"/>
              <a:t>We CAN Make a Difference</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143000"/>
            <a:ext cx="6007571" cy="4724400"/>
          </a:xfrm>
          <a:prstGeom prst="rect">
            <a:avLst/>
          </a:prstGeom>
        </p:spPr>
      </p:pic>
      <p:sp>
        <p:nvSpPr>
          <p:cNvPr id="9" name="Rectangle 8"/>
          <p:cNvSpPr/>
          <p:nvPr/>
        </p:nvSpPr>
        <p:spPr>
          <a:xfrm>
            <a:off x="3021006" y="6282428"/>
            <a:ext cx="2922595" cy="276999"/>
          </a:xfrm>
          <a:prstGeom prst="rect">
            <a:avLst/>
          </a:prstGeom>
        </p:spPr>
        <p:txBody>
          <a:bodyPr wrap="none">
            <a:spAutoFit/>
          </a:bodyPr>
          <a:lstStyle/>
          <a:p>
            <a:pPr algn="ctr"/>
            <a:r>
              <a:rPr lang="en-US" sz="1200" i="1" dirty="0"/>
              <a:t>http://www.maine.gov/dhhs/samhs/</a:t>
            </a:r>
          </a:p>
        </p:txBody>
      </p:sp>
    </p:spTree>
    <p:extLst>
      <p:ext uri="{BB962C8B-B14F-4D97-AF65-F5344CB8AC3E}">
        <p14:creationId xmlns:p14="http://schemas.microsoft.com/office/powerpoint/2010/main" val="964626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53</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096" y="2133600"/>
            <a:ext cx="5899807" cy="4120917"/>
          </a:xfrm>
          <a:prstGeom prst="rect">
            <a:avLst/>
          </a:prstGeom>
        </p:spPr>
      </p:pic>
      <p:sp>
        <p:nvSpPr>
          <p:cNvPr id="3" name="TextBox 2"/>
          <p:cNvSpPr txBox="1"/>
          <p:nvPr/>
        </p:nvSpPr>
        <p:spPr>
          <a:xfrm>
            <a:off x="1622096" y="1295400"/>
            <a:ext cx="5616903" cy="369332"/>
          </a:xfrm>
          <a:prstGeom prst="rect">
            <a:avLst/>
          </a:prstGeom>
          <a:noFill/>
        </p:spPr>
        <p:txBody>
          <a:bodyPr wrap="square" rtlCol="0">
            <a:spAutoFit/>
          </a:bodyPr>
          <a:lstStyle/>
          <a:p>
            <a:r>
              <a:rPr lang="en-US" dirty="0">
                <a:latin typeface="+mj-lt"/>
              </a:rPr>
              <a:t>Increasing Perception of Harm Decreases Use</a:t>
            </a:r>
          </a:p>
        </p:txBody>
      </p:sp>
      <p:sp>
        <p:nvSpPr>
          <p:cNvPr id="10" name="Title 1"/>
          <p:cNvSpPr>
            <a:spLocks noGrp="1"/>
          </p:cNvSpPr>
          <p:nvPr>
            <p:ph type="title"/>
          </p:nvPr>
        </p:nvSpPr>
        <p:spPr>
          <a:xfrm>
            <a:off x="176212" y="121245"/>
            <a:ext cx="8648053" cy="1072322"/>
          </a:xfrm>
        </p:spPr>
        <p:txBody>
          <a:bodyPr/>
          <a:lstStyle/>
          <a:p>
            <a:r>
              <a:rPr lang="en-US" dirty="0"/>
              <a:t>We CAN Make a Difference</a:t>
            </a:r>
          </a:p>
        </p:txBody>
      </p:sp>
    </p:spTree>
    <p:extLst>
      <p:ext uri="{BB962C8B-B14F-4D97-AF65-F5344CB8AC3E}">
        <p14:creationId xmlns:p14="http://schemas.microsoft.com/office/powerpoint/2010/main" val="996255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54</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245" y="1072322"/>
            <a:ext cx="6427509" cy="5119620"/>
          </a:xfrm>
          <a:prstGeom prst="rect">
            <a:avLst/>
          </a:prstGeom>
        </p:spPr>
      </p:pic>
      <p:sp>
        <p:nvSpPr>
          <p:cNvPr id="10" name="Rectangle 9"/>
          <p:cNvSpPr/>
          <p:nvPr/>
        </p:nvSpPr>
        <p:spPr>
          <a:xfrm>
            <a:off x="3056175" y="6327042"/>
            <a:ext cx="2922595" cy="276999"/>
          </a:xfrm>
          <a:prstGeom prst="rect">
            <a:avLst/>
          </a:prstGeom>
        </p:spPr>
        <p:txBody>
          <a:bodyPr wrap="none">
            <a:spAutoFit/>
          </a:bodyPr>
          <a:lstStyle/>
          <a:p>
            <a:pPr algn="ctr"/>
            <a:r>
              <a:rPr lang="en-US" sz="1200" i="1" dirty="0"/>
              <a:t>http://www.maine.gov/dhhs/samhs/</a:t>
            </a:r>
          </a:p>
        </p:txBody>
      </p:sp>
      <p:sp>
        <p:nvSpPr>
          <p:cNvPr id="11" name="Title 1"/>
          <p:cNvSpPr>
            <a:spLocks noGrp="1"/>
          </p:cNvSpPr>
          <p:nvPr>
            <p:ph type="title"/>
          </p:nvPr>
        </p:nvSpPr>
        <p:spPr>
          <a:xfrm>
            <a:off x="279958" y="35509"/>
            <a:ext cx="8648053" cy="1072322"/>
          </a:xfrm>
        </p:spPr>
        <p:txBody>
          <a:bodyPr/>
          <a:lstStyle/>
          <a:p>
            <a:r>
              <a:rPr lang="en-US" dirty="0"/>
              <a:t>We CAN Make a Difference</a:t>
            </a:r>
          </a:p>
        </p:txBody>
      </p:sp>
    </p:spTree>
    <p:extLst>
      <p:ext uri="{BB962C8B-B14F-4D97-AF65-F5344CB8AC3E}">
        <p14:creationId xmlns:p14="http://schemas.microsoft.com/office/powerpoint/2010/main" val="3999820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797" y="1151829"/>
            <a:ext cx="6038405" cy="5072260"/>
          </a:xfrm>
          <a:prstGeom prst="rect">
            <a:avLst/>
          </a:prstGeom>
        </p:spPr>
      </p:pic>
      <p:sp>
        <p:nvSpPr>
          <p:cNvPr id="8" name="Rectangle 7"/>
          <p:cNvSpPr/>
          <p:nvPr/>
        </p:nvSpPr>
        <p:spPr>
          <a:xfrm>
            <a:off x="3110701" y="6291221"/>
            <a:ext cx="2922595" cy="276999"/>
          </a:xfrm>
          <a:prstGeom prst="rect">
            <a:avLst/>
          </a:prstGeom>
        </p:spPr>
        <p:txBody>
          <a:bodyPr wrap="none">
            <a:spAutoFit/>
          </a:bodyPr>
          <a:lstStyle/>
          <a:p>
            <a:pPr algn="ctr"/>
            <a:r>
              <a:rPr lang="en-US" sz="1200" i="1" dirty="0"/>
              <a:t>http://www.maine.gov/dhhs/samhs/</a:t>
            </a:r>
          </a:p>
        </p:txBody>
      </p:sp>
      <p:sp>
        <p:nvSpPr>
          <p:cNvPr id="10" name="Title 1"/>
          <p:cNvSpPr>
            <a:spLocks noGrp="1"/>
          </p:cNvSpPr>
          <p:nvPr>
            <p:ph type="title"/>
          </p:nvPr>
        </p:nvSpPr>
        <p:spPr>
          <a:xfrm>
            <a:off x="279958" y="35509"/>
            <a:ext cx="8648053" cy="1072322"/>
          </a:xfrm>
        </p:spPr>
        <p:txBody>
          <a:bodyPr/>
          <a:lstStyle/>
          <a:p>
            <a:r>
              <a:rPr lang="en-US" dirty="0"/>
              <a:t>We CAN Make a Difference</a:t>
            </a:r>
          </a:p>
        </p:txBody>
      </p:sp>
    </p:spTree>
    <p:extLst>
      <p:ext uri="{BB962C8B-B14F-4D97-AF65-F5344CB8AC3E}">
        <p14:creationId xmlns:p14="http://schemas.microsoft.com/office/powerpoint/2010/main" val="1974946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399" y="1197317"/>
            <a:ext cx="6305202" cy="5034037"/>
          </a:xfrm>
          <a:prstGeom prst="rect">
            <a:avLst/>
          </a:prstGeom>
        </p:spPr>
      </p:pic>
      <p:sp>
        <p:nvSpPr>
          <p:cNvPr id="9" name="Rectangle 8"/>
          <p:cNvSpPr/>
          <p:nvPr/>
        </p:nvSpPr>
        <p:spPr>
          <a:xfrm>
            <a:off x="3110702" y="6356349"/>
            <a:ext cx="2922595" cy="276999"/>
          </a:xfrm>
          <a:prstGeom prst="rect">
            <a:avLst/>
          </a:prstGeom>
        </p:spPr>
        <p:txBody>
          <a:bodyPr wrap="none">
            <a:spAutoFit/>
          </a:bodyPr>
          <a:lstStyle/>
          <a:p>
            <a:pPr algn="ctr"/>
            <a:r>
              <a:rPr lang="en-US" sz="1200" i="1" dirty="0"/>
              <a:t>http://www.maine.gov/dhhs/samhs/</a:t>
            </a:r>
          </a:p>
        </p:txBody>
      </p:sp>
      <p:sp>
        <p:nvSpPr>
          <p:cNvPr id="10" name="Title 1"/>
          <p:cNvSpPr>
            <a:spLocks noGrp="1"/>
          </p:cNvSpPr>
          <p:nvPr>
            <p:ph type="title"/>
          </p:nvPr>
        </p:nvSpPr>
        <p:spPr>
          <a:xfrm>
            <a:off x="279958" y="35509"/>
            <a:ext cx="8648053" cy="1072322"/>
          </a:xfrm>
        </p:spPr>
        <p:txBody>
          <a:bodyPr/>
          <a:lstStyle/>
          <a:p>
            <a:r>
              <a:rPr lang="en-US" dirty="0"/>
              <a:t>We CAN Make a Difference</a:t>
            </a:r>
          </a:p>
        </p:txBody>
      </p:sp>
    </p:spTree>
    <p:extLst>
      <p:ext uri="{BB962C8B-B14F-4D97-AF65-F5344CB8AC3E}">
        <p14:creationId xmlns:p14="http://schemas.microsoft.com/office/powerpoint/2010/main" val="3987228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Next</a:t>
            </a:r>
          </a:p>
        </p:txBody>
      </p:sp>
      <p:sp>
        <p:nvSpPr>
          <p:cNvPr id="3" name="Content Placeholder 2"/>
          <p:cNvSpPr>
            <a:spLocks noGrp="1"/>
          </p:cNvSpPr>
          <p:nvPr>
            <p:ph idx="1"/>
          </p:nvPr>
        </p:nvSpPr>
        <p:spPr/>
        <p:txBody>
          <a:bodyPr/>
          <a:lstStyle/>
          <a:p>
            <a:pPr marL="0" indent="0">
              <a:buNone/>
            </a:pPr>
            <a:r>
              <a:rPr lang="en-US" i="1" dirty="0"/>
              <a:t>I thought this would be a good place to promote the SCCY and how they can get involved as well as the talking tips from the Future Forward Campaign.</a:t>
            </a:r>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57</a:t>
            </a:fld>
            <a:endParaRPr lang="en-US"/>
          </a:p>
        </p:txBody>
      </p:sp>
    </p:spTree>
    <p:extLst>
      <p:ext uri="{BB962C8B-B14F-4D97-AF65-F5344CB8AC3E}">
        <p14:creationId xmlns:p14="http://schemas.microsoft.com/office/powerpoint/2010/main" val="401032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94" y="0"/>
            <a:ext cx="8229600" cy="866001"/>
          </a:xfrm>
        </p:spPr>
        <p:txBody>
          <a:bodyPr/>
          <a:lstStyle/>
          <a:p>
            <a:r>
              <a:rPr lang="en-US" sz="4800" dirty="0"/>
              <a:t>If It’s Legal, Use Goes Up</a:t>
            </a:r>
          </a:p>
        </p:txBody>
      </p:sp>
      <p:sp>
        <p:nvSpPr>
          <p:cNvPr id="3" name="Content Placeholder 2"/>
          <p:cNvSpPr>
            <a:spLocks noGrp="1"/>
          </p:cNvSpPr>
          <p:nvPr>
            <p:ph idx="1"/>
          </p:nvPr>
        </p:nvSpPr>
        <p:spPr/>
        <p:txBody>
          <a:bodyPr/>
          <a:lstStyle/>
          <a:p>
            <a:pPr marL="0" indent="0">
              <a:buNone/>
            </a:pPr>
            <a:endParaRPr lang="en-US" sz="3200" dirty="0"/>
          </a:p>
          <a:p>
            <a:endParaRPr lang="en-US" sz="4000" dirty="0"/>
          </a:p>
          <a:p>
            <a:pPr marL="457200" lvl="1"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66001"/>
            <a:ext cx="8342340" cy="5841886"/>
          </a:xfrm>
          <a:prstGeom prst="rect">
            <a:avLst/>
          </a:prstGeom>
        </p:spPr>
      </p:pic>
    </p:spTree>
    <p:extLst>
      <p:ext uri="{BB962C8B-B14F-4D97-AF65-F5344CB8AC3E}">
        <p14:creationId xmlns:p14="http://schemas.microsoft.com/office/powerpoint/2010/main" val="127155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Is There A Difference Between Marijuana &amp; Cannabis?</a:t>
            </a:r>
          </a:p>
        </p:txBody>
      </p:sp>
      <p:sp>
        <p:nvSpPr>
          <p:cNvPr id="3" name="Content Placeholder 2"/>
          <p:cNvSpPr>
            <a:spLocks noGrp="1"/>
          </p:cNvSpPr>
          <p:nvPr>
            <p:ph idx="1"/>
          </p:nvPr>
        </p:nvSpPr>
        <p:spPr/>
        <p:txBody>
          <a:bodyPr/>
          <a:lstStyle/>
          <a:p>
            <a:r>
              <a:rPr lang="en-US" sz="2000" dirty="0"/>
              <a:t>Short answer : there is no difference.</a:t>
            </a:r>
          </a:p>
          <a:p>
            <a:r>
              <a:rPr lang="en-US" sz="2000" dirty="0"/>
              <a:t>The word “marijuana” is slang used to describe the drug derived from the cannabis plant.</a:t>
            </a:r>
          </a:p>
          <a:p>
            <a:r>
              <a:rPr lang="en-US" sz="2000" dirty="0"/>
              <a:t>The word “marijuana” is used so frequently the words marijuana and cannabis are often used interchangeably.</a:t>
            </a:r>
          </a:p>
          <a:p>
            <a:r>
              <a:rPr lang="en-US" sz="2000" dirty="0"/>
              <a:t>It is a green, brown, or gray mixture of dried, shredded leaves, stems, seeds, and flowers of the </a:t>
            </a:r>
            <a:r>
              <a:rPr lang="en-US" sz="2000" u="sng" dirty="0"/>
              <a:t>cannabis</a:t>
            </a:r>
            <a:r>
              <a:rPr lang="en-US" sz="2000" dirty="0"/>
              <a:t> </a:t>
            </a:r>
            <a:r>
              <a:rPr lang="en-US" sz="2000" u="sng" dirty="0" err="1"/>
              <a:t>satavia</a:t>
            </a:r>
            <a:r>
              <a:rPr lang="en-US" sz="2000" dirty="0"/>
              <a:t> plant.</a:t>
            </a:r>
          </a:p>
          <a:p>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300" y="4114800"/>
            <a:ext cx="2565400" cy="1919565"/>
          </a:xfrm>
          <a:prstGeom prst="rect">
            <a:avLst/>
          </a:prstGeom>
        </p:spPr>
      </p:pic>
    </p:spTree>
    <p:extLst>
      <p:ext uri="{BB962C8B-B14F-4D97-AF65-F5344CB8AC3E}">
        <p14:creationId xmlns:p14="http://schemas.microsoft.com/office/powerpoint/2010/main" val="79571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Chemicals in Marijuana </a:t>
            </a:r>
          </a:p>
        </p:txBody>
      </p:sp>
      <p:sp>
        <p:nvSpPr>
          <p:cNvPr id="3" name="Content Placeholder 2"/>
          <p:cNvSpPr>
            <a:spLocks noGrp="1"/>
          </p:cNvSpPr>
          <p:nvPr>
            <p:ph idx="1"/>
          </p:nvPr>
        </p:nvSpPr>
        <p:spPr/>
        <p:txBody>
          <a:bodyPr>
            <a:normAutofit lnSpcReduction="10000"/>
          </a:bodyPr>
          <a:lstStyle/>
          <a:p>
            <a:r>
              <a:rPr lang="en-US" dirty="0"/>
              <a:t>There are over 400 different chemicals in marijuana.</a:t>
            </a:r>
          </a:p>
          <a:p>
            <a:r>
              <a:rPr lang="en-US" dirty="0"/>
              <a:t>This includes over 100 cannabinoids that can have different biological effects. </a:t>
            </a:r>
          </a:p>
          <a:p>
            <a:r>
              <a:rPr lang="en-US" dirty="0"/>
              <a:t>Two primary cannabinoids are:</a:t>
            </a:r>
          </a:p>
          <a:p>
            <a:pPr lvl="1"/>
            <a:r>
              <a:rPr lang="en-US" sz="2000" dirty="0"/>
              <a:t>(THC) delta-9 tetrahydrocannabinol</a:t>
            </a:r>
          </a:p>
          <a:p>
            <a:pPr lvl="1"/>
            <a:r>
              <a:rPr lang="en-US" sz="2000" dirty="0"/>
              <a:t>(CBD) </a:t>
            </a:r>
            <a:r>
              <a:rPr lang="en-US" sz="2000" dirty="0" err="1"/>
              <a:t>cannabidiol</a:t>
            </a:r>
            <a:r>
              <a:rPr lang="en-US" sz="2000" dirty="0"/>
              <a:t> </a:t>
            </a:r>
            <a:endParaRPr lang="en-US" dirty="0"/>
          </a:p>
          <a:p>
            <a:r>
              <a:rPr lang="en-US" dirty="0"/>
              <a:t>THC is marijuana’s main psychoactive ingredient which causes an intoxicating high and euphoria.</a:t>
            </a:r>
          </a:p>
          <a:p>
            <a:r>
              <a:rPr lang="en-US" dirty="0"/>
              <a:t>CBD does not produce a high and is not intoxicating. </a:t>
            </a:r>
          </a:p>
          <a:p>
            <a:r>
              <a:rPr lang="en-US" dirty="0"/>
              <a:t>CBD is being tested for its effectiveness as a medicine </a:t>
            </a:r>
          </a:p>
          <a:p>
            <a:endParaRPr lang="en-US" dirty="0"/>
          </a:p>
          <a:p>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8</a:t>
            </a:fld>
            <a:endParaRPr lang="en-US"/>
          </a:p>
        </p:txBody>
      </p:sp>
    </p:spTree>
    <p:extLst>
      <p:ext uri="{BB962C8B-B14F-4D97-AF65-F5344CB8AC3E}">
        <p14:creationId xmlns:p14="http://schemas.microsoft.com/office/powerpoint/2010/main" val="177243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The CBD &amp; THC See-Saw</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If the content of one is high, the other is low, and which cannabinoid has the highest concentration depends on what the plant is grown to produce.</a:t>
            </a:r>
          </a:p>
          <a:p>
            <a:pPr marL="0" indent="0" algn="ctr">
              <a:buNone/>
            </a:pPr>
            <a:r>
              <a:rPr lang="en-US" dirty="0"/>
              <a:t>The more high you feel, the less medicinal value it has.</a:t>
            </a:r>
            <a:endParaRPr lang="en-US" sz="3200" dirty="0"/>
          </a:p>
          <a:p>
            <a:pPr marL="0" indent="0">
              <a:buNone/>
            </a:pPr>
            <a:endParaRPr lang="en-US" dirty="0"/>
          </a:p>
        </p:txBody>
      </p:sp>
      <p:sp>
        <p:nvSpPr>
          <p:cNvPr id="4" name="Date Placeholder 3"/>
          <p:cNvSpPr>
            <a:spLocks noGrp="1"/>
          </p:cNvSpPr>
          <p:nvPr>
            <p:ph type="dt" sz="half" idx="10"/>
          </p:nvPr>
        </p:nvSpPr>
        <p:spPr/>
        <p:txBody>
          <a:bodyPr/>
          <a:lstStyle/>
          <a:p>
            <a:r>
              <a:rPr lang="en-US"/>
              <a:t>www.sacramentoccy.org</a:t>
            </a:r>
          </a:p>
        </p:txBody>
      </p:sp>
      <p:sp>
        <p:nvSpPr>
          <p:cNvPr id="5" name="Footer Placeholder 4"/>
          <p:cNvSpPr>
            <a:spLocks noGrp="1"/>
          </p:cNvSpPr>
          <p:nvPr>
            <p:ph type="ftr" sz="quarter" idx="11"/>
          </p:nvPr>
        </p:nvSpPr>
        <p:spPr/>
        <p:txBody>
          <a:bodyPr/>
          <a:lstStyle/>
          <a:p>
            <a:r>
              <a:rPr lang="en-US"/>
              <a:t>www.omniyouth.net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9</a:t>
            </a:fld>
            <a:endParaRPr lang="en-US"/>
          </a:p>
        </p:txBody>
      </p:sp>
      <p:pic>
        <p:nvPicPr>
          <p:cNvPr id="7" name="Picture 2" descr="https://images-na.ssl-images-amazon.com/images/I/31XjNT7u-d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05182"/>
            <a:ext cx="4261370" cy="240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10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241</TotalTime>
  <Words>2965</Words>
  <Application>Microsoft Macintosh PowerPoint</Application>
  <PresentationFormat>On-screen Show (4:3)</PresentationFormat>
  <Paragraphs>444</Paragraphs>
  <Slides>57</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57</vt:i4>
      </vt:variant>
    </vt:vector>
  </HeadingPairs>
  <TitlesOfParts>
    <vt:vector size="67" baseType="lpstr">
      <vt:lpstr>Arial</vt:lpstr>
      <vt:lpstr>Calibri</vt:lpstr>
      <vt:lpstr>Century Gothic</vt:lpstr>
      <vt:lpstr>Courier New</vt:lpstr>
      <vt:lpstr>Palatino Linotype</vt:lpstr>
      <vt:lpstr>Wingdings</vt:lpstr>
      <vt:lpstr>Executive</vt:lpstr>
      <vt:lpstr>2_Custom Design</vt:lpstr>
      <vt:lpstr>Custom Design</vt:lpstr>
      <vt:lpstr>1_Custom Design</vt:lpstr>
      <vt:lpstr>Marijuana What You Need To Know</vt:lpstr>
      <vt:lpstr>Usage Rates</vt:lpstr>
      <vt:lpstr>Usage Rates</vt:lpstr>
      <vt:lpstr>Local Usage Rates</vt:lpstr>
      <vt:lpstr>Local Usage Rates</vt:lpstr>
      <vt:lpstr>If It’s Legal, Use Goes Up</vt:lpstr>
      <vt:lpstr>Is There A Difference Between Marijuana &amp; Cannabis?</vt:lpstr>
      <vt:lpstr>Chemicals in Marijuana </vt:lpstr>
      <vt:lpstr>The CBD &amp; THC See-Saw</vt:lpstr>
      <vt:lpstr>Common Forms</vt:lpstr>
      <vt:lpstr>Common Forms</vt:lpstr>
      <vt:lpstr>Forms - Dabs / Oils</vt:lpstr>
      <vt:lpstr>Forms - Dabs / Oils</vt:lpstr>
      <vt:lpstr>Forms - Dabs / Oils</vt:lpstr>
      <vt:lpstr>Forms - Dabs / Oils</vt:lpstr>
      <vt:lpstr>Forms - Dabs / Oils</vt:lpstr>
      <vt:lpstr>Forms - Dabs / Oils</vt:lpstr>
      <vt:lpstr>Forms - Edibles</vt:lpstr>
      <vt:lpstr>Forms - Edibles</vt:lpstr>
      <vt:lpstr>Forms - Edibles</vt:lpstr>
      <vt:lpstr>Forms - Edibles</vt:lpstr>
      <vt:lpstr>Forms - Edibles</vt:lpstr>
      <vt:lpstr>Forms - Edibles</vt:lpstr>
      <vt:lpstr>Forms - Edibles</vt:lpstr>
      <vt:lpstr>Forms - Edibles</vt:lpstr>
      <vt:lpstr>Forms - Edibles</vt:lpstr>
      <vt:lpstr>Forms - Edibles</vt:lpstr>
      <vt:lpstr>Forms - Synthetics</vt:lpstr>
      <vt:lpstr>Forms - Synthetics</vt:lpstr>
      <vt:lpstr>Forms - Synthetics</vt:lpstr>
      <vt:lpstr>Forms - Synthetics</vt:lpstr>
      <vt:lpstr>The Effects</vt:lpstr>
      <vt:lpstr>The Effects</vt:lpstr>
      <vt:lpstr>The Effects - Addiction</vt:lpstr>
      <vt:lpstr>The Effects - Addiction</vt:lpstr>
      <vt:lpstr>The Effects - Addiction</vt:lpstr>
      <vt:lpstr>The Effects - Addiction</vt:lpstr>
      <vt:lpstr>The Effects</vt:lpstr>
      <vt:lpstr>The Effects</vt:lpstr>
      <vt:lpstr>The Effects</vt:lpstr>
      <vt:lpstr>The Effects</vt:lpstr>
      <vt:lpstr>The Effects</vt:lpstr>
      <vt:lpstr>The Effects - CHS</vt:lpstr>
      <vt:lpstr>The Effects - CHS</vt:lpstr>
      <vt:lpstr>Future Effects</vt:lpstr>
      <vt:lpstr>Future Effects</vt:lpstr>
      <vt:lpstr>Future Effects</vt:lpstr>
      <vt:lpstr>Future Effects</vt:lpstr>
      <vt:lpstr>Hidden Hazards</vt:lpstr>
      <vt:lpstr>Hidden Hazards</vt:lpstr>
      <vt:lpstr>Remember…</vt:lpstr>
      <vt:lpstr>We CAN Make a Difference</vt:lpstr>
      <vt:lpstr>We CAN Make a Difference</vt:lpstr>
      <vt:lpstr>We CAN Make a Difference</vt:lpstr>
      <vt:lpstr>We CAN Make a Difference</vt:lpstr>
      <vt:lpstr>We CAN Make a Difference</vt:lpstr>
      <vt:lpstr>What To Do Next</vt:lpstr>
    </vt:vector>
  </TitlesOfParts>
  <Company>Hewlett-Packard</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What You Need To Know</dc:title>
  <dc:creator>shari walton</dc:creator>
  <cp:lastModifiedBy>Mike Fox</cp:lastModifiedBy>
  <cp:revision>38</cp:revision>
  <dcterms:created xsi:type="dcterms:W3CDTF">2018-05-07T02:47:24Z</dcterms:created>
  <dcterms:modified xsi:type="dcterms:W3CDTF">2018-05-17T19:40:53Z</dcterms:modified>
</cp:coreProperties>
</file>